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8"/>
  </p:notesMasterIdLst>
  <p:sldIdLst>
    <p:sldId id="256" r:id="rId2"/>
    <p:sldId id="257" r:id="rId3"/>
    <p:sldId id="258" r:id="rId4"/>
    <p:sldId id="288" r:id="rId5"/>
    <p:sldId id="274" r:id="rId6"/>
    <p:sldId id="264" r:id="rId7"/>
    <p:sldId id="260" r:id="rId8"/>
    <p:sldId id="289" r:id="rId9"/>
    <p:sldId id="261" r:id="rId10"/>
    <p:sldId id="262" r:id="rId11"/>
    <p:sldId id="290" r:id="rId12"/>
    <p:sldId id="276" r:id="rId13"/>
    <p:sldId id="268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 чел.</c:v>
                </c:pt>
              </c:strCache>
            </c:strRef>
          </c:tx>
          <c:spPr>
            <a:solidFill>
              <a:schemeClr val="tx2"/>
            </a:solidFill>
          </c:spPr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7.7000000000000152E-2</c:v>
                </c:pt>
                <c:pt idx="1">
                  <c:v>0.34600000000000086</c:v>
                </c:pt>
                <c:pt idx="2">
                  <c:v>0.57700000000000062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15 чел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83974400"/>
        <c:axId val="82281984"/>
      </c:barChart>
      <c:catAx>
        <c:axId val="83974400"/>
        <c:scaling>
          <c:orientation val="minMax"/>
        </c:scaling>
        <c:axPos val="b"/>
        <c:numFmt formatCode="General" sourceLinked="0"/>
        <c:tickLblPos val="nextTo"/>
        <c:crossAx val="82281984"/>
        <c:crosses val="autoZero"/>
        <c:auto val="1"/>
        <c:lblAlgn val="ctr"/>
        <c:lblOffset val="100"/>
      </c:catAx>
      <c:valAx>
        <c:axId val="82281984"/>
        <c:scaling>
          <c:orientation val="minMax"/>
        </c:scaling>
        <c:axPos val="l"/>
        <c:majorGridlines/>
        <c:numFmt formatCode="0.0%" sourceLinked="1"/>
        <c:tickLblPos val="nextTo"/>
        <c:crossAx val="83974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12 чел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0.46</c:v>
                </c:pt>
                <c:pt idx="1">
                  <c:v>0.5</c:v>
                </c:pt>
                <c:pt idx="2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13 чел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чел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axId val="97259520"/>
        <c:axId val="97297920"/>
      </c:barChart>
      <c:catAx>
        <c:axId val="97259520"/>
        <c:scaling>
          <c:orientation val="minMax"/>
        </c:scaling>
        <c:axPos val="b"/>
        <c:numFmt formatCode="General" sourceLinked="0"/>
        <c:tickLblPos val="nextTo"/>
        <c:crossAx val="97297920"/>
        <c:crosses val="autoZero"/>
        <c:auto val="1"/>
        <c:lblAlgn val="ctr"/>
        <c:lblOffset val="100"/>
      </c:catAx>
      <c:valAx>
        <c:axId val="97297920"/>
        <c:scaling>
          <c:orientation val="minMax"/>
        </c:scaling>
        <c:axPos val="l"/>
        <c:majorGridlines/>
        <c:numFmt formatCode="0.00%" sourceLinked="1"/>
        <c:tickLblPos val="nextTo"/>
        <c:crossAx val="97259520"/>
        <c:crosses val="autoZero"/>
        <c:crossBetween val="between"/>
      </c:valAx>
    </c:plotArea>
    <c:legend>
      <c:legendPos val="r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9A673-32A0-40ED-93C8-35C09B50709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BA51-FF75-4A90-9181-22F879B31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807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568952" cy="421484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детского сада и семьи в развитии пассивной и активной речи детей раннего возраста с использованием инновационных игровых технологий </a:t>
            </a:r>
            <a:r>
              <a:rPr lang="ru-RU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условиях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ФГОС ДО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293096"/>
            <a:ext cx="3960440" cy="247268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 «Детский сад №19 «Рябинка»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</a:rPr>
              <a:t>Мазаева</a:t>
            </a:r>
            <a:r>
              <a:rPr lang="ru-RU" dirty="0" smtClean="0">
                <a:solidFill>
                  <a:schemeClr val="tx1"/>
                </a:solidFill>
              </a:rPr>
              <a:t>  Оксана Алексеевна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4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347713" cy="1320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408333" cy="46805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методическую литературу и передовые образовательные технологии по проблеме развития пассивной и активной речи детей раннего возраста.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Внедрить в практику инновационные игровые технологии по развитию пассивной и активной речи детей: пальчиковые игры.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Пополнить картотеки пальчиковых игр.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Пополнить предметно-развивающую среду  игровыми и дидактическими материалами по развитию речи в соответствии с ФГОС ДО.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различные формы сотрудничества с семьей в развитии пассивной и активной речи детей раннего возраста.</a:t>
            </a:r>
          </a:p>
        </p:txBody>
      </p:sp>
    </p:spTree>
    <p:extLst>
      <p:ext uri="{BB962C8B-B14F-4D97-AF65-F5344CB8AC3E}">
        <p14:creationId xmlns="" xmlns:p14="http://schemas.microsoft.com/office/powerpoint/2010/main" val="20800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работы  с семьей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6347714" cy="3880773"/>
          </a:xfrm>
        </p:spPr>
        <p:txBody>
          <a:bodyPr>
            <a:normAutofit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</a:rPr>
              <a:t>Аналитические (беседы, анкеты…)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</a:rPr>
              <a:t>Наглядно-информационные (буклеты, папки-передвижки…)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</a:rPr>
              <a:t>Познавательные (собрания, круглый стол, мастер-класс, проектная деятельность…)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</a:rPr>
              <a:t>Досуговые (праздники, выставки, конкурсы, акции…)</a:t>
            </a:r>
          </a:p>
        </p:txBody>
      </p:sp>
    </p:spTree>
    <p:extLst>
      <p:ext uri="{BB962C8B-B14F-4D97-AF65-F5344CB8AC3E}">
        <p14:creationId xmlns="" xmlns:p14="http://schemas.microsoft.com/office/powerpoint/2010/main" val="37178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720080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Консультации для родителей:</a:t>
            </a:r>
          </a:p>
          <a:p>
            <a:pPr marL="0" indent="0"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Courier New" pitchFamily="49" charset="0"/>
              <a:buChar char="o"/>
            </a:pPr>
            <a:r>
              <a:rPr lang="ru-RU" sz="4000" dirty="0" smtClean="0"/>
              <a:t> «Мама и папа, поиграйте с нами дома!» 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4000" dirty="0" smtClean="0"/>
              <a:t>«Пальцы – дружная семья»</a:t>
            </a:r>
          </a:p>
        </p:txBody>
      </p:sp>
    </p:spTree>
    <p:extLst>
      <p:ext uri="{BB962C8B-B14F-4D97-AF65-F5344CB8AC3E}">
        <p14:creationId xmlns="" xmlns:p14="http://schemas.microsoft.com/office/powerpoint/2010/main" val="1935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92280" cy="15121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 для родителей «Играем с пальчиками - развиваем речь»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7992888" cy="50851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познакомить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с эффективными методами использования пальчиковых игр для развития речи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Дать представление об эффективных методах использования пальчиковой гимнастики в жизни ребенка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Обучить этапам разучивания пальчиковых игр, дать возможность заимствования педагогического опыта для улучшения собственного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Закрепить умение участников мастер-класса применять полученные знания на практике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условия для эмоционально-доверительных взаимоотношений в группе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40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2225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диагностики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(конец года)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721069502"/>
              </p:ext>
            </p:extLst>
          </p:nvPr>
        </p:nvGraphicFramePr>
        <p:xfrm>
          <a:off x="323528" y="1676740"/>
          <a:ext cx="771530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834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72816"/>
            <a:ext cx="7408333" cy="4411675"/>
          </a:xfrm>
        </p:spPr>
        <p:txBody>
          <a:bodyPr>
            <a:normAutofit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Повысилась компетентность родителей по теме «развитие пассивной и активной речи детей раннего возраста»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Сформированы навыки применения полученных знаний на практике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Установление положительных взаимоотношений всех участников образовательного процесса: ребенок, педагог, родитель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0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344816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Федеральном государственном образовательном стандарте дошкольного образования заложен чёткий принцип организации образовательного процесса, в основе которого лежит игра.</a:t>
            </a:r>
          </a:p>
        </p:txBody>
      </p:sp>
    </p:spTree>
    <p:extLst>
      <p:ext uri="{BB962C8B-B14F-4D97-AF65-F5344CB8AC3E}">
        <p14:creationId xmlns="" xmlns:p14="http://schemas.microsoft.com/office/powerpoint/2010/main" val="26014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08912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Право на игру зафиксировано в Конвенции о правах ребенка 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(ст. 31)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среди жизненно важных прав.</a:t>
            </a:r>
          </a:p>
        </p:txBody>
      </p:sp>
    </p:spTree>
    <p:extLst>
      <p:ext uri="{BB962C8B-B14F-4D97-AF65-F5344CB8AC3E}">
        <p14:creationId xmlns="" xmlns:p14="http://schemas.microsoft.com/office/powerpoint/2010/main" val="21349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598" y="1556792"/>
            <a:ext cx="7202762" cy="4176464"/>
          </a:xfrm>
        </p:spPr>
        <p:txBody>
          <a:bodyPr/>
          <a:lstStyle/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Пальчиковые игры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Хороводные игры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Игры-драматизации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Настольно-печатные игры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2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Пальчиковые игры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8229600" cy="2592288"/>
          </a:xfrm>
        </p:spPr>
        <p:txBody>
          <a:bodyPr>
            <a:normAutofit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Развивают мелкую моторику;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Способствуют расширению словарного запаса;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ормированию правильного произношения;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Снижают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психоэмоциональное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напряжение.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6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Пальчиковые игры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7920880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по развитию движений пальцев и всей кисти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провожу в течение всего дня: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утренней гимнастики,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деятельности, в совместной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деятельности в утренний и вечерний отрезок времени. Упражнения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подбираю так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чтобы в них содержалось больше разнообразных движений пальцами.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8271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диагностики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408333" cy="4054485"/>
          </a:xfrm>
        </p:spPr>
        <p:txBody>
          <a:bodyPr>
            <a:normAutofit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Анкетирование, беседы с родителями.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за поведением  ребенка в естественных условиях (движение, игра, одевание, раздевание и т.д.).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за ребенком в ходе выполнения специальных заданий (понимание речи, уровень активного и пассивного словаря, уровень речевого подражания, возможность к объединению двух слов в одно высказывание).</a:t>
            </a:r>
          </a:p>
        </p:txBody>
      </p:sp>
    </p:spTree>
    <p:extLst>
      <p:ext uri="{BB962C8B-B14F-4D97-AF65-F5344CB8AC3E}">
        <p14:creationId xmlns="" xmlns:p14="http://schemas.microsoft.com/office/powerpoint/2010/main" val="33645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диагностики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(начало года)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316356430"/>
              </p:ext>
            </p:extLst>
          </p:nvPr>
        </p:nvGraphicFramePr>
        <p:xfrm>
          <a:off x="683568" y="1600061"/>
          <a:ext cx="678661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703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5400600" cy="9286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6696744" cy="2088232"/>
          </a:xfrm>
        </p:spPr>
        <p:txBody>
          <a:bodyPr>
            <a:normAutofit/>
          </a:bodyPr>
          <a:lstStyle/>
          <a:p>
            <a:pPr lvl="3">
              <a:buClrTx/>
              <a:buFont typeface="Courier New" pitchFamily="49" charset="0"/>
              <a:buChar char="o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детского сада с семьей в развитии пассивной и активной речи детей раннего возраста с использованием инновационных игровых технологии в условия реализации ФГОС ДО</a:t>
            </a:r>
          </a:p>
        </p:txBody>
      </p:sp>
    </p:spTree>
    <p:extLst>
      <p:ext uri="{BB962C8B-B14F-4D97-AF65-F5344CB8AC3E}">
        <p14:creationId xmlns="" xmlns:p14="http://schemas.microsoft.com/office/powerpoint/2010/main" val="14508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430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Взаимодействие детского сада и семьи в развитии пассивной и активной речи детей раннего возраста с использованием инновационных игровых технологий в условиях реализации ФГОС ДО</vt:lpstr>
      <vt:lpstr>Слайд 2</vt:lpstr>
      <vt:lpstr>Слайд 3</vt:lpstr>
      <vt:lpstr>Игровые технологии</vt:lpstr>
      <vt:lpstr>Пальчиковые игры</vt:lpstr>
      <vt:lpstr>Пальчиковые игры </vt:lpstr>
      <vt:lpstr>Методы диагностики</vt:lpstr>
      <vt:lpstr>Результаты диагностики (начало года)</vt:lpstr>
      <vt:lpstr>Цель: </vt:lpstr>
      <vt:lpstr>Задачи:</vt:lpstr>
      <vt:lpstr>Формы работы  с семьей</vt:lpstr>
      <vt:lpstr>Слайд 12</vt:lpstr>
      <vt:lpstr>Мастер-класс для родителей «Играем с пальчиками - развиваем речь»</vt:lpstr>
      <vt:lpstr>Результаты диагностики (конец года)</vt:lpstr>
      <vt:lpstr>Итоги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пассивной и активной речи детей раннего возраста при помощи инновационных игровых технологии в условия внедрения ФГОС</dc:title>
  <dc:creator>User</dc:creator>
  <cp:lastModifiedBy>User</cp:lastModifiedBy>
  <cp:revision>53</cp:revision>
  <dcterms:created xsi:type="dcterms:W3CDTF">2019-03-09T09:25:38Z</dcterms:created>
  <dcterms:modified xsi:type="dcterms:W3CDTF">2020-04-27T07:39:12Z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253199517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D6.2.12</vt:lpwstr>
  </property>
</Properties>
</file>