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6" r:id="rId12"/>
    <p:sldId id="268" r:id="rId13"/>
    <p:sldId id="270" r:id="rId14"/>
    <p:sldId id="271" r:id="rId15"/>
    <p:sldId id="272" r:id="rId16"/>
    <p:sldId id="274" r:id="rId17"/>
    <p:sldId id="275" r:id="rId18"/>
    <p:sldId id="27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C20"/>
    <a:srgbClr val="23B6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l49bka1981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52;&#1054;%20&#1041;&#1072;&#1079;&#1072;&#1088;&#1085;&#1086;&#1075;&#1086;\&#1074;&#1080;&#1076;&#1077;&#1086;%201.mp4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52;&#1054;%20&#1041;&#1072;&#1079;&#1072;&#1088;&#1085;&#1086;&#1075;&#1086;\&#1074;&#1080;&#1076;&#1077;&#1086;%202.mp4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2-06/thumbs/1655679514_72-kartinkin-net-p-kartinki-na-titulnii-list-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23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39401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b="1" dirty="0" smtClean="0">
                <a:latin typeface="Times New Roman"/>
                <a:ea typeface="Times New Roman"/>
              </a:rPr>
              <a:t>МУНИЦИПАЛЬНОЕ </a:t>
            </a:r>
            <a:r>
              <a:rPr lang="ru-RU" sz="1300" b="1" dirty="0" smtClean="0">
                <a:latin typeface="Times New Roman"/>
                <a:ea typeface="Times New Roman"/>
              </a:rPr>
              <a:t>БЮДЖЕТНОЕ ДОШКОЛЬНОЕ ОБРАЗОВАТЕЛЬНОЕ УЧРЕЖДЕНИЕ</a:t>
            </a:r>
            <a:r>
              <a:rPr lang="ru-RU" sz="1300" dirty="0" smtClean="0">
                <a:latin typeface="Times New Roman"/>
                <a:ea typeface="Times New Roman"/>
              </a:rPr>
              <a:t/>
            </a:r>
            <a:br>
              <a:rPr lang="ru-RU" sz="1300" dirty="0" smtClean="0">
                <a:latin typeface="Times New Roman"/>
                <a:ea typeface="Times New Roman"/>
              </a:rPr>
            </a:br>
            <a:r>
              <a:rPr lang="ru-RU" sz="1300" b="1" dirty="0" smtClean="0">
                <a:latin typeface="Times New Roman"/>
                <a:ea typeface="Times New Roman"/>
              </a:rPr>
              <a:t>«ДЕТСКИЙ САД ОБЩЕРАЗВИВАЮЩЕГО ВИДА № 49 «УЛЫБКА»</a:t>
            </a:r>
            <a:r>
              <a:rPr lang="ru-RU" sz="1300" dirty="0" smtClean="0">
                <a:latin typeface="Times New Roman"/>
                <a:ea typeface="Times New Roman"/>
              </a:rPr>
              <a:t/>
            </a:r>
            <a:br>
              <a:rPr lang="ru-RU" sz="1300" dirty="0" smtClean="0">
                <a:latin typeface="Times New Roman"/>
                <a:ea typeface="Times New Roman"/>
              </a:rPr>
            </a:br>
            <a:r>
              <a:rPr lang="ru-RU" sz="1300" b="1" dirty="0" smtClean="0">
                <a:latin typeface="Times New Roman"/>
                <a:ea typeface="Times New Roman"/>
              </a:rPr>
              <a:t>города Рубцовска</a:t>
            </a:r>
            <a:r>
              <a:rPr lang="ru-RU" sz="1300" dirty="0" smtClean="0">
                <a:latin typeface="Times New Roman"/>
                <a:ea typeface="Times New Roman"/>
              </a:rPr>
              <a:t/>
            </a:r>
            <a:br>
              <a:rPr lang="ru-RU" sz="1300" dirty="0" smtClean="0">
                <a:latin typeface="Times New Roman"/>
                <a:ea typeface="Times New Roman"/>
              </a:rPr>
            </a:br>
            <a:r>
              <a:rPr lang="ru-RU" sz="1300" dirty="0" smtClean="0">
                <a:latin typeface="Times New Roman"/>
                <a:ea typeface="Times New Roman"/>
              </a:rPr>
              <a:t>658210, г. Рубцовск, пер. </a:t>
            </a:r>
            <a:r>
              <a:rPr lang="ru-RU" sz="1300" dirty="0" err="1" smtClean="0">
                <a:latin typeface="Times New Roman"/>
                <a:ea typeface="Times New Roman"/>
              </a:rPr>
              <a:t>Алейский</a:t>
            </a:r>
            <a:r>
              <a:rPr lang="ru-RU" sz="1300" dirty="0" smtClean="0">
                <a:latin typeface="Times New Roman"/>
                <a:ea typeface="Times New Roman"/>
              </a:rPr>
              <a:t>, 33</a:t>
            </a:r>
            <a:br>
              <a:rPr lang="ru-RU" sz="1300" dirty="0" smtClean="0">
                <a:latin typeface="Times New Roman"/>
                <a:ea typeface="Times New Roman"/>
              </a:rPr>
            </a:br>
            <a:r>
              <a:rPr lang="ru-RU" sz="1300" dirty="0" smtClean="0">
                <a:latin typeface="Times New Roman"/>
                <a:ea typeface="Times New Roman"/>
              </a:rPr>
              <a:t>тел. (38557)5-49-19</a:t>
            </a:r>
            <a:br>
              <a:rPr lang="ru-RU" sz="1300" dirty="0" smtClean="0">
                <a:latin typeface="Times New Roman"/>
                <a:ea typeface="Times New Roman"/>
              </a:rPr>
            </a:br>
            <a:r>
              <a:rPr lang="ru-RU" sz="1300" dirty="0" smtClean="0">
                <a:latin typeface="Times New Roman"/>
                <a:ea typeface="Times New Roman"/>
              </a:rPr>
              <a:t>е-</a:t>
            </a:r>
            <a:r>
              <a:rPr lang="en-US" sz="1300" dirty="0" smtClean="0">
                <a:latin typeface="Times New Roman"/>
                <a:ea typeface="Times New Roman"/>
              </a:rPr>
              <a:t>mail</a:t>
            </a:r>
            <a:r>
              <a:rPr lang="ru-RU" sz="1300" dirty="0" smtClean="0">
                <a:latin typeface="Times New Roman"/>
                <a:ea typeface="Times New Roman"/>
              </a:rPr>
              <a:t>: </a:t>
            </a:r>
            <a:r>
              <a:rPr lang="en-US" sz="1300" dirty="0" err="1" smtClean="0">
                <a:latin typeface="Times New Roman"/>
                <a:ea typeface="Times New Roman"/>
                <a:hlinkClick r:id="rId3"/>
              </a:rPr>
              <a:t>Ul</a:t>
            </a:r>
            <a:r>
              <a:rPr lang="ru-RU" sz="1300" dirty="0" smtClean="0">
                <a:latin typeface="Times New Roman"/>
                <a:ea typeface="Times New Roman"/>
                <a:hlinkClick r:id="rId3"/>
              </a:rPr>
              <a:t>49</a:t>
            </a:r>
            <a:r>
              <a:rPr lang="en-US" sz="1300" dirty="0" err="1" smtClean="0">
                <a:latin typeface="Times New Roman"/>
                <a:ea typeface="Times New Roman"/>
                <a:hlinkClick r:id="rId3"/>
              </a:rPr>
              <a:t>bka</a:t>
            </a:r>
            <a:r>
              <a:rPr lang="ru-RU" sz="1300" dirty="0" smtClean="0">
                <a:latin typeface="Times New Roman"/>
                <a:ea typeface="Times New Roman"/>
                <a:hlinkClick r:id="rId3"/>
              </a:rPr>
              <a:t>1981@</a:t>
            </a:r>
            <a:r>
              <a:rPr lang="en-US" sz="1300" dirty="0" err="1" smtClean="0">
                <a:latin typeface="Times New Roman"/>
                <a:ea typeface="Times New Roman"/>
                <a:hlinkClick r:id="rId3"/>
              </a:rPr>
              <a:t>yandex</a:t>
            </a:r>
            <a:r>
              <a:rPr lang="ru-RU" sz="1300" dirty="0" smtClean="0">
                <a:latin typeface="Times New Roman"/>
                <a:ea typeface="Times New Roman"/>
                <a:hlinkClick r:id="rId3"/>
              </a:rPr>
              <a:t>.</a:t>
            </a:r>
            <a:r>
              <a:rPr lang="en-US" sz="1300" dirty="0" err="1" smtClean="0">
                <a:latin typeface="Times New Roman"/>
                <a:ea typeface="Times New Roman"/>
                <a:hlinkClick r:id="rId3"/>
              </a:rPr>
              <a:t>ru</a:t>
            </a:r>
            <a:r>
              <a:rPr lang="ru-RU" sz="1300" dirty="0" smtClean="0">
                <a:latin typeface="Times New Roman"/>
                <a:ea typeface="Times New Roman"/>
              </a:rPr>
              <a:t/>
            </a:r>
            <a:br>
              <a:rPr lang="ru-RU" sz="1300" dirty="0" smtClean="0">
                <a:latin typeface="Times New Roman"/>
                <a:ea typeface="Times New Roman"/>
              </a:rPr>
            </a:br>
            <a:r>
              <a:rPr lang="ru-RU" sz="1300" dirty="0" smtClean="0">
                <a:latin typeface="Times New Roman"/>
                <a:ea typeface="Times New Roman"/>
              </a:rPr>
              <a:t/>
            </a:r>
            <a:br>
              <a:rPr lang="ru-RU" sz="1300" dirty="0" smtClean="0">
                <a:latin typeface="Times New Roman"/>
                <a:ea typeface="Times New Roman"/>
              </a:rPr>
            </a:br>
            <a:r>
              <a:rPr lang="ru-RU" sz="1300" dirty="0" smtClean="0">
                <a:latin typeface="Times New Roman"/>
                <a:ea typeface="Times New Roman"/>
              </a:rPr>
              <a:t/>
            </a:r>
            <a:br>
              <a:rPr lang="ru-RU" sz="1300" dirty="0" smtClean="0">
                <a:latin typeface="Times New Roman"/>
                <a:ea typeface="Times New Roman"/>
              </a:rPr>
            </a:br>
            <a:r>
              <a:rPr lang="ru-RU" sz="3100" i="1" dirty="0" smtClean="0">
                <a:solidFill>
                  <a:schemeClr val="accent3">
                    <a:lumMod val="50000"/>
                  </a:schemeClr>
                </a:solidFill>
              </a:rPr>
              <a:t>Тема</a:t>
            </a:r>
            <a:r>
              <a:rPr lang="ru-RU" sz="3100" i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br>
              <a:rPr lang="ru-RU" sz="31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</a:rPr>
              <a:t>«Элементы применения </a:t>
            </a:r>
            <a:r>
              <a:rPr lang="ru-RU" sz="3100" b="1" i="1" dirty="0" err="1" smtClean="0">
                <a:solidFill>
                  <a:schemeClr val="accent3">
                    <a:lumMod val="50000"/>
                  </a:schemeClr>
                </a:solidFill>
              </a:rPr>
              <a:t>здоровьесберегающих</a:t>
            </a: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</a:rPr>
              <a:t> технологий В. Ф. Базарного с детьми дошкольного возраста</a:t>
            </a: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	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			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4643446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Инструктор по физической культуре</a:t>
            </a:r>
          </a:p>
          <a:p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Голубенко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Юлия Юрьевна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996" y="428604"/>
            <a:ext cx="780100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Режим подвижных объектов и зрительных горизонтов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МО Базарного\20230207_101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3571900" cy="4762533"/>
          </a:xfrm>
          <a:prstGeom prst="rect">
            <a:avLst/>
          </a:prstGeom>
          <a:noFill/>
        </p:spPr>
      </p:pic>
      <p:pic>
        <p:nvPicPr>
          <p:cNvPr id="3074" name="Picture 2" descr="C:\Users\user\Desktop\МО Базарного\333e623d-ab9e-4013-ac2e-ab6e6fa05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3143272" cy="4741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Цветовые функции: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7643866" cy="45005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u="sng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>
                <a:solidFill>
                  <a:srgbClr val="FF0000"/>
                </a:solidFill>
              </a:rPr>
              <a:t> - </a:t>
            </a:r>
            <a:r>
              <a:rPr lang="ru-RU" sz="2600" dirty="0" smtClean="0">
                <a:solidFill>
                  <a:schemeClr val="tx1"/>
                </a:solidFill>
              </a:rPr>
              <a:t>активизирует психический процесс, согревает, если холодно, вырабатывает интерферон.</a:t>
            </a:r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ru-RU" u="sng" dirty="0" smtClean="0">
                <a:solidFill>
                  <a:srgbClr val="23B61C"/>
                </a:solidFill>
              </a:rPr>
              <a:t>Зеленый</a:t>
            </a:r>
            <a:r>
              <a:rPr lang="ru-RU" dirty="0" smtClean="0">
                <a:solidFill>
                  <a:srgbClr val="23B61C"/>
                </a:solidFill>
              </a:rPr>
              <a:t> - </a:t>
            </a:r>
            <a:r>
              <a:rPr lang="ru-RU" sz="2600" dirty="0" smtClean="0">
                <a:solidFill>
                  <a:schemeClr val="tx1"/>
                </a:solidFill>
              </a:rPr>
              <a:t>цвет гармонии, равновесия, успокаивает.</a:t>
            </a:r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ru-RU" u="sng" dirty="0" smtClean="0">
                <a:solidFill>
                  <a:srgbClr val="E7FC20"/>
                </a:solidFill>
              </a:rPr>
              <a:t>Желтый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2600" dirty="0" smtClean="0">
                <a:solidFill>
                  <a:schemeClr val="tx1"/>
                </a:solidFill>
              </a:rPr>
              <a:t>цвет радости, оптимизма; поднимает настроение, активизирует все функциональные процессы.</a:t>
            </a:r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ru-RU" u="sng" dirty="0" smtClean="0">
                <a:solidFill>
                  <a:srgbClr val="0070C0"/>
                </a:solidFill>
              </a:rPr>
              <a:t>Синий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sz="2600" dirty="0" smtClean="0">
                <a:solidFill>
                  <a:schemeClr val="tx1"/>
                </a:solidFill>
              </a:rPr>
              <a:t>тормозит все физиологические процессы, но активизирует химические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3. Экологическое панно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429552" cy="364333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Использование " экологического панно" вносит огромную экспрессивность в развивающую среду.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Панно используем для обыгрывания различных сюжетов, создания проблемных ситуаций в ходе образовательной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3. Экологическое панно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F:\РАБОТА\УЛЫБКА\МО Базарного\20220317_161154.jpg"/>
          <p:cNvPicPr>
            <a:picLocks noChangeAspect="1" noChangeArrowheads="1"/>
          </p:cNvPicPr>
          <p:nvPr/>
        </p:nvPicPr>
        <p:blipFill>
          <a:blip r:embed="rId3" cstate="print"/>
          <a:srcRect r="10259"/>
          <a:stretch>
            <a:fillRect/>
          </a:stretch>
        </p:blipFill>
        <p:spPr bwMode="auto">
          <a:xfrm>
            <a:off x="4143372" y="3571876"/>
            <a:ext cx="4657223" cy="2919155"/>
          </a:xfrm>
          <a:prstGeom prst="rect">
            <a:avLst/>
          </a:prstGeom>
          <a:noFill/>
        </p:spPr>
      </p:pic>
      <p:pic>
        <p:nvPicPr>
          <p:cNvPr id="1026" name="Picture 2" descr="F:\РАБОТА\УЛЫБКА\МО Базарного\20220317_161125.jpg"/>
          <p:cNvPicPr>
            <a:picLocks noChangeAspect="1" noChangeArrowheads="1"/>
          </p:cNvPicPr>
          <p:nvPr/>
        </p:nvPicPr>
        <p:blipFill>
          <a:blip r:embed="rId4" cstate="print"/>
          <a:srcRect r="16645"/>
          <a:stretch>
            <a:fillRect/>
          </a:stretch>
        </p:blipFill>
        <p:spPr bwMode="auto">
          <a:xfrm>
            <a:off x="357158" y="1357298"/>
            <a:ext cx="4286280" cy="2892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4. Хоровое пение детей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429552" cy="3643338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Пение- это мощное средство гармонизации нервной системы и психики, профилактика заболеваний голосового аппарата и органов дыхания у детей.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4. Хоровое пение детей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429552" cy="3643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видео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24" y="1928802"/>
            <a:ext cx="7239049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4. Хоровое пение детей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429552" cy="3643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видео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5852" y="2071678"/>
            <a:ext cx="6857984" cy="385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575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От улыбки в небе радуга проснется...</a:t>
            </a:r>
            <a:br>
              <a:rPr lang="ru-RU" sz="2800" i="1" dirty="0" smtClean="0"/>
            </a:br>
            <a:r>
              <a:rPr lang="ru-RU" sz="2800" i="1" dirty="0" smtClean="0"/>
              <a:t>Поделись улыбкою своей,</a:t>
            </a:r>
            <a:br>
              <a:rPr lang="ru-RU" sz="2800" i="1" dirty="0" smtClean="0"/>
            </a:br>
            <a:r>
              <a:rPr lang="ru-RU" sz="2800" i="1" dirty="0" smtClean="0"/>
              <a:t>И она к тебе не раз еще вернется.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 smtClean="0"/>
              <a:t>Припев: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И тогда наверняка, вдруг запляшут облака,</a:t>
            </a:r>
            <a:br>
              <a:rPr lang="ru-RU" sz="2800" i="1" dirty="0" smtClean="0"/>
            </a:br>
            <a:r>
              <a:rPr lang="ru-RU" sz="2800" i="1" dirty="0" smtClean="0"/>
              <a:t>И кузнечик запиликает на скрипке...</a:t>
            </a:r>
            <a:br>
              <a:rPr lang="ru-RU" sz="2800" i="1" dirty="0" smtClean="0"/>
            </a:br>
            <a:r>
              <a:rPr lang="ru-RU" sz="2800" i="1" dirty="0" smtClean="0"/>
              <a:t>С голубого ручейка начинается река,</a:t>
            </a:r>
            <a:br>
              <a:rPr lang="ru-RU" sz="2800" i="1" dirty="0" smtClean="0"/>
            </a:br>
            <a:r>
              <a:rPr lang="ru-RU" sz="2800" i="1" dirty="0" smtClean="0"/>
              <a:t>Ну, а дружба начинается с улыбки.</a:t>
            </a:r>
            <a:br>
              <a:rPr lang="ru-RU" sz="2800" i="1" dirty="0" smtClean="0"/>
            </a:br>
            <a:r>
              <a:rPr lang="ru-RU" sz="2800" i="1" dirty="0" smtClean="0"/>
              <a:t>С голубого ручейка начинается река,</a:t>
            </a:r>
            <a:br>
              <a:rPr lang="ru-RU" sz="2800" i="1" dirty="0" smtClean="0"/>
            </a:br>
            <a:r>
              <a:rPr lang="ru-RU" sz="2800" i="1" dirty="0" smtClean="0"/>
              <a:t>Ну, а дружба начинается с улыбки.</a:t>
            </a:r>
            <a:br>
              <a:rPr lang="ru-RU" sz="2800" i="1" dirty="0" smtClean="0"/>
            </a:b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428604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Песня из мультфильма "Крошка Енот 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«От улыбки хмурый день светлей»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0002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"Опыт ценнее любых учителей. Не переживайте, если у вас что-то не получится, не опускайте руки, попробуйте еще раз, и вы добьетесь успеха".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429132"/>
            <a:ext cx="428628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В. Ф. Базарный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2-06/thumbs/1655679514_72-kartinkin-net-p-kartinki-na-titulnii-list-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23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715404" cy="1928826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  <a:t>Спасибо </a:t>
            </a: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  <a:t>внимание!</a:t>
            </a:r>
            <a:b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7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6858016" y="4429132"/>
            <a:ext cx="1571636" cy="157163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700" dirty="0" smtClean="0"/>
              <a:t>- потребность общества, заинтересованного в воспитании здоровой личности, с одной стороны, и резким ухудшением состояния здоровья подрастающего поколения с другой</a:t>
            </a:r>
            <a:r>
              <a:rPr lang="ru-RU" sz="2700" dirty="0" smtClean="0"/>
              <a:t>;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-потребность в технологиях формирования представлений о здоровом образе жизни и уровнем </a:t>
            </a:r>
            <a:r>
              <a:rPr lang="ru-RU" sz="2700" dirty="0" err="1" smtClean="0"/>
              <a:t>сформированности</a:t>
            </a:r>
            <a:r>
              <a:rPr lang="ru-RU" sz="2700" dirty="0" smtClean="0"/>
              <a:t> навыков по </a:t>
            </a:r>
            <a:r>
              <a:rPr lang="ru-RU" sz="2700" dirty="0" err="1" smtClean="0"/>
              <a:t>здоровьесбережению</a:t>
            </a:r>
            <a:r>
              <a:rPr lang="ru-RU" sz="2700" dirty="0" smtClean="0"/>
              <a:t>  в процессе взаимодействия участников воспитательно-образовательного процесса.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21442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71480"/>
            <a:ext cx="7415210" cy="111283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Причины, отрицательно влияющие на здоровье детей: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286808" cy="5072074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Большое внимание уделяется образовательным стандартам, а не приоритету 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Зачастую не учитываем моторно-динамический образ ребенка, с его смыслом, мотивами и игровым началом;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Не формируем у 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функциональную зрелось тех систем, на которые падает в школе основная тяжесть школьных нагрузок;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Образовательная деятельность в ДОУ проходит в основном в режиме ближнего и частично дальнего зрения;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Дети большую часть времени находятся в закрытом помещении, в ограниченном пространстве, с обеднённой развивающей средой;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Обучение детей по мертвым буквам, цифрам, схемам ведут к угасанию чувства жизни, добра, переживаний.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Игра зачастую теряет основной смысл для развития детей, которая опиралась на двигательный процесс, активность, с образным мышлением, подлинно развивающим смыслом, она стала носить образовательные цели и лишь частично воспитательные.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Дети в детском саду перегружены образовательной деятельностью и для свободной, творческой, игровой деятельности у них нет времени, даже 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работая в гибком режиме</a:t>
            </a:r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0" name="Picture 2" descr="https://fsd.multiurok.ru/html/2017/11/11/s_5a07285c00cdd/img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7414" name="Picture 6" descr="https://avatars.mds.yandex.net/i?id=3c8c6a95c472680f6946038c50b956d779ea01f7-8218461-images-thumbs&amp;n=13"/>
            <p:cNvPicPr>
              <a:picLocks noChangeAspect="1" noChangeArrowheads="1"/>
            </p:cNvPicPr>
            <p:nvPr/>
          </p:nvPicPr>
          <p:blipFill>
            <a:blip r:embed="rId3"/>
            <a:srcRect l="14063" r="17187"/>
            <a:stretch>
              <a:fillRect/>
            </a:stretch>
          </p:blipFill>
          <p:spPr bwMode="auto">
            <a:xfrm>
              <a:off x="357158" y="2000240"/>
              <a:ext cx="3786214" cy="36433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8001056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Основные технологии В. Ф. Базарного, применяемые в нашем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Учреждении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571744"/>
            <a:ext cx="6400800" cy="35719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Режим динамических поз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Режим подвижных объектов и зрительных горизонтов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Экологическое панно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Детское хоровое пение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1. Режим динамических поз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143932" cy="442915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Главное в этой </a:t>
            </a:r>
            <a:r>
              <a:rPr lang="ru-RU" b="1" i="1" dirty="0" smtClean="0">
                <a:solidFill>
                  <a:schemeClr val="tx1"/>
                </a:solidFill>
              </a:rPr>
              <a:t>технологии</a:t>
            </a:r>
            <a:r>
              <a:rPr lang="ru-RU" i="1" dirty="0" smtClean="0">
                <a:solidFill>
                  <a:schemeClr val="tx1"/>
                </a:solidFill>
              </a:rPr>
              <a:t> не продолжительность стояния, а сам факт смены поз.</a:t>
            </a:r>
          </a:p>
          <a:p>
            <a:pPr algn="l"/>
            <a:endParaRPr lang="ru-RU" i="1" dirty="0" smtClean="0">
              <a:solidFill>
                <a:schemeClr val="tx1"/>
              </a:solidFill>
            </a:endParaRPr>
          </a:p>
          <a:p>
            <a:pPr algn="l"/>
            <a:r>
              <a:rPr lang="ru-RU" i="1" u="sng" dirty="0" smtClean="0">
                <a:solidFill>
                  <a:schemeClr val="tx1"/>
                </a:solidFill>
              </a:rPr>
              <a:t>Данный режим оказывает благоприятное влияние на следующие факторы</a:t>
            </a:r>
            <a:r>
              <a:rPr lang="ru-RU" i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- поддержание физической, психической, умственной сферы;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- улучшаются ростовые процессы;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- развивается координация всех органов (зрительно - ручная, телесно - </a:t>
            </a:r>
            <a:r>
              <a:rPr lang="ru-RU" i="1" dirty="0" err="1" smtClean="0">
                <a:solidFill>
                  <a:schemeClr val="tx1"/>
                </a:solidFill>
              </a:rPr>
              <a:t>координаторная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психоэмоциональная</a:t>
            </a:r>
            <a:r>
              <a:rPr lang="ru-RU" i="1" dirty="0" smtClean="0">
                <a:solidFill>
                  <a:schemeClr val="tx1"/>
                </a:solidFill>
              </a:rPr>
              <a:t>);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- снижается степень низкой склоняемости головы.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1. Режим динамических поз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82" name="Picture 2" descr="F:\РАБОТА\УЛЫБКА\родительский клуб\фото\IMG-20230116-WA0014.jpg"/>
          <p:cNvPicPr>
            <a:picLocks noChangeAspect="1" noChangeArrowheads="1"/>
          </p:cNvPicPr>
          <p:nvPr/>
        </p:nvPicPr>
        <p:blipFill>
          <a:blip r:embed="rId3"/>
          <a:srcRect l="4712" t="13262" r="30889"/>
          <a:stretch>
            <a:fillRect/>
          </a:stretch>
        </p:blipFill>
        <p:spPr bwMode="auto">
          <a:xfrm>
            <a:off x="357158" y="2500306"/>
            <a:ext cx="4254319" cy="2714644"/>
          </a:xfrm>
          <a:prstGeom prst="rect">
            <a:avLst/>
          </a:prstGeom>
          <a:noFill/>
        </p:spPr>
      </p:pic>
      <p:pic>
        <p:nvPicPr>
          <p:cNvPr id="1027" name="Picture 3" descr="C:\Users\user\Desktop\МО Базарного\20230207_092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1. Режим динамических поз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6" name="Picture 2" descr="F:\РАБОТА\УЛЫБКА\родительский клуб\фото\IMG-20221130-WA0076.jpg"/>
          <p:cNvPicPr>
            <a:picLocks noChangeAspect="1" noChangeArrowheads="1"/>
          </p:cNvPicPr>
          <p:nvPr/>
        </p:nvPicPr>
        <p:blipFill>
          <a:blip r:embed="rId3"/>
          <a:srcRect t="35626" b="15624"/>
          <a:stretch>
            <a:fillRect/>
          </a:stretch>
        </p:blipFill>
        <p:spPr bwMode="auto">
          <a:xfrm>
            <a:off x="351666" y="1714488"/>
            <a:ext cx="4176315" cy="2714644"/>
          </a:xfrm>
          <a:prstGeom prst="rect">
            <a:avLst/>
          </a:prstGeom>
          <a:noFill/>
        </p:spPr>
      </p:pic>
      <p:pic>
        <p:nvPicPr>
          <p:cNvPr id="21507" name="Picture 3" descr="F:\РАБОТА\УЛЫБКА\родительский клуб\фото\20221019_175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143248"/>
            <a:ext cx="4095913" cy="3071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85794"/>
            <a:ext cx="6872278" cy="11430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2. Режим подвижных объектов и зрительных горизонтов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643182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Повышает </a:t>
            </a:r>
            <a:r>
              <a:rPr lang="ru-RU" sz="3200" b="1" dirty="0" smtClean="0"/>
              <a:t>работоспособность</a:t>
            </a:r>
            <a:r>
              <a:rPr lang="ru-RU" sz="3200" dirty="0" smtClean="0"/>
              <a:t> детей и снижает утомляемость, а также гармоническое формирование функций зрительного восприятия и развития сенсорно-моторных функций.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229</Words>
  <PresentationFormat>Экран (4:3)</PresentationFormat>
  <Paragraphs>54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ДОШКОЛЬНОЕ ОБРАЗОВАТЕЛЬНОЕ УЧРЕЖДЕНИЕ «ДЕТСКИЙ САД ОБЩЕРАЗВИВАЮЩЕГО ВИДА № 49 «УЛЫБКА» города Рубцовска 658210, г. Рубцовск, пер. Алейский, 33 тел. (38557)5-49-19 е-mail: Ul49bka1981@yandex.ru   Тема: «Элементы применения здоровьесберегающих технологий В. Ф. Базарного с детьми дошкольного возраста»       </vt:lpstr>
      <vt:lpstr>      - потребность общества, заинтересованного в воспитании здоровой личности, с одной стороны, и резким ухудшением состояния здоровья подрастающего поколения с другой;   -потребность в технологиях формирования представлений о здоровом образе жизни и уровнем сформированности навыков по здоровьесбережению  в процессе взаимодействия участников воспитательно-образовательного процесса. </vt:lpstr>
      <vt:lpstr>Причины, отрицательно влияющие на здоровье детей:</vt:lpstr>
      <vt:lpstr>Слайд 4</vt:lpstr>
      <vt:lpstr>Основные технологии В. Ф. Базарного, применяемые в нашем Учреждении:</vt:lpstr>
      <vt:lpstr>1. Режим динамических поз </vt:lpstr>
      <vt:lpstr>1. Режим динамических поз</vt:lpstr>
      <vt:lpstr>1. Режим динамических поз</vt:lpstr>
      <vt:lpstr>2. Режим подвижных объектов и зрительных горизонтов</vt:lpstr>
      <vt:lpstr>Режим подвижных объектов и зрительных горизонтов</vt:lpstr>
      <vt:lpstr>Цветовые функции:</vt:lpstr>
      <vt:lpstr>3. Экологическое панно</vt:lpstr>
      <vt:lpstr>3. Экологическое панно</vt:lpstr>
      <vt:lpstr>4. Хоровое пение детей</vt:lpstr>
      <vt:lpstr>4. Хоровое пение детей</vt:lpstr>
      <vt:lpstr>4. Хоровое пение детей</vt:lpstr>
      <vt:lpstr> От улыбки в небе радуга проснется... Поделись улыбкою своей, И она к тебе не раз еще вернется.  Припев:  И тогда наверняка, вдруг запляшут облака, И кузнечик запиликает на скрипке... С голубого ручейка начинается река, Ну, а дружба начинается с улыбки. С голубого ручейка начинается река, Ну, а дружба начинается с улыбки. </vt:lpstr>
      <vt:lpstr>"Опыт ценнее любых учителей. Не переживайте, если у вас что-то не получится, не опускайте руки, попробуйте еще раз, и вы добьетесь успеха".</vt:lpstr>
      <vt:lpstr>Спасибо 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«ДЕТСКИЙ САД ОБЩЕРАЗВИВАЮЩЕГО ВИДА № 49 «УЛЫБКА» города Рубцовска 658210, г. Рубцовск, пер. Алейский, 33 тел. (38557)5-49-19 е-mail: Ul49bka1981@yandex.ru  Тема: «Элементы применения здоровьесберегающих технологий В. Ф. Базарного с детьми дошкольного возраста».       иструктор по физической культуре        Голубенко Юлия Юрьевна</dc:title>
  <dc:creator>user</dc:creator>
  <cp:lastModifiedBy>ирина</cp:lastModifiedBy>
  <cp:revision>34</cp:revision>
  <dcterms:created xsi:type="dcterms:W3CDTF">2023-02-06T06:22:22Z</dcterms:created>
  <dcterms:modified xsi:type="dcterms:W3CDTF">2023-02-09T03:01:07Z</dcterms:modified>
</cp:coreProperties>
</file>