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14" r:id="rId3"/>
    <p:sldId id="310" r:id="rId4"/>
    <p:sldId id="281" r:id="rId5"/>
    <p:sldId id="313" r:id="rId6"/>
    <p:sldId id="283" r:id="rId7"/>
    <p:sldId id="309" r:id="rId8"/>
    <p:sldId id="284" r:id="rId9"/>
    <p:sldId id="285" r:id="rId10"/>
    <p:sldId id="286" r:id="rId11"/>
    <p:sldId id="287" r:id="rId12"/>
    <p:sldId id="289" r:id="rId13"/>
    <p:sldId id="318" r:id="rId14"/>
    <p:sldId id="290" r:id="rId15"/>
    <p:sldId id="291" r:id="rId16"/>
    <p:sldId id="292" r:id="rId17"/>
    <p:sldId id="294" r:id="rId18"/>
    <p:sldId id="293" r:id="rId19"/>
    <p:sldId id="295" r:id="rId20"/>
    <p:sldId id="296" r:id="rId21"/>
    <p:sldId id="297" r:id="rId22"/>
    <p:sldId id="298" r:id="rId23"/>
    <p:sldId id="299" r:id="rId24"/>
    <p:sldId id="300" r:id="rId25"/>
    <p:sldId id="301" r:id="rId26"/>
    <p:sldId id="308" r:id="rId27"/>
    <p:sldId id="317" r:id="rId28"/>
    <p:sldId id="312" r:id="rId29"/>
    <p:sldId id="28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57" autoAdjust="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6496A213-2F1C-457E-B033-1532287ECB35}" type="datetimeFigureOut">
              <a:rPr lang="en-US"/>
              <a:pPr>
                <a:defRPr/>
              </a:pPr>
              <a:t>11/23/2021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B7EA1197-C440-4A3D-8138-1A55D951F26A}"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2C78919-18E1-42CF-8433-DB5603CE27E7}" type="datetimeFigureOut">
              <a:rPr lang="en-US"/>
              <a:pPr>
                <a:defRPr/>
              </a:pPr>
              <a:t>11/23/2021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7123B3A3-66F3-4DF9-954B-E10C42721A8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D68229F-1D58-43C9-9223-4A61CCD988D7}" type="datetimeFigureOut">
              <a:rPr lang="en-US"/>
              <a:pPr>
                <a:defRPr/>
              </a:pPr>
              <a:t>11/23/2021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7FEDFF6F-C1B4-4248-86B0-B8B1796293A8}"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1F98196-D28F-4AE6-9A8E-23403D1E8CC6}" type="datetimeFigureOut">
              <a:rPr lang="en-US"/>
              <a:pPr>
                <a:defRPr/>
              </a:pPr>
              <a:t>11/23/2021</a:t>
            </a:fld>
            <a:endParaRPr lang="en-US"/>
          </a:p>
        </p:txBody>
      </p:sp>
      <p:sp>
        <p:nvSpPr>
          <p:cNvPr id="5" name="Нижний колонтитул 2"/>
          <p:cNvSpPr>
            <a:spLocks noGrp="1"/>
          </p:cNvSpPr>
          <p:nvPr>
            <p:ph type="ftr" sz="quarter" idx="11"/>
          </p:nvPr>
        </p:nvSpPr>
        <p:spPr/>
        <p:txBody>
          <a:bodyPr/>
          <a:lstStyle>
            <a:lvl1pPr>
              <a:defRPr/>
            </a:lvl1pPr>
          </a:lstStyle>
          <a:p>
            <a:pPr>
              <a:defRPr/>
            </a:pPr>
            <a:endParaRPr lang="en-US"/>
          </a:p>
        </p:txBody>
      </p:sp>
      <p:sp>
        <p:nvSpPr>
          <p:cNvPr id="6" name="Номер слайда 22"/>
          <p:cNvSpPr>
            <a:spLocks noGrp="1"/>
          </p:cNvSpPr>
          <p:nvPr>
            <p:ph type="sldNum" sz="quarter" idx="12"/>
          </p:nvPr>
        </p:nvSpPr>
        <p:spPr/>
        <p:txBody>
          <a:bodyPr/>
          <a:lstStyle>
            <a:lvl1pPr>
              <a:defRPr/>
            </a:lvl1pPr>
          </a:lstStyle>
          <a:p>
            <a:pPr>
              <a:defRPr/>
            </a:pPr>
            <a:fld id="{E23D7C65-B564-4BAA-9B08-B972F371C4DB}"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1BA392-1AD9-4F87-881F-99BD55B7631E}" type="datetimeFigureOut">
              <a:rPr lang="en-US"/>
              <a:pPr>
                <a:defRPr/>
              </a:pPr>
              <a:t>11/23/2021</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E3A9F97-C78B-444C-B99A-9BA2270C16B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D66A643-B857-433F-836A-3EB100767C5E}" type="datetimeFigureOut">
              <a:rPr lang="en-US"/>
              <a:pPr>
                <a:defRPr/>
              </a:pPr>
              <a:t>11/23/2021</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94796686-8742-44D9-9AA9-694EC008B012}"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9789957-2684-4904-A656-1F3F78131D83}" type="datetimeFigureOut">
              <a:rPr lang="en-US"/>
              <a:pPr>
                <a:defRPr/>
              </a:pPr>
              <a:t>11/23/2021</a:t>
            </a:fld>
            <a:endParaRPr lang="en-US"/>
          </a:p>
        </p:txBody>
      </p:sp>
      <p:sp>
        <p:nvSpPr>
          <p:cNvPr id="8" name="Нижний колонтитул 2"/>
          <p:cNvSpPr>
            <a:spLocks noGrp="1"/>
          </p:cNvSpPr>
          <p:nvPr>
            <p:ph type="ftr" sz="quarter" idx="11"/>
          </p:nvPr>
        </p:nvSpPr>
        <p:spPr/>
        <p:txBody>
          <a:bodyPr/>
          <a:lstStyle>
            <a:lvl1pPr>
              <a:defRPr/>
            </a:lvl1pPr>
          </a:lstStyle>
          <a:p>
            <a:pPr>
              <a:defRPr/>
            </a:pPr>
            <a:endParaRPr lang="en-US"/>
          </a:p>
        </p:txBody>
      </p:sp>
      <p:sp>
        <p:nvSpPr>
          <p:cNvPr id="9" name="Номер слайда 22"/>
          <p:cNvSpPr>
            <a:spLocks noGrp="1"/>
          </p:cNvSpPr>
          <p:nvPr>
            <p:ph type="sldNum" sz="quarter" idx="12"/>
          </p:nvPr>
        </p:nvSpPr>
        <p:spPr/>
        <p:txBody>
          <a:bodyPr/>
          <a:lstStyle>
            <a:lvl1pPr>
              <a:defRPr/>
            </a:lvl1pPr>
          </a:lstStyle>
          <a:p>
            <a:pPr>
              <a:defRPr/>
            </a:pPr>
            <a:fld id="{5D77F07A-42A1-4C7C-B909-CE414D296BD6}"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F60F5B9-747F-4783-8581-04376346F549}" type="datetimeFigureOut">
              <a:rPr lang="en-US"/>
              <a:pPr>
                <a:defRPr/>
              </a:pPr>
              <a:t>11/23/2021</a:t>
            </a:fld>
            <a:endParaRPr lang="en-US"/>
          </a:p>
        </p:txBody>
      </p:sp>
      <p:sp>
        <p:nvSpPr>
          <p:cNvPr id="4" name="Нижний колонтитул 2"/>
          <p:cNvSpPr>
            <a:spLocks noGrp="1"/>
          </p:cNvSpPr>
          <p:nvPr>
            <p:ph type="ftr" sz="quarter" idx="11"/>
          </p:nvPr>
        </p:nvSpPr>
        <p:spPr/>
        <p:txBody>
          <a:bodyPr/>
          <a:lstStyle>
            <a:lvl1pPr>
              <a:defRPr/>
            </a:lvl1pPr>
          </a:lstStyle>
          <a:p>
            <a:pPr>
              <a:defRPr/>
            </a:pPr>
            <a:endParaRPr lang="en-US"/>
          </a:p>
        </p:txBody>
      </p:sp>
      <p:sp>
        <p:nvSpPr>
          <p:cNvPr id="5" name="Номер слайда 22"/>
          <p:cNvSpPr>
            <a:spLocks noGrp="1"/>
          </p:cNvSpPr>
          <p:nvPr>
            <p:ph type="sldNum" sz="quarter" idx="12"/>
          </p:nvPr>
        </p:nvSpPr>
        <p:spPr/>
        <p:txBody>
          <a:bodyPr/>
          <a:lstStyle>
            <a:lvl1pPr>
              <a:defRPr/>
            </a:lvl1pPr>
          </a:lstStyle>
          <a:p>
            <a:pPr>
              <a:defRPr/>
            </a:pPr>
            <a:fld id="{D2BA5489-AD3A-403D-A397-81FC53A85FD3}"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94F4A7A-198E-444A-9FCA-D1C5C977EC67}" type="datetimeFigureOut">
              <a:rPr lang="en-US"/>
              <a:pPr>
                <a:defRPr/>
              </a:pPr>
              <a:t>11/23/2021</a:t>
            </a:fld>
            <a:endParaRPr lang="en-US"/>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22"/>
          <p:cNvSpPr>
            <a:spLocks noGrp="1"/>
          </p:cNvSpPr>
          <p:nvPr>
            <p:ph type="sldNum" sz="quarter" idx="12"/>
          </p:nvPr>
        </p:nvSpPr>
        <p:spPr/>
        <p:txBody>
          <a:bodyPr/>
          <a:lstStyle>
            <a:lvl1pPr>
              <a:defRPr/>
            </a:lvl1pPr>
          </a:lstStyle>
          <a:p>
            <a:pPr>
              <a:defRPr/>
            </a:pPr>
            <a:fld id="{0F678AE6-E169-48C8-8C7A-49F7A30EB45C}"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1A19182-F639-4F0B-ACE5-97DA81A8A458}" type="datetimeFigureOut">
              <a:rPr lang="en-US"/>
              <a:pPr>
                <a:defRPr/>
              </a:pPr>
              <a:t>11/23/2021</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CF8BBFE6-52F3-4467-8A2B-BCEB27940B0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06BDD63E-B56B-4721-B4BB-B17E8D9A484C}" type="datetimeFigureOut">
              <a:rPr lang="en-US"/>
              <a:pPr>
                <a:defRPr/>
              </a:pPr>
              <a:t>11/23/2021</a:t>
            </a:fld>
            <a:endParaRPr lang="en-US"/>
          </a:p>
        </p:txBody>
      </p:sp>
      <p:sp>
        <p:nvSpPr>
          <p:cNvPr id="6" name="Нижний колонтитул 2"/>
          <p:cNvSpPr>
            <a:spLocks noGrp="1"/>
          </p:cNvSpPr>
          <p:nvPr>
            <p:ph type="ftr" sz="quarter" idx="11"/>
          </p:nvPr>
        </p:nvSpPr>
        <p:spPr/>
        <p:txBody>
          <a:bodyPr/>
          <a:lstStyle>
            <a:lvl1pPr>
              <a:defRPr/>
            </a:lvl1pPr>
          </a:lstStyle>
          <a:p>
            <a:pPr>
              <a:defRPr/>
            </a:pPr>
            <a:endParaRPr lang="en-US"/>
          </a:p>
        </p:txBody>
      </p:sp>
      <p:sp>
        <p:nvSpPr>
          <p:cNvPr id="7" name="Номер слайда 22"/>
          <p:cNvSpPr>
            <a:spLocks noGrp="1"/>
          </p:cNvSpPr>
          <p:nvPr>
            <p:ph type="sldNum" sz="quarter" idx="12"/>
          </p:nvPr>
        </p:nvSpPr>
        <p:spPr/>
        <p:txBody>
          <a:bodyPr/>
          <a:lstStyle>
            <a:lvl1pPr>
              <a:defRPr/>
            </a:lvl1pPr>
          </a:lstStyle>
          <a:p>
            <a:pPr>
              <a:defRPr/>
            </a:pPr>
            <a:fld id="{6D68AFEC-9B46-42D9-BAFC-E22D22C7A919}"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95F4DCB-DA83-45B6-8AF1-E8EF2E83106E}" type="datetimeFigureOut">
              <a:rPr lang="en-US"/>
              <a:pPr>
                <a:defRPr/>
              </a:pPr>
              <a:t>11/23/2021</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2C52230D-3449-4A9A-BEF8-D7EFFF86EE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3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yabinka.detskiysad19@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hyperlink" Target="http://1.bp.blogspot.com/-LVg_XyhMD2M/UHxr25ib1kI/AAAAAAAAAF0/NxvY8LtgXJ4/s1600/%D0%BB%D0%B0%D0%B1%D0%B8%D1%80%D0%B8%D0%BD%D1%822.jpeg"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2.bp.blogspot.com/-jgOJEKISw0I/UHxrxY1kPGI/AAAAAAAAAFs/arjnn_SnEYo/s1600/%D0%BB%D0%B0%D0%B1%D0%B8%D1%80%D0%B8%D0%BD%D1%82+1.jpeg" TargetMode="External"/><Relationship Id="rId4" Type="http://schemas.openxmlformats.org/officeDocument/2006/relationships/image" Target="../media/image44.jpe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4.bp.blogspot.com/-j019OnQ07Oc/UTWyplNj4bI/AAAAAAAABMg/Vh-nWEvv-jA/s1600/Acx3_fTcUHQ.jp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одзаголовок 2"/>
          <p:cNvSpPr>
            <a:spLocks noGrp="1"/>
          </p:cNvSpPr>
          <p:nvPr>
            <p:ph type="subTitle" idx="1"/>
          </p:nvPr>
        </p:nvSpPr>
        <p:spPr>
          <a:xfrm>
            <a:off x="5257800" y="4876800"/>
            <a:ext cx="3657600" cy="1219199"/>
          </a:xfrm>
        </p:spPr>
        <p:txBody>
          <a:bodyPr/>
          <a:lstStyle/>
          <a:p>
            <a:r>
              <a:rPr lang="ru-RU" sz="2000" dirty="0" smtClean="0"/>
              <a:t>Подготовила :</a:t>
            </a:r>
          </a:p>
          <a:p>
            <a:r>
              <a:rPr lang="ru-RU" sz="2000" dirty="0" smtClean="0"/>
              <a:t>Левченко С.А.</a:t>
            </a:r>
            <a:endParaRPr lang="ru-RU" sz="2000" dirty="0" smtClean="0"/>
          </a:p>
        </p:txBody>
      </p:sp>
      <p:sp>
        <p:nvSpPr>
          <p:cNvPr id="29697" name="Rectangle 1"/>
          <p:cNvSpPr>
            <a:spLocks noChangeArrowheads="1"/>
          </p:cNvSpPr>
          <p:nvPr/>
        </p:nvSpPr>
        <p:spPr bwMode="auto">
          <a:xfrm>
            <a:off x="0" y="38100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Times New Roman" pitchFamily="18" charset="0"/>
                <a:cs typeface="Arial" pitchFamily="34" charset="0"/>
              </a:rPr>
              <a:t>Муниципальное бюджетное дошкольное образовательное учреждение</a:t>
            </a:r>
            <a:endParaRPr kumimoji="0" lang="ru-RU" sz="11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Times New Roman" pitchFamily="18" charset="0"/>
                <a:cs typeface="Arial" pitchFamily="34" charset="0"/>
              </a:rPr>
              <a:t>«Детский сад комбинированного вида № 19 «Рябинка»</a:t>
            </a:r>
            <a:endParaRPr kumimoji="0" lang="ru-RU" sz="11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Times New Roman" pitchFamily="18" charset="0"/>
                <a:cs typeface="Arial" pitchFamily="34" charset="0"/>
              </a:rPr>
              <a:t>_____________________________________________________________________</a:t>
            </a:r>
            <a:endParaRPr kumimoji="0" lang="ru-RU" sz="11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Times New Roman" pitchFamily="18" charset="0"/>
                <a:cs typeface="Arial" pitchFamily="34" charset="0"/>
              </a:rPr>
              <a:t>658204, г. Рубцовск, ул.Комсомольская, 65</a:t>
            </a:r>
            <a:endParaRPr kumimoji="0" lang="ru-RU" sz="11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Times New Roman" pitchFamily="18" charset="0"/>
                <a:cs typeface="Arial" pitchFamily="34" charset="0"/>
              </a:rPr>
              <a:t>тел.: (38557) 7- 59- 69</a:t>
            </a:r>
            <a:endParaRPr kumimoji="0" lang="ru-RU" sz="1100" b="1" i="0" u="none" strike="noStrike" cap="none" normalizeH="0" baseline="0" dirty="0" smtClean="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70213" algn="ctr"/>
                <a:tab pos="5940425" algn="r"/>
              </a:tabLst>
            </a:pPr>
            <a:r>
              <a:rPr kumimoji="0" lang="ru-RU" sz="1100" b="1" i="0" u="none" strike="noStrike" cap="none" normalizeH="0" baseline="0" dirty="0" smtClean="0">
                <a:ln>
                  <a:noFill/>
                </a:ln>
                <a:solidFill>
                  <a:schemeClr val="tx1"/>
                </a:solidFill>
                <a:effectLst/>
                <a:latin typeface="+mn-lt"/>
                <a:ea typeface="Calibri" pitchFamily="34" charset="0"/>
                <a:cs typeface="Times New Roman" pitchFamily="18" charset="0"/>
              </a:rPr>
              <a:t>Е</a:t>
            </a:r>
            <a:r>
              <a:rPr kumimoji="0" lang="en-US" sz="1100" b="1" i="0" u="none" strike="noStrike" cap="none" normalizeH="0" baseline="0" dirty="0" smtClean="0">
                <a:ln>
                  <a:noFill/>
                </a:ln>
                <a:solidFill>
                  <a:schemeClr val="tx1"/>
                </a:solidFill>
                <a:effectLst/>
                <a:latin typeface="+mn-lt"/>
                <a:ea typeface="Calibri" pitchFamily="34" charset="0"/>
                <a:cs typeface="Times New Roman" pitchFamily="18" charset="0"/>
              </a:rPr>
              <a:t>-mail: </a:t>
            </a:r>
            <a:r>
              <a:rPr kumimoji="0" lang="en-US" sz="1100" b="1" i="0" u="none" strike="noStrike" cap="none" normalizeH="0" baseline="0" dirty="0" smtClean="0">
                <a:ln>
                  <a:noFill/>
                </a:ln>
                <a:solidFill>
                  <a:schemeClr val="tx1"/>
                </a:solidFill>
                <a:effectLst/>
                <a:latin typeface="+mn-lt"/>
                <a:ea typeface="Calibri" pitchFamily="34" charset="0"/>
                <a:cs typeface="Times New Roman" pitchFamily="18" charset="0"/>
                <a:hlinkClick r:id="rId2"/>
              </a:rPr>
              <a:t>ryabinka.detskiysad19@mail.ru</a:t>
            </a:r>
            <a:endParaRPr kumimoji="0" lang="en-US" sz="1100" b="1" i="0" u="none" strike="noStrike" cap="none" normalizeH="0" baseline="0" dirty="0" smtClean="0">
              <a:ln>
                <a:noFill/>
              </a:ln>
              <a:solidFill>
                <a:schemeClr val="tx1"/>
              </a:solidFill>
              <a:effectLst/>
              <a:latin typeface="+mn-lt"/>
              <a:cs typeface="Arial" pitchFamily="34" charset="0"/>
            </a:endParaRPr>
          </a:p>
        </p:txBody>
      </p:sp>
      <p:sp>
        <p:nvSpPr>
          <p:cNvPr id="9" name="Заголовок 8"/>
          <p:cNvSpPr>
            <a:spLocks noGrp="1"/>
          </p:cNvSpPr>
          <p:nvPr>
            <p:ph type="ctrTitle"/>
          </p:nvPr>
        </p:nvSpPr>
        <p:spPr>
          <a:xfrm>
            <a:off x="422030" y="1981200"/>
            <a:ext cx="8229600" cy="1600200"/>
          </a:xfrm>
        </p:spPr>
        <p:txBody>
          <a:bodyPr>
            <a:normAutofit/>
          </a:bodyPr>
          <a:lstStyle/>
          <a:p>
            <a:r>
              <a:rPr lang="ru-RU" sz="2800" dirty="0" smtClean="0">
                <a:solidFill>
                  <a:schemeClr val="tx1"/>
                </a:solidFill>
                <a:effectLst>
                  <a:outerShdw blurRad="38100" dist="38100" dir="2700000" algn="tl">
                    <a:srgbClr val="000000">
                      <a:alpha val="43137"/>
                    </a:srgbClr>
                  </a:outerShdw>
                </a:effectLst>
                <a:latin typeface="+mn-lt"/>
              </a:rPr>
              <a:t>Дидактические игры по формированию математических представлений</a:t>
            </a:r>
            <a:endParaRPr lang="ru-RU" sz="2800" dirty="0">
              <a:solidFill>
                <a:schemeClr val="tx1"/>
              </a:solidFill>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effectLst>
                  <a:outerShdw blurRad="38100" dist="38100" dir="2700000" algn="tl">
                    <a:srgbClr val="000000">
                      <a:alpha val="43137"/>
                    </a:srgbClr>
                  </a:outerShdw>
                </a:effectLst>
              </a:rPr>
              <a:t>Игры с цифрами и числами</a:t>
            </a:r>
            <a:endParaRPr lang="ru-RU" dirty="0">
              <a:effectLst>
                <a:outerShdw blurRad="38100" dist="38100" dir="2700000" algn="tl">
                  <a:srgbClr val="000000">
                    <a:alpha val="43137"/>
                  </a:srgbClr>
                </a:outerShdw>
              </a:effectLst>
            </a:endParaRPr>
          </a:p>
        </p:txBody>
      </p:sp>
      <p:sp>
        <p:nvSpPr>
          <p:cNvPr id="22532" name="Rectangle 6"/>
          <p:cNvSpPr>
            <a:spLocks noChangeArrowheads="1"/>
          </p:cNvSpPr>
          <p:nvPr/>
        </p:nvSpPr>
        <p:spPr bwMode="auto">
          <a:xfrm>
            <a:off x="0" y="2524125"/>
            <a:ext cx="9144000" cy="0"/>
          </a:xfrm>
          <a:prstGeom prst="rect">
            <a:avLst/>
          </a:prstGeom>
          <a:noFill/>
          <a:ln w="9525">
            <a:noFill/>
            <a:miter lim="800000"/>
            <a:headEnd/>
            <a:tailEnd/>
          </a:ln>
        </p:spPr>
        <p:txBody>
          <a:bodyPr wrap="none" anchor="ctr">
            <a:spAutoFit/>
          </a:bodyPr>
          <a:lstStyle/>
          <a:p>
            <a:endParaRPr lang="ru-RU">
              <a:cs typeface="Arial" charset="0"/>
            </a:endParaRPr>
          </a:p>
        </p:txBody>
      </p:sp>
      <p:sp>
        <p:nvSpPr>
          <p:cNvPr id="6" name="Прямоугольник 5"/>
          <p:cNvSpPr/>
          <p:nvPr/>
        </p:nvSpPr>
        <p:spPr>
          <a:xfrm>
            <a:off x="9906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2</a:t>
            </a:r>
          </a:p>
        </p:txBody>
      </p:sp>
      <p:sp>
        <p:nvSpPr>
          <p:cNvPr id="7" name="Прямоугольник 6"/>
          <p:cNvSpPr/>
          <p:nvPr/>
        </p:nvSpPr>
        <p:spPr>
          <a:xfrm>
            <a:off x="28194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4</a:t>
            </a:r>
          </a:p>
        </p:txBody>
      </p:sp>
      <p:sp>
        <p:nvSpPr>
          <p:cNvPr id="8" name="Прямоугольник 7"/>
          <p:cNvSpPr/>
          <p:nvPr/>
        </p:nvSpPr>
        <p:spPr>
          <a:xfrm>
            <a:off x="64770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8</a:t>
            </a:r>
          </a:p>
        </p:txBody>
      </p:sp>
      <p:sp>
        <p:nvSpPr>
          <p:cNvPr id="9" name="Прямоугольник 8"/>
          <p:cNvSpPr/>
          <p:nvPr/>
        </p:nvSpPr>
        <p:spPr>
          <a:xfrm>
            <a:off x="46482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6</a:t>
            </a:r>
          </a:p>
        </p:txBody>
      </p:sp>
      <p:sp>
        <p:nvSpPr>
          <p:cNvPr id="10" name="Прямоугольник 9"/>
          <p:cNvSpPr/>
          <p:nvPr/>
        </p:nvSpPr>
        <p:spPr>
          <a:xfrm>
            <a:off x="55626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7</a:t>
            </a:r>
          </a:p>
        </p:txBody>
      </p:sp>
      <p:sp>
        <p:nvSpPr>
          <p:cNvPr id="11" name="Прямоугольник 10"/>
          <p:cNvSpPr/>
          <p:nvPr/>
        </p:nvSpPr>
        <p:spPr>
          <a:xfrm>
            <a:off x="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1</a:t>
            </a:r>
          </a:p>
        </p:txBody>
      </p:sp>
      <p:sp>
        <p:nvSpPr>
          <p:cNvPr id="12" name="Прямоугольник 11"/>
          <p:cNvSpPr/>
          <p:nvPr/>
        </p:nvSpPr>
        <p:spPr>
          <a:xfrm>
            <a:off x="73914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9</a:t>
            </a:r>
          </a:p>
        </p:txBody>
      </p:sp>
      <p:sp>
        <p:nvSpPr>
          <p:cNvPr id="13" name="Прямоугольник 12"/>
          <p:cNvSpPr/>
          <p:nvPr/>
        </p:nvSpPr>
        <p:spPr>
          <a:xfrm>
            <a:off x="83058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10</a:t>
            </a:r>
          </a:p>
        </p:txBody>
      </p:sp>
      <p:sp>
        <p:nvSpPr>
          <p:cNvPr id="14" name="Прямоугольник 13"/>
          <p:cNvSpPr/>
          <p:nvPr/>
        </p:nvSpPr>
        <p:spPr>
          <a:xfrm>
            <a:off x="37338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5</a:t>
            </a:r>
          </a:p>
        </p:txBody>
      </p:sp>
      <p:sp>
        <p:nvSpPr>
          <p:cNvPr id="15" name="Прямоугольник 14"/>
          <p:cNvSpPr/>
          <p:nvPr/>
        </p:nvSpPr>
        <p:spPr>
          <a:xfrm>
            <a:off x="1905000" y="4648200"/>
            <a:ext cx="83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dirty="0"/>
              <a:t>3</a:t>
            </a:r>
          </a:p>
        </p:txBody>
      </p:sp>
      <p:sp>
        <p:nvSpPr>
          <p:cNvPr id="16" name="Прямоугольник 15"/>
          <p:cNvSpPr/>
          <p:nvPr/>
        </p:nvSpPr>
        <p:spPr>
          <a:xfrm>
            <a:off x="1905000" y="1752601"/>
            <a:ext cx="5181600" cy="1938992"/>
          </a:xfrm>
          <a:prstGeom prst="rect">
            <a:avLst/>
          </a:prstGeom>
        </p:spPr>
        <p:txBody>
          <a:bodyPr wrap="square">
            <a:spAutoFit/>
          </a:bodyPr>
          <a:lstStyle/>
          <a:p>
            <a:pPr algn="ctr"/>
            <a:r>
              <a:rPr lang="ru-RU" sz="2400" b="1" dirty="0" smtClean="0"/>
              <a:t>«Считай, не ошибись»</a:t>
            </a:r>
          </a:p>
          <a:p>
            <a:pPr algn="ctr"/>
            <a:r>
              <a:rPr lang="ru-RU" sz="2400" b="1" dirty="0" smtClean="0"/>
              <a:t> Учить порядку следования чисел натурального ряда, упражнять  в прямом и обратном счете. </a:t>
            </a:r>
            <a:endParaRPr lang="ru-RU"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Игры –путешествие во времени</a:t>
            </a:r>
            <a:endParaRPr lang="ru-RU" dirty="0"/>
          </a:p>
        </p:txBody>
      </p:sp>
      <p:sp>
        <p:nvSpPr>
          <p:cNvPr id="23554" name="Oval 1"/>
          <p:cNvSpPr>
            <a:spLocks noChangeArrowheads="1"/>
          </p:cNvSpPr>
          <p:nvPr/>
        </p:nvSpPr>
        <p:spPr bwMode="auto">
          <a:xfrm>
            <a:off x="1476375" y="6019800"/>
            <a:ext cx="742950" cy="685800"/>
          </a:xfrm>
          <a:prstGeom prst="ellipse">
            <a:avLst/>
          </a:prstGeom>
          <a:solidFill>
            <a:srgbClr val="FF0000"/>
          </a:solidFill>
          <a:ln w="9525">
            <a:solidFill>
              <a:srgbClr val="000000"/>
            </a:solidFill>
            <a:round/>
            <a:headEnd/>
            <a:tailEnd/>
          </a:ln>
        </p:spPr>
        <p:txBody>
          <a:bodyPr/>
          <a:lstStyle/>
          <a:p>
            <a:endParaRPr lang="ru-RU">
              <a:latin typeface="Times New Roman" pitchFamily="18" charset="0"/>
            </a:endParaRPr>
          </a:p>
        </p:txBody>
      </p:sp>
      <p:sp>
        <p:nvSpPr>
          <p:cNvPr id="23555" name="Oval 2"/>
          <p:cNvSpPr>
            <a:spLocks noChangeArrowheads="1"/>
          </p:cNvSpPr>
          <p:nvPr/>
        </p:nvSpPr>
        <p:spPr bwMode="auto">
          <a:xfrm>
            <a:off x="2362200" y="6019800"/>
            <a:ext cx="742950" cy="685800"/>
          </a:xfrm>
          <a:prstGeom prst="ellipse">
            <a:avLst/>
          </a:prstGeom>
          <a:solidFill>
            <a:srgbClr val="FFFF00"/>
          </a:solidFill>
          <a:ln w="9525">
            <a:solidFill>
              <a:srgbClr val="000000"/>
            </a:solidFill>
            <a:round/>
            <a:headEnd/>
            <a:tailEnd/>
          </a:ln>
        </p:spPr>
        <p:txBody>
          <a:bodyPr/>
          <a:lstStyle/>
          <a:p>
            <a:endParaRPr lang="ru-RU">
              <a:latin typeface="Times New Roman" pitchFamily="18" charset="0"/>
            </a:endParaRPr>
          </a:p>
        </p:txBody>
      </p:sp>
      <p:sp>
        <p:nvSpPr>
          <p:cNvPr id="23556" name="Oval 3"/>
          <p:cNvSpPr>
            <a:spLocks noChangeArrowheads="1"/>
          </p:cNvSpPr>
          <p:nvPr/>
        </p:nvSpPr>
        <p:spPr bwMode="auto">
          <a:xfrm>
            <a:off x="3200400" y="6019800"/>
            <a:ext cx="742950" cy="685800"/>
          </a:xfrm>
          <a:prstGeom prst="ellipse">
            <a:avLst/>
          </a:prstGeom>
          <a:solidFill>
            <a:srgbClr val="00B050"/>
          </a:solidFill>
          <a:ln w="9525">
            <a:solidFill>
              <a:srgbClr val="000000"/>
            </a:solidFill>
            <a:round/>
            <a:headEnd/>
            <a:tailEnd/>
          </a:ln>
        </p:spPr>
        <p:txBody>
          <a:bodyPr/>
          <a:lstStyle/>
          <a:p>
            <a:endParaRPr lang="ru-RU">
              <a:latin typeface="Times New Roman" pitchFamily="18" charset="0"/>
            </a:endParaRPr>
          </a:p>
        </p:txBody>
      </p:sp>
      <p:sp>
        <p:nvSpPr>
          <p:cNvPr id="23557" name="Oval 4"/>
          <p:cNvSpPr>
            <a:spLocks noChangeArrowheads="1"/>
          </p:cNvSpPr>
          <p:nvPr/>
        </p:nvSpPr>
        <p:spPr bwMode="auto">
          <a:xfrm>
            <a:off x="4067175" y="6019800"/>
            <a:ext cx="742950" cy="685800"/>
          </a:xfrm>
          <a:prstGeom prst="ellipse">
            <a:avLst/>
          </a:prstGeom>
          <a:solidFill>
            <a:srgbClr val="00B0F0"/>
          </a:solidFill>
          <a:ln w="9525">
            <a:solidFill>
              <a:srgbClr val="000000"/>
            </a:solidFill>
            <a:round/>
            <a:headEnd/>
            <a:tailEnd/>
          </a:ln>
        </p:spPr>
        <p:txBody>
          <a:bodyPr/>
          <a:lstStyle/>
          <a:p>
            <a:endParaRPr lang="ru-RU">
              <a:latin typeface="Times New Roman" pitchFamily="18" charset="0"/>
            </a:endParaRPr>
          </a:p>
        </p:txBody>
      </p:sp>
      <p:sp>
        <p:nvSpPr>
          <p:cNvPr id="23558" name="Oval 5"/>
          <p:cNvSpPr>
            <a:spLocks noChangeArrowheads="1"/>
          </p:cNvSpPr>
          <p:nvPr/>
        </p:nvSpPr>
        <p:spPr bwMode="auto">
          <a:xfrm>
            <a:off x="5029200" y="6019800"/>
            <a:ext cx="742950" cy="685800"/>
          </a:xfrm>
          <a:prstGeom prst="ellipse">
            <a:avLst/>
          </a:prstGeom>
          <a:solidFill>
            <a:srgbClr val="7030A0"/>
          </a:solidFill>
          <a:ln w="9525">
            <a:solidFill>
              <a:srgbClr val="000000"/>
            </a:solidFill>
            <a:round/>
            <a:headEnd/>
            <a:tailEnd/>
          </a:ln>
        </p:spPr>
        <p:txBody>
          <a:bodyPr/>
          <a:lstStyle/>
          <a:p>
            <a:endParaRPr lang="ru-RU">
              <a:latin typeface="Times New Roman" pitchFamily="18" charset="0"/>
            </a:endParaRPr>
          </a:p>
        </p:txBody>
      </p:sp>
      <p:sp>
        <p:nvSpPr>
          <p:cNvPr id="23559" name="Oval 6"/>
          <p:cNvSpPr>
            <a:spLocks noChangeArrowheads="1"/>
          </p:cNvSpPr>
          <p:nvPr/>
        </p:nvSpPr>
        <p:spPr bwMode="auto">
          <a:xfrm>
            <a:off x="5991225" y="6019800"/>
            <a:ext cx="742950" cy="685800"/>
          </a:xfrm>
          <a:prstGeom prst="ellipse">
            <a:avLst/>
          </a:prstGeom>
          <a:solidFill>
            <a:srgbClr val="002060"/>
          </a:solidFill>
          <a:ln w="9525">
            <a:solidFill>
              <a:srgbClr val="000000"/>
            </a:solidFill>
            <a:round/>
            <a:headEnd/>
            <a:tailEnd/>
          </a:ln>
        </p:spPr>
        <p:txBody>
          <a:bodyPr/>
          <a:lstStyle/>
          <a:p>
            <a:endParaRPr lang="ru-RU">
              <a:latin typeface="Times New Roman" pitchFamily="18" charset="0"/>
            </a:endParaRPr>
          </a:p>
        </p:txBody>
      </p:sp>
      <p:sp>
        <p:nvSpPr>
          <p:cNvPr id="23560" name="Oval 7"/>
          <p:cNvSpPr>
            <a:spLocks noChangeArrowheads="1"/>
          </p:cNvSpPr>
          <p:nvPr/>
        </p:nvSpPr>
        <p:spPr bwMode="auto">
          <a:xfrm>
            <a:off x="6924675" y="6019800"/>
            <a:ext cx="742950" cy="685800"/>
          </a:xfrm>
          <a:prstGeom prst="ellipse">
            <a:avLst/>
          </a:prstGeom>
          <a:solidFill>
            <a:srgbClr val="E36C0A"/>
          </a:solidFill>
          <a:ln w="9525">
            <a:solidFill>
              <a:srgbClr val="000000"/>
            </a:solidFill>
            <a:round/>
            <a:headEnd/>
            <a:tailEnd/>
          </a:ln>
        </p:spPr>
        <p:txBody>
          <a:bodyPr/>
          <a:lstStyle/>
          <a:p>
            <a:endParaRPr lang="ru-RU">
              <a:latin typeface="Times New Roman" pitchFamily="18" charset="0"/>
            </a:endParaRPr>
          </a:p>
        </p:txBody>
      </p:sp>
      <p:sp>
        <p:nvSpPr>
          <p:cNvPr id="12" name="Содержимое 2"/>
          <p:cNvSpPr>
            <a:spLocks noGrp="1"/>
          </p:cNvSpPr>
          <p:nvPr>
            <p:ph idx="1"/>
          </p:nvPr>
        </p:nvSpPr>
        <p:spPr>
          <a:xfrm>
            <a:off x="457200" y="1447800"/>
            <a:ext cx="8229600" cy="5410200"/>
          </a:xfrm>
        </p:spPr>
        <p:txBody>
          <a:bodyPr>
            <a:normAutofit fontScale="55000" lnSpcReduction="20000"/>
          </a:bodyPr>
          <a:lstStyle/>
          <a:p>
            <a:pPr marL="548640" indent="-411480" fontAlgn="auto">
              <a:spcAft>
                <a:spcPts val="0"/>
              </a:spcAft>
              <a:buClr>
                <a:schemeClr val="tx1">
                  <a:shade val="95000"/>
                </a:schemeClr>
              </a:buClr>
              <a:buFont typeface="Wingdings 2"/>
              <a:buChar char=""/>
              <a:defRPr/>
            </a:pPr>
            <a:r>
              <a:rPr lang="ru-RU" b="1" dirty="0" smtClean="0"/>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Детям рассказывается о том, что в названии дней недели угадывается, какой день недели по счету: понедельник - первый день после окончания недели, вторник- второй день, среда - середина недели, четверг - четвертый день, пятница - пятый. После такой беседы предлагаются игры с целью закрепления названий дней недели и их последовательности. Дети с удовольствием играют в игру "Живая неделя." Для игры вызываются к доске 7 детей, пересчитываются по порядку и получают кружочки разного цвета, обозначающие дни недели. Дети выстраиваются в такой последовательности, как по порядку идут дни недели. Например, первый ребенок с  красным кружочком в руках, обозначающий первый день недели - понедельник и т.д.</a:t>
            </a:r>
            <a:endParaRPr lang="ru-RU" dirty="0" smtClean="0"/>
          </a:p>
          <a:p>
            <a:pPr marL="548640" indent="-411480" fontAlgn="auto">
              <a:spcAft>
                <a:spcPts val="0"/>
              </a:spcAft>
              <a:buClr>
                <a:schemeClr val="tx1">
                  <a:shade val="95000"/>
                </a:schemeClr>
              </a:buClr>
              <a:buFont typeface="Wingdings 2"/>
              <a:buChar char=""/>
              <a:defRPr/>
            </a:pPr>
            <a:r>
              <a:rPr lang="ru-RU" b="1" dirty="0" smtClean="0"/>
              <a:t>Затем игра усложняется. Дети строятся с любого другого дня недели. В дальнейшем, можно использовать следующие игры "Назови скорее", "Дни недели", "Назови пропущенное слово", "Круглый год", "Двенадцать месяцев", которые помогают детям быстро запомнить название дней недели и название месяцев, их последовательность.</a:t>
            </a:r>
            <a:endParaRPr lang="ru-RU"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3554"/>
                                        </p:tgtEl>
                                        <p:attrNameLst>
                                          <p:attrName>style.visibility</p:attrName>
                                        </p:attrNameLst>
                                      </p:cBhvr>
                                      <p:to>
                                        <p:strVal val="visible"/>
                                      </p:to>
                                    </p:set>
                                    <p:animEffect transition="in" filter="fade">
                                      <p:cBhvr>
                                        <p:cTn id="19" dur="500"/>
                                        <p:tgtEl>
                                          <p:spTgt spid="2355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3555"/>
                                        </p:tgtEl>
                                        <p:attrNameLst>
                                          <p:attrName>style.visibility</p:attrName>
                                        </p:attrNameLst>
                                      </p:cBhvr>
                                      <p:to>
                                        <p:strVal val="visible"/>
                                      </p:to>
                                    </p:set>
                                    <p:animEffect transition="in" filter="fade">
                                      <p:cBhvr>
                                        <p:cTn id="23" dur="500"/>
                                        <p:tgtEl>
                                          <p:spTgt spid="2355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3556"/>
                                        </p:tgtEl>
                                        <p:attrNameLst>
                                          <p:attrName>style.visibility</p:attrName>
                                        </p:attrNameLst>
                                      </p:cBhvr>
                                      <p:to>
                                        <p:strVal val="visible"/>
                                      </p:to>
                                    </p:set>
                                    <p:animEffect transition="in" filter="fade">
                                      <p:cBhvr>
                                        <p:cTn id="27" dur="500"/>
                                        <p:tgtEl>
                                          <p:spTgt spid="2355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3557"/>
                                        </p:tgtEl>
                                        <p:attrNameLst>
                                          <p:attrName>style.visibility</p:attrName>
                                        </p:attrNameLst>
                                      </p:cBhvr>
                                      <p:to>
                                        <p:strVal val="visible"/>
                                      </p:to>
                                    </p:set>
                                    <p:animEffect transition="in" filter="fade">
                                      <p:cBhvr>
                                        <p:cTn id="31" dur="500"/>
                                        <p:tgtEl>
                                          <p:spTgt spid="2355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fade">
                                      <p:cBhvr>
                                        <p:cTn id="35" dur="500"/>
                                        <p:tgtEl>
                                          <p:spTgt spid="2355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559"/>
                                        </p:tgtEl>
                                        <p:attrNameLst>
                                          <p:attrName>style.visibility</p:attrName>
                                        </p:attrNameLst>
                                      </p:cBhvr>
                                      <p:to>
                                        <p:strVal val="visible"/>
                                      </p:to>
                                    </p:set>
                                    <p:animEffect transition="in" filter="fade">
                                      <p:cBhvr>
                                        <p:cTn id="39" dur="500"/>
                                        <p:tgtEl>
                                          <p:spTgt spid="2355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3560"/>
                                        </p:tgtEl>
                                        <p:attrNameLst>
                                          <p:attrName>style.visibility</p:attrName>
                                        </p:attrNameLst>
                                      </p:cBhvr>
                                      <p:to>
                                        <p:strVal val="visible"/>
                                      </p:to>
                                    </p:set>
                                    <p:animEffect transition="in" filter="fade">
                                      <p:cBhvr>
                                        <p:cTn id="43"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4" grpId="0" animBg="1"/>
      <p:bldP spid="23555" grpId="0" animBg="1"/>
      <p:bldP spid="23556" grpId="0" animBg="1"/>
      <p:bldP spid="23557" grpId="0" animBg="1"/>
      <p:bldP spid="23558" grpId="0" animBg="1"/>
      <p:bldP spid="23559" grpId="0" animBg="1"/>
      <p:bldP spid="235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Игры на ориентирование в пространстве</a:t>
            </a:r>
            <a:endParaRPr lang="ru-RU" dirty="0"/>
          </a:p>
        </p:txBody>
      </p:sp>
      <p:sp>
        <p:nvSpPr>
          <p:cNvPr id="4" name="Содержимое 3"/>
          <p:cNvSpPr>
            <a:spLocks noGrp="1"/>
          </p:cNvSpPr>
          <p:nvPr>
            <p:ph idx="1"/>
          </p:nvPr>
        </p:nvSpPr>
        <p:spPr>
          <a:xfrm>
            <a:off x="457200" y="1600200"/>
            <a:ext cx="8229600" cy="5257800"/>
          </a:xfrm>
        </p:spPr>
        <p:txBody>
          <a:bodyPr>
            <a:normAutofit fontScale="55000" lnSpcReduction="20000"/>
          </a:bodyPr>
          <a:lstStyle/>
          <a:p>
            <a:pPr marL="548640" indent="-411480" fontAlgn="auto">
              <a:spcAft>
                <a:spcPts val="0"/>
              </a:spcAft>
              <a:buClr>
                <a:schemeClr val="tx1">
                  <a:shade val="95000"/>
                </a:schemeClr>
              </a:buClr>
              <a:buFont typeface="Wingdings 2"/>
              <a:buChar char=""/>
              <a:defRPr/>
            </a:pPr>
            <a:r>
              <a:rPr lang="ru-RU" b="1" dirty="0" smtClean="0"/>
              <a:t>В третью группу входят игры на ориентирование в пространстве.</a:t>
            </a:r>
            <a:r>
              <a:rPr lang="ru-RU" dirty="0" smtClean="0"/>
              <a:t> Пространственные представления детей постоянно расширяются и закрепляются в процессе всех видов деятельности. Дети овладевают пространственными представлениями: слева, справа, вверху, внизу, впереди, сзади, далеко, близко.</a:t>
            </a:r>
          </a:p>
          <a:p>
            <a:pPr marL="548640" indent="-411480" fontAlgn="auto">
              <a:spcAft>
                <a:spcPts val="0"/>
              </a:spcAft>
              <a:buClr>
                <a:schemeClr val="tx1">
                  <a:shade val="95000"/>
                </a:schemeClr>
              </a:buClr>
              <a:buFont typeface="Wingdings 2"/>
              <a:buChar char=""/>
              <a:defRPr/>
            </a:pPr>
            <a:r>
              <a:rPr lang="ru-RU" b="1" dirty="0" smtClean="0"/>
              <a:t>Моей задачей является научить детей ориентироваться в специально созданных пространственных ситуациях и определять свое место по заданному условию.</a:t>
            </a:r>
            <a:r>
              <a:rPr lang="ru-RU" dirty="0" smtClean="0"/>
              <a:t> Детей учу ориентироваться в специально созданных пространственных ситуациях и определять свое место по заданному условию. Дети свободно выполняют задания типа: «Встань так, чтобы справа от тебя был шкаф, а сзади - стул. Сядь так, чтобы впереди тебя сидела Таня, а сзади - Дима». При помощи дидактических игр и упражнений дети овладевают умением определять словом положение того или иного предмета по отношению к другому: «Справа от куклы стоит заяц, слева от куклы - пирамида» и т.д. В начале каждого занятия проводит </a:t>
            </a:r>
            <a:r>
              <a:rPr lang="ru-RU" dirty="0" err="1" smtClean="0"/>
              <a:t>ся</a:t>
            </a:r>
            <a:r>
              <a:rPr lang="ru-RU" dirty="0" smtClean="0"/>
              <a:t> игровая  минутка: любую игрушку прячу где-то в комнате, дети ее находят или выбираю ребенка и прячу игрушку по отношению к нему (за спину, справа, слева и т.д. </a:t>
            </a:r>
            <a:r>
              <a:rPr lang="ru-RU" b="1" dirty="0" smtClean="0"/>
              <a:t>Это вызывает интерес у детей и организовывает их на занятие. </a:t>
            </a:r>
          </a:p>
          <a:p>
            <a:pPr marL="548640" indent="-411480" fontAlgn="auto">
              <a:spcAft>
                <a:spcPts val="0"/>
              </a:spcAft>
              <a:buClr>
                <a:schemeClr val="tx1">
                  <a:shade val="95000"/>
                </a:schemeClr>
              </a:buClr>
              <a:buFont typeface="Wingdings 2"/>
              <a:buChar char=""/>
              <a:defRPr/>
            </a:pPr>
            <a:r>
              <a:rPr lang="ru-RU" b="1" dirty="0" smtClean="0"/>
              <a:t>Существует множество игр, упражнений, способствующих развитию пространственного ориентирования у детей: "Найди похожую", "Расскажи про свой узор", "Мастерская ковров", "Художник", "Путешествие по комнате" и многие другие игры. Играя в рассмотренные игры дети учатся употреблять слова для обозначения положения предметов.</a:t>
            </a:r>
            <a:endParaRPr lang="ru-RU" dirty="0" smtClean="0"/>
          </a:p>
          <a:p>
            <a:pPr marL="548640" indent="-411480" fontAlgn="auto">
              <a:spcAft>
                <a:spcPts val="0"/>
              </a:spcAft>
              <a:buClr>
                <a:schemeClr val="tx1">
                  <a:shade val="95000"/>
                </a:schemeClr>
              </a:buClr>
              <a:buFont typeface="Wingdings 2"/>
              <a:buChar char=""/>
              <a:defRPr/>
            </a:pP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Игры на ориентирование в пространстве</a:t>
            </a:r>
            <a:endParaRPr lang="ru-RU" dirty="0"/>
          </a:p>
        </p:txBody>
      </p:sp>
      <p:pic>
        <p:nvPicPr>
          <p:cNvPr id="1026" name="Picture 2" descr="C:\Users\ПК\Desktop\5481.jpg"/>
          <p:cNvPicPr>
            <a:picLocks noGrp="1" noChangeAspect="1" noChangeArrowheads="1"/>
          </p:cNvPicPr>
          <p:nvPr>
            <p:ph idx="1"/>
          </p:nvPr>
        </p:nvPicPr>
        <p:blipFill>
          <a:blip r:embed="rId2" cstate="print"/>
          <a:srcRect/>
          <a:stretch>
            <a:fillRect/>
          </a:stretch>
        </p:blipFill>
        <p:spPr bwMode="auto">
          <a:xfrm>
            <a:off x="0" y="1828800"/>
            <a:ext cx="6307842" cy="4343400"/>
          </a:xfrm>
          <a:prstGeom prst="rect">
            <a:avLst/>
          </a:prstGeom>
          <a:noFill/>
        </p:spPr>
      </p:pic>
      <p:sp>
        <p:nvSpPr>
          <p:cNvPr id="5" name="Прямоугольник 4"/>
          <p:cNvSpPr/>
          <p:nvPr/>
        </p:nvSpPr>
        <p:spPr>
          <a:xfrm>
            <a:off x="6477000" y="2743200"/>
            <a:ext cx="2438400" cy="1938992"/>
          </a:xfrm>
          <a:prstGeom prst="rect">
            <a:avLst/>
          </a:prstGeom>
        </p:spPr>
        <p:txBody>
          <a:bodyPr wrap="square">
            <a:spAutoFit/>
          </a:bodyPr>
          <a:lstStyle/>
          <a:p>
            <a:pPr algn="ctr"/>
            <a:r>
              <a:rPr lang="ru-RU" sz="2000" b="1" dirty="0" smtClean="0">
                <a:latin typeface="+mn-lt"/>
              </a:rPr>
              <a:t>«Радуга»</a:t>
            </a:r>
          </a:p>
          <a:p>
            <a:pPr algn="ctr"/>
            <a:r>
              <a:rPr lang="ru-RU" sz="2000" b="1" dirty="0" smtClean="0">
                <a:latin typeface="+mn-lt"/>
              </a:rPr>
              <a:t>Учить правильно называть  цвета радуги, помочь запомнить их расположение</a:t>
            </a:r>
            <a:endParaRPr lang="ru-RU" sz="2000"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effectLst>
                  <a:outerShdw blurRad="38100" dist="38100" dir="2700000" algn="tl">
                    <a:srgbClr val="000000">
                      <a:alpha val="43137"/>
                    </a:srgbClr>
                  </a:outerShdw>
                </a:effectLst>
              </a:rPr>
              <a:t>Игры на ориентирование в пространстве</a:t>
            </a:r>
            <a:endParaRPr lang="ru-RU" dirty="0">
              <a:effectLst>
                <a:outerShdw blurRad="38100" dist="38100" dir="2700000" algn="tl">
                  <a:srgbClr val="000000">
                    <a:alpha val="43137"/>
                  </a:srgbClr>
                </a:outerShdw>
              </a:effectLst>
            </a:endParaRPr>
          </a:p>
        </p:txBody>
      </p:sp>
      <p:pic>
        <p:nvPicPr>
          <p:cNvPr id="25602" name="Рисунок 13" descr="Занимательная математика в детском саду"/>
          <p:cNvPicPr>
            <a:picLocks noChangeAspect="1" noChangeArrowheads="1"/>
          </p:cNvPicPr>
          <p:nvPr/>
        </p:nvPicPr>
        <p:blipFill>
          <a:blip r:embed="rId2" cstate="print"/>
          <a:srcRect/>
          <a:stretch>
            <a:fillRect/>
          </a:stretch>
        </p:blipFill>
        <p:spPr bwMode="auto">
          <a:xfrm>
            <a:off x="5181600" y="2362200"/>
            <a:ext cx="2882900" cy="1579563"/>
          </a:xfrm>
          <a:prstGeom prst="rect">
            <a:avLst/>
          </a:prstGeom>
          <a:noFill/>
          <a:ln w="9525">
            <a:noFill/>
            <a:miter lim="800000"/>
            <a:headEnd/>
            <a:tailEnd/>
          </a:ln>
        </p:spPr>
      </p:pic>
      <p:pic>
        <p:nvPicPr>
          <p:cNvPr id="25603" name="Рисунок 17" descr="SDC16214"/>
          <p:cNvPicPr>
            <a:picLocks noChangeAspect="1" noChangeArrowheads="1"/>
          </p:cNvPicPr>
          <p:nvPr/>
        </p:nvPicPr>
        <p:blipFill>
          <a:blip r:embed="rId3" cstate="print"/>
          <a:srcRect/>
          <a:stretch>
            <a:fillRect/>
          </a:stretch>
        </p:blipFill>
        <p:spPr bwMode="auto">
          <a:xfrm>
            <a:off x="736600" y="2286000"/>
            <a:ext cx="2540000" cy="1905000"/>
          </a:xfrm>
          <a:prstGeom prst="rect">
            <a:avLst/>
          </a:prstGeom>
          <a:noFill/>
          <a:ln w="9525">
            <a:noFill/>
            <a:miter lim="800000"/>
            <a:headEnd/>
            <a:tailEnd/>
          </a:ln>
        </p:spPr>
      </p:pic>
      <p:pic>
        <p:nvPicPr>
          <p:cNvPr id="25604" name="Рисунок 34" descr="SDC16237"/>
          <p:cNvPicPr>
            <a:picLocks noChangeAspect="1" noChangeArrowheads="1"/>
          </p:cNvPicPr>
          <p:nvPr/>
        </p:nvPicPr>
        <p:blipFill>
          <a:blip r:embed="rId4" cstate="print"/>
          <a:srcRect/>
          <a:stretch>
            <a:fillRect/>
          </a:stretch>
        </p:blipFill>
        <p:spPr bwMode="auto">
          <a:xfrm>
            <a:off x="685800" y="5029200"/>
            <a:ext cx="2590800" cy="1828800"/>
          </a:xfrm>
          <a:prstGeom prst="rect">
            <a:avLst/>
          </a:prstGeom>
          <a:noFill/>
          <a:ln w="9525">
            <a:noFill/>
            <a:miter lim="800000"/>
            <a:headEnd/>
            <a:tailEnd/>
          </a:ln>
        </p:spPr>
      </p:pic>
      <p:pic>
        <p:nvPicPr>
          <p:cNvPr id="25605" name="Рисунок 33" descr="SDC16218"/>
          <p:cNvPicPr>
            <a:picLocks noChangeAspect="1" noChangeArrowheads="1"/>
          </p:cNvPicPr>
          <p:nvPr/>
        </p:nvPicPr>
        <p:blipFill>
          <a:blip r:embed="rId5" cstate="print"/>
          <a:srcRect/>
          <a:stretch>
            <a:fillRect/>
          </a:stretch>
        </p:blipFill>
        <p:spPr bwMode="auto">
          <a:xfrm>
            <a:off x="5410200" y="4857750"/>
            <a:ext cx="2667000" cy="2000250"/>
          </a:xfrm>
          <a:prstGeom prst="rect">
            <a:avLst/>
          </a:prstGeom>
          <a:noFill/>
          <a:ln w="9525">
            <a:noFill/>
            <a:miter lim="800000"/>
            <a:headEnd/>
            <a:tailEnd/>
          </a:ln>
        </p:spPr>
      </p:pic>
      <p:sp>
        <p:nvSpPr>
          <p:cNvPr id="25606" name="Rectangle 5"/>
          <p:cNvSpPr>
            <a:spLocks noChangeArrowheads="1"/>
          </p:cNvSpPr>
          <p:nvPr/>
        </p:nvSpPr>
        <p:spPr bwMode="auto">
          <a:xfrm>
            <a:off x="4495800" y="1600200"/>
            <a:ext cx="4191000" cy="646331"/>
          </a:xfrm>
          <a:prstGeom prst="rect">
            <a:avLst/>
          </a:prstGeom>
          <a:noFill/>
          <a:ln w="9525">
            <a:noFill/>
            <a:miter lim="800000"/>
            <a:headEnd/>
            <a:tailEnd/>
          </a:ln>
        </p:spPr>
        <p:txBody>
          <a:bodyPr wrap="square" anchor="ctr">
            <a:spAutoFit/>
          </a:bodyPr>
          <a:lstStyle/>
          <a:p>
            <a:pPr algn="ctr"/>
            <a:r>
              <a:rPr lang="ru-RU" sz="1200" b="1" i="1" dirty="0" smtClean="0">
                <a:latin typeface="+mn-lt"/>
                <a:cs typeface="Times New Roman" pitchFamily="18" charset="0"/>
              </a:rPr>
              <a:t>«Фотография»</a:t>
            </a:r>
          </a:p>
          <a:p>
            <a:pPr algn="ctr"/>
            <a:r>
              <a:rPr lang="ru-RU" sz="1200" b="1" i="1" dirty="0" smtClean="0">
                <a:latin typeface="+mn-lt"/>
                <a:cs typeface="Times New Roman" pitchFamily="18" charset="0"/>
              </a:rPr>
              <a:t> Учить </a:t>
            </a:r>
            <a:r>
              <a:rPr lang="ru-RU" sz="1200" b="1" dirty="0" smtClean="0">
                <a:latin typeface="+mn-lt"/>
              </a:rPr>
              <a:t>ориентироваться в специально созданных пространственных ситуациях </a:t>
            </a:r>
            <a:endParaRPr lang="ru-RU" sz="1200" dirty="0">
              <a:latin typeface="+mn-lt"/>
              <a:cs typeface="Arial" charset="0"/>
            </a:endParaRPr>
          </a:p>
        </p:txBody>
      </p:sp>
      <p:sp>
        <p:nvSpPr>
          <p:cNvPr id="25607" name="Rectangle 6"/>
          <p:cNvSpPr>
            <a:spLocks noChangeArrowheads="1"/>
          </p:cNvSpPr>
          <p:nvPr/>
        </p:nvSpPr>
        <p:spPr bwMode="auto">
          <a:xfrm>
            <a:off x="533400" y="1600200"/>
            <a:ext cx="3048000" cy="738188"/>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«Домик </a:t>
            </a:r>
            <a:r>
              <a:rPr lang="ru-RU" sz="1400" b="1" dirty="0">
                <a:latin typeface="Times New Roman" pitchFamily="18" charset="0"/>
                <a:ea typeface="Calibri" pitchFamily="34" charset="0"/>
                <a:cs typeface="Times New Roman" pitchFamily="18" charset="0"/>
              </a:rPr>
              <a:t>для цветных </a:t>
            </a:r>
            <a:r>
              <a:rPr lang="ru-RU" sz="1400" b="1" dirty="0" smtClean="0">
                <a:latin typeface="Times New Roman" pitchFamily="18" charset="0"/>
                <a:ea typeface="Calibri" pitchFamily="34" charset="0"/>
                <a:cs typeface="Times New Roman" pitchFamily="18" charset="0"/>
              </a:rPr>
              <a:t>карандашей»</a:t>
            </a:r>
            <a:endParaRPr lang="ru-RU" sz="1400"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ориентироваться в пространстве.</a:t>
            </a:r>
            <a:endParaRPr lang="ru-RU" sz="1400" dirty="0">
              <a:latin typeface="Times New Roman" pitchFamily="18" charset="0"/>
              <a:cs typeface="Arial" charset="0"/>
            </a:endParaRPr>
          </a:p>
        </p:txBody>
      </p:sp>
      <p:sp>
        <p:nvSpPr>
          <p:cNvPr id="25608" name="Rectangle 7"/>
          <p:cNvSpPr>
            <a:spLocks noChangeArrowheads="1"/>
          </p:cNvSpPr>
          <p:nvPr/>
        </p:nvSpPr>
        <p:spPr bwMode="auto">
          <a:xfrm>
            <a:off x="457200" y="4191000"/>
            <a:ext cx="3124200" cy="738664"/>
          </a:xfrm>
          <a:prstGeom prst="rect">
            <a:avLst/>
          </a:prstGeom>
          <a:noFill/>
          <a:ln w="9525">
            <a:noFill/>
            <a:miter lim="800000"/>
            <a:headEnd/>
            <a:tailEnd/>
          </a:ln>
        </p:spPr>
        <p:txBody>
          <a:bodyPr anchor="ctr">
            <a:spAutoFit/>
          </a:bodyPr>
          <a:lstStyle/>
          <a:p>
            <a:pPr algn="ctr"/>
            <a:r>
              <a:rPr lang="ru-RU" sz="1400" b="1" dirty="0" smtClean="0">
                <a:latin typeface="+mn-lt"/>
                <a:ea typeface="Calibri" pitchFamily="34" charset="0"/>
                <a:cs typeface="Times New Roman" pitchFamily="18" charset="0"/>
              </a:rPr>
              <a:t>«Расскажи про свой узор»</a:t>
            </a:r>
            <a:endParaRPr lang="ru-RU" sz="1400" dirty="0">
              <a:latin typeface="+mn-lt"/>
              <a:ea typeface="Calibri" pitchFamily="34" charset="0"/>
              <a:cs typeface="Arial" charset="0"/>
            </a:endParaRPr>
          </a:p>
          <a:p>
            <a:pPr algn="ctr" eaLnBrk="0" hangingPunct="0"/>
            <a:r>
              <a:rPr lang="ru-RU" sz="1400" b="1" dirty="0" smtClean="0">
                <a:latin typeface="+mn-lt"/>
                <a:ea typeface="Calibri" pitchFamily="34" charset="0"/>
                <a:cs typeface="Times New Roman" pitchFamily="18" charset="0"/>
              </a:rPr>
              <a:t>Учить </a:t>
            </a:r>
            <a:r>
              <a:rPr lang="ru-RU" sz="1400" b="1" dirty="0" smtClean="0">
                <a:latin typeface="+mn-lt"/>
              </a:rPr>
              <a:t>употреблять слова для обозначения положения предметов.</a:t>
            </a:r>
            <a:endParaRPr lang="ru-RU" sz="1400" dirty="0">
              <a:latin typeface="+mn-lt"/>
              <a:cs typeface="Arial" charset="0"/>
            </a:endParaRPr>
          </a:p>
        </p:txBody>
      </p:sp>
      <p:sp>
        <p:nvSpPr>
          <p:cNvPr id="25609" name="Rectangle 8"/>
          <p:cNvSpPr>
            <a:spLocks noChangeArrowheads="1"/>
          </p:cNvSpPr>
          <p:nvPr/>
        </p:nvSpPr>
        <p:spPr bwMode="auto">
          <a:xfrm>
            <a:off x="5029200" y="4267200"/>
            <a:ext cx="3429000" cy="523875"/>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«Собери букет»</a:t>
            </a:r>
            <a:endParaRPr lang="ru-RU" sz="1400"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ориентироваться в пространстве</a:t>
            </a:r>
            <a:endParaRPr lang="ru-RU" sz="1400" dirty="0">
              <a:latin typeface="Times New Roman" pitchFamily="18"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fade">
                                      <p:cBhvr>
                                        <p:cTn id="11" dur="500"/>
                                        <p:tgtEl>
                                          <p:spTgt spid="2560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fade">
                                      <p:cBhvr>
                                        <p:cTn id="15" dur="500"/>
                                        <p:tgtEl>
                                          <p:spTgt spid="2560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fade">
                                      <p:cBhvr>
                                        <p:cTn id="19" dur="500"/>
                                        <p:tgtEl>
                                          <p:spTgt spid="2560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5602"/>
                                        </p:tgtEl>
                                        <p:attrNameLst>
                                          <p:attrName>style.visibility</p:attrName>
                                        </p:attrNameLst>
                                      </p:cBhvr>
                                      <p:to>
                                        <p:strVal val="visible"/>
                                      </p:to>
                                    </p:set>
                                    <p:animEffect transition="in" filter="fade">
                                      <p:cBhvr>
                                        <p:cTn id="23" dur="500"/>
                                        <p:tgtEl>
                                          <p:spTgt spid="2560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5608"/>
                                        </p:tgtEl>
                                        <p:attrNameLst>
                                          <p:attrName>style.visibility</p:attrName>
                                        </p:attrNameLst>
                                      </p:cBhvr>
                                      <p:to>
                                        <p:strVal val="visible"/>
                                      </p:to>
                                    </p:set>
                                    <p:animEffect transition="in" filter="fade">
                                      <p:cBhvr>
                                        <p:cTn id="27" dur="500"/>
                                        <p:tgtEl>
                                          <p:spTgt spid="25608"/>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5604"/>
                                        </p:tgtEl>
                                        <p:attrNameLst>
                                          <p:attrName>style.visibility</p:attrName>
                                        </p:attrNameLst>
                                      </p:cBhvr>
                                      <p:to>
                                        <p:strVal val="visible"/>
                                      </p:to>
                                    </p:set>
                                    <p:animEffect transition="in" filter="fade">
                                      <p:cBhvr>
                                        <p:cTn id="31" dur="500"/>
                                        <p:tgtEl>
                                          <p:spTgt spid="2560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5609"/>
                                        </p:tgtEl>
                                        <p:attrNameLst>
                                          <p:attrName>style.visibility</p:attrName>
                                        </p:attrNameLst>
                                      </p:cBhvr>
                                      <p:to>
                                        <p:strVal val="visible"/>
                                      </p:to>
                                    </p:set>
                                    <p:animEffect transition="in" filter="fade">
                                      <p:cBhvr>
                                        <p:cTn id="35" dur="500"/>
                                        <p:tgtEl>
                                          <p:spTgt spid="25609"/>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5605"/>
                                        </p:tgtEl>
                                        <p:attrNameLst>
                                          <p:attrName>style.visibility</p:attrName>
                                        </p:attrNameLst>
                                      </p:cBhvr>
                                      <p:to>
                                        <p:strVal val="visible"/>
                                      </p:to>
                                    </p:set>
                                    <p:animEffect transition="in" filter="fade">
                                      <p:cBhvr>
                                        <p:cTn id="39"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6" grpId="0"/>
      <p:bldP spid="25607" grpId="0"/>
      <p:bldP spid="25608" grpId="0"/>
      <p:bldP spid="256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Игры с геометрическими фигурами</a:t>
            </a:r>
            <a:endParaRPr lang="ru-RU" dirty="0"/>
          </a:p>
        </p:txBody>
      </p:sp>
      <p:sp>
        <p:nvSpPr>
          <p:cNvPr id="3" name="Содержимое 2"/>
          <p:cNvSpPr>
            <a:spLocks noGrp="1"/>
          </p:cNvSpPr>
          <p:nvPr>
            <p:ph idx="1"/>
          </p:nvPr>
        </p:nvSpPr>
        <p:spPr/>
        <p:txBody>
          <a:bodyPr>
            <a:normAutofit fontScale="70000" lnSpcReduction="20000"/>
          </a:bodyPr>
          <a:lstStyle/>
          <a:p>
            <a:pPr marL="548640" indent="-411480" fontAlgn="auto">
              <a:spcAft>
                <a:spcPts val="0"/>
              </a:spcAft>
              <a:buClr>
                <a:schemeClr val="tx1">
                  <a:shade val="95000"/>
                </a:schemeClr>
              </a:buClr>
              <a:buFont typeface="Wingdings 2"/>
              <a:buChar char=""/>
              <a:defRPr/>
            </a:pPr>
            <a:r>
              <a:rPr lang="ru-RU" b="1" dirty="0" smtClean="0"/>
              <a:t>Для закрепления знаний о форме геометрических фигур детям предлагаю узнать в окружающих предметах форму круга, треугольника, квадрата. Например, спрашивается: "Какую геометрическую фигуру напоминает дно тарелки?" ( поверхность крышки стола, лист бумаги т.д.). Проводится игра типа "Лото". Детям предлагаю картинки ( по 3-4 шт. на каждого), на которых они отыскивают фигуру, подобную той, которая демонстрируется. Затем, предлагаю детям назвать и рассказать, что они нашли. </a:t>
            </a:r>
            <a:endParaRPr lang="ru-RU" dirty="0" smtClean="0"/>
          </a:p>
          <a:p>
            <a:pPr marL="548640" indent="-411480" fontAlgn="auto">
              <a:spcAft>
                <a:spcPts val="0"/>
              </a:spcAft>
              <a:buClr>
                <a:schemeClr val="tx1">
                  <a:shade val="95000"/>
                </a:schemeClr>
              </a:buClr>
              <a:buFont typeface="Wingdings 2"/>
              <a:buChar char=""/>
              <a:defRPr/>
            </a:pPr>
            <a:r>
              <a:rPr lang="ru-RU" b="1" dirty="0" smtClean="0"/>
              <a:t>Дидактическую игру "Геометрическая мозаика" можно использовать на занятиях и в свободное время, с целью закрепления знаний о геометрических фигурах, с целью развития внимания и воображения у детей. В заключении дети анализируют свои фигуры, находят сходства и различия в решении конструктивного замысла. Использование данных дидактических игр способствует закреплению у детей памяти, внимания, мышления. </a:t>
            </a:r>
            <a:endParaRPr lang="ru-RU" dirty="0" smtClean="0"/>
          </a:p>
          <a:p>
            <a:pPr marL="548640" indent="-411480" fontAlgn="auto">
              <a:spcAft>
                <a:spcPts val="0"/>
              </a:spcAft>
              <a:buClr>
                <a:schemeClr val="tx1">
                  <a:shade val="95000"/>
                </a:schemeClr>
              </a:buClr>
              <a:buFont typeface="Wingdings 2"/>
              <a:buChar char=""/>
              <a:defRPr/>
            </a:pP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23" descr="SDC16178"/>
          <p:cNvPicPr>
            <a:picLocks noChangeAspect="1" noChangeArrowheads="1"/>
          </p:cNvPicPr>
          <p:nvPr/>
        </p:nvPicPr>
        <p:blipFill>
          <a:blip r:embed="rId2" cstate="print"/>
          <a:srcRect/>
          <a:stretch>
            <a:fillRect/>
          </a:stretch>
        </p:blipFill>
        <p:spPr bwMode="auto">
          <a:xfrm>
            <a:off x="533400" y="2362200"/>
            <a:ext cx="2514600" cy="1885950"/>
          </a:xfrm>
          <a:prstGeom prst="rect">
            <a:avLst/>
          </a:prstGeom>
          <a:noFill/>
          <a:ln w="9525">
            <a:noFill/>
            <a:miter lim="800000"/>
            <a:headEnd/>
            <a:tailEnd/>
          </a:ln>
        </p:spPr>
      </p:pic>
      <p:pic>
        <p:nvPicPr>
          <p:cNvPr id="27651" name="Рисунок 9" descr="SDC16241"/>
          <p:cNvPicPr>
            <a:picLocks noChangeAspect="1" noChangeArrowheads="1"/>
          </p:cNvPicPr>
          <p:nvPr/>
        </p:nvPicPr>
        <p:blipFill>
          <a:blip r:embed="rId3" cstate="print"/>
          <a:srcRect/>
          <a:stretch>
            <a:fillRect/>
          </a:stretch>
        </p:blipFill>
        <p:spPr bwMode="auto">
          <a:xfrm>
            <a:off x="6019800" y="2362200"/>
            <a:ext cx="2362200" cy="1771650"/>
          </a:xfrm>
          <a:prstGeom prst="rect">
            <a:avLst/>
          </a:prstGeom>
          <a:noFill/>
          <a:ln w="9525">
            <a:noFill/>
            <a:miter lim="800000"/>
            <a:headEnd/>
            <a:tailEnd/>
          </a:ln>
        </p:spPr>
      </p:pic>
      <p:pic>
        <p:nvPicPr>
          <p:cNvPr id="27652" name="Рисунок 27" descr="SDC16169"/>
          <p:cNvPicPr>
            <a:picLocks noChangeAspect="1" noChangeArrowheads="1"/>
          </p:cNvPicPr>
          <p:nvPr/>
        </p:nvPicPr>
        <p:blipFill>
          <a:blip r:embed="rId4" cstate="print"/>
          <a:srcRect/>
          <a:stretch>
            <a:fillRect/>
          </a:stretch>
        </p:blipFill>
        <p:spPr bwMode="auto">
          <a:xfrm>
            <a:off x="0" y="5029200"/>
            <a:ext cx="2235200" cy="1676400"/>
          </a:xfrm>
          <a:prstGeom prst="rect">
            <a:avLst/>
          </a:prstGeom>
          <a:noFill/>
          <a:ln w="9525">
            <a:noFill/>
            <a:miter lim="800000"/>
            <a:headEnd/>
            <a:tailEnd/>
          </a:ln>
        </p:spPr>
      </p:pic>
      <p:pic>
        <p:nvPicPr>
          <p:cNvPr id="27653" name="Рисунок 26" descr="SDC16168"/>
          <p:cNvPicPr>
            <a:picLocks noChangeAspect="1" noChangeArrowheads="1"/>
          </p:cNvPicPr>
          <p:nvPr/>
        </p:nvPicPr>
        <p:blipFill>
          <a:blip r:embed="rId5" cstate="print"/>
          <a:srcRect/>
          <a:stretch>
            <a:fillRect/>
          </a:stretch>
        </p:blipFill>
        <p:spPr bwMode="auto">
          <a:xfrm>
            <a:off x="2362200" y="5029200"/>
            <a:ext cx="2235200" cy="1676400"/>
          </a:xfrm>
          <a:prstGeom prst="rect">
            <a:avLst/>
          </a:prstGeom>
          <a:noFill/>
          <a:ln w="9525">
            <a:noFill/>
            <a:miter lim="800000"/>
            <a:headEnd/>
            <a:tailEnd/>
          </a:ln>
        </p:spPr>
      </p:pic>
      <p:pic>
        <p:nvPicPr>
          <p:cNvPr id="27654" name="Рисунок 22" descr="лллллллллллл"/>
          <p:cNvPicPr>
            <a:picLocks noChangeAspect="1" noChangeArrowheads="1"/>
          </p:cNvPicPr>
          <p:nvPr/>
        </p:nvPicPr>
        <p:blipFill>
          <a:blip r:embed="rId6" cstate="print"/>
          <a:srcRect/>
          <a:stretch>
            <a:fillRect/>
          </a:stretch>
        </p:blipFill>
        <p:spPr bwMode="auto">
          <a:xfrm>
            <a:off x="4648200" y="5029200"/>
            <a:ext cx="2187575" cy="1676400"/>
          </a:xfrm>
          <a:prstGeom prst="rect">
            <a:avLst/>
          </a:prstGeom>
          <a:noFill/>
          <a:ln w="9525">
            <a:noFill/>
            <a:miter lim="800000"/>
            <a:headEnd/>
            <a:tailEnd/>
          </a:ln>
        </p:spPr>
      </p:pic>
      <p:pic>
        <p:nvPicPr>
          <p:cNvPr id="27655" name="Рисунок 32" descr="SDC16183"/>
          <p:cNvPicPr>
            <a:picLocks noChangeAspect="1" noChangeArrowheads="1"/>
          </p:cNvPicPr>
          <p:nvPr/>
        </p:nvPicPr>
        <p:blipFill>
          <a:blip r:embed="rId7" cstate="print"/>
          <a:srcRect/>
          <a:stretch>
            <a:fillRect/>
          </a:stretch>
        </p:blipFill>
        <p:spPr bwMode="auto">
          <a:xfrm>
            <a:off x="6908800" y="5029200"/>
            <a:ext cx="2235200" cy="1676400"/>
          </a:xfrm>
          <a:prstGeom prst="rect">
            <a:avLst/>
          </a:prstGeom>
          <a:noFill/>
          <a:ln w="9525">
            <a:noFill/>
            <a:miter lim="800000"/>
            <a:headEnd/>
            <a:tailEnd/>
          </a:ln>
        </p:spPr>
      </p:pic>
      <p:sp>
        <p:nvSpPr>
          <p:cNvPr id="27656" name="Rectangle 7"/>
          <p:cNvSpPr>
            <a:spLocks noChangeArrowheads="1"/>
          </p:cNvSpPr>
          <p:nvPr/>
        </p:nvSpPr>
        <p:spPr bwMode="auto">
          <a:xfrm>
            <a:off x="0" y="1630125"/>
            <a:ext cx="3733800" cy="738664"/>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«Подбери </a:t>
            </a:r>
            <a:r>
              <a:rPr lang="ru-RU" sz="1400" b="1" dirty="0">
                <a:latin typeface="Times New Roman" pitchFamily="18" charset="0"/>
                <a:ea typeface="Calibri" pitchFamily="34" charset="0"/>
                <a:cs typeface="Times New Roman" pitchFamily="18" charset="0"/>
              </a:rPr>
              <a:t>по </a:t>
            </a:r>
            <a:r>
              <a:rPr lang="ru-RU" sz="1400" b="1" dirty="0" smtClean="0">
                <a:latin typeface="Times New Roman" pitchFamily="18" charset="0"/>
                <a:ea typeface="Calibri" pitchFamily="34" charset="0"/>
                <a:cs typeface="Times New Roman" pitchFamily="18" charset="0"/>
              </a:rPr>
              <a:t>форме»</a:t>
            </a:r>
            <a:endParaRPr lang="ru-RU" sz="1400"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различать одинаковые фигуры разных цветов</a:t>
            </a:r>
            <a:endParaRPr lang="ru-RU" sz="1400" dirty="0">
              <a:latin typeface="Times New Roman" pitchFamily="18" charset="0"/>
              <a:cs typeface="Arial" charset="0"/>
            </a:endParaRPr>
          </a:p>
        </p:txBody>
      </p:sp>
      <p:sp>
        <p:nvSpPr>
          <p:cNvPr id="27657" name="Rectangle 8"/>
          <p:cNvSpPr>
            <a:spLocks noChangeArrowheads="1"/>
          </p:cNvSpPr>
          <p:nvPr/>
        </p:nvSpPr>
        <p:spPr bwMode="auto">
          <a:xfrm>
            <a:off x="5410200" y="1721823"/>
            <a:ext cx="3733800" cy="523220"/>
          </a:xfrm>
          <a:prstGeom prst="rect">
            <a:avLst/>
          </a:prstGeom>
          <a:noFill/>
          <a:ln w="9525">
            <a:noFill/>
            <a:miter lim="800000"/>
            <a:headEnd/>
            <a:tailEnd/>
          </a:ln>
        </p:spPr>
        <p:txBody>
          <a:bodyPr wrap="square" anchor="ctr">
            <a:spAutoFit/>
          </a:bodyPr>
          <a:lstStyle/>
          <a:p>
            <a:pPr algn="ctr" eaLnBrk="0" hangingPunct="0"/>
            <a:r>
              <a:rPr lang="ru-RU" sz="1400" b="1" dirty="0" smtClean="0">
                <a:latin typeface="Times New Roman" pitchFamily="18" charset="0"/>
                <a:ea typeface="Calibri" pitchFamily="34" charset="0"/>
                <a:cs typeface="Times New Roman" pitchFamily="18" charset="0"/>
              </a:rPr>
              <a:t>Учить объединять </a:t>
            </a:r>
            <a:r>
              <a:rPr lang="ru-RU" sz="1400" b="1" dirty="0">
                <a:latin typeface="Times New Roman" pitchFamily="18" charset="0"/>
                <a:ea typeface="Calibri" pitchFamily="34" charset="0"/>
                <a:cs typeface="Times New Roman" pitchFamily="18" charset="0"/>
              </a:rPr>
              <a:t>предметы в объекты и   в группу по какому-либо общему признаку. </a:t>
            </a:r>
            <a:endParaRPr lang="ru-RU" sz="1400" dirty="0">
              <a:latin typeface="Times New Roman" pitchFamily="18" charset="0"/>
              <a:ea typeface="Calibri" pitchFamily="34" charset="0"/>
              <a:cs typeface="Arial" charset="0"/>
            </a:endParaRPr>
          </a:p>
        </p:txBody>
      </p:sp>
      <p:sp>
        <p:nvSpPr>
          <p:cNvPr id="27658" name="Rectangle 9"/>
          <p:cNvSpPr>
            <a:spLocks noChangeArrowheads="1"/>
          </p:cNvSpPr>
          <p:nvPr/>
        </p:nvSpPr>
        <p:spPr bwMode="auto">
          <a:xfrm>
            <a:off x="0" y="4449297"/>
            <a:ext cx="9144000" cy="523220"/>
          </a:xfrm>
          <a:prstGeom prst="rect">
            <a:avLst/>
          </a:prstGeom>
          <a:noFill/>
          <a:ln w="9525">
            <a:noFill/>
            <a:miter lim="800000"/>
            <a:headEnd/>
            <a:tailEnd/>
          </a:ln>
        </p:spPr>
        <p:txBody>
          <a:bodyPr wrap="square" anchor="ctr">
            <a:spAutoFit/>
          </a:bodyPr>
          <a:lstStyle/>
          <a:p>
            <a:pPr algn="ctr" eaLnBrk="0" hangingPunct="0"/>
            <a:r>
              <a:rPr lang="ru-RU" sz="1400" b="1" dirty="0" smtClean="0">
                <a:latin typeface="Times New Roman" pitchFamily="18" charset="0"/>
                <a:ea typeface="Calibri" pitchFamily="34" charset="0"/>
                <a:cs typeface="Times New Roman" pitchFamily="18" charset="0"/>
              </a:rPr>
              <a:t>«Геометрические фигуры» </a:t>
            </a:r>
          </a:p>
          <a:p>
            <a:pPr algn="ctr" eaLnBrk="0" hangingPunct="0"/>
            <a:r>
              <a:rPr lang="ru-RU" sz="1400" b="1" dirty="0" smtClean="0">
                <a:latin typeface="Times New Roman" pitchFamily="18" charset="0"/>
                <a:ea typeface="Calibri" pitchFamily="34" charset="0"/>
                <a:cs typeface="Times New Roman" pitchFamily="18" charset="0"/>
              </a:rPr>
              <a:t>Учить </a:t>
            </a:r>
            <a:r>
              <a:rPr lang="ru-RU" sz="1400" b="1" dirty="0">
                <a:latin typeface="Times New Roman" pitchFamily="18" charset="0"/>
                <a:ea typeface="Calibri" pitchFamily="34" charset="0"/>
                <a:cs typeface="Times New Roman" pitchFamily="18" charset="0"/>
              </a:rPr>
              <a:t>находить  подходящие геометрические фигуры и собирать их из частей.</a:t>
            </a:r>
            <a:endParaRPr lang="ru-RU" sz="1400" dirty="0">
              <a:latin typeface="Times New Roman" pitchFamily="18" charset="0"/>
              <a:ea typeface="Calibri" pitchFamily="34" charset="0"/>
              <a:cs typeface="Arial" charset="0"/>
            </a:endParaRPr>
          </a:p>
        </p:txBody>
      </p:sp>
      <p:sp>
        <p:nvSpPr>
          <p:cNvPr id="27659" name="Rectangle 10"/>
          <p:cNvSpPr>
            <a:spLocks noChangeArrowheads="1"/>
          </p:cNvSpPr>
          <p:nvPr/>
        </p:nvSpPr>
        <p:spPr bwMode="auto">
          <a:xfrm>
            <a:off x="0" y="1474470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27660" name="Rectangle 11"/>
          <p:cNvSpPr>
            <a:spLocks noChangeArrowheads="1"/>
          </p:cNvSpPr>
          <p:nvPr/>
        </p:nvSpPr>
        <p:spPr bwMode="auto">
          <a:xfrm>
            <a:off x="0" y="1965960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27661" name="Rectangle 12"/>
          <p:cNvSpPr>
            <a:spLocks noChangeArrowheads="1"/>
          </p:cNvSpPr>
          <p:nvPr/>
        </p:nvSpPr>
        <p:spPr bwMode="auto">
          <a:xfrm>
            <a:off x="0" y="22707600"/>
            <a:ext cx="9144000" cy="457200"/>
          </a:xfrm>
          <a:prstGeom prst="rect">
            <a:avLst/>
          </a:prstGeom>
          <a:noFill/>
          <a:ln w="9525">
            <a:noFill/>
            <a:miter lim="800000"/>
            <a:headEnd/>
            <a:tailEnd/>
          </a:ln>
        </p:spPr>
        <p:txBody>
          <a:bodyPr wrap="none" anchor="ctr">
            <a:spAutoFit/>
          </a:bodyPr>
          <a:lstStyle/>
          <a:p>
            <a:endParaRPr lang="ru-RU">
              <a:cs typeface="Arial" charset="0"/>
            </a:endParaRPr>
          </a:p>
        </p:txBody>
      </p:sp>
      <p:sp>
        <p:nvSpPr>
          <p:cNvPr id="16" name="Прямоугольник 15"/>
          <p:cNvSpPr/>
          <p:nvPr/>
        </p:nvSpPr>
        <p:spPr>
          <a:xfrm>
            <a:off x="6172200" y="1447800"/>
            <a:ext cx="2357846" cy="307777"/>
          </a:xfrm>
          <a:prstGeom prst="rect">
            <a:avLst/>
          </a:prstGeom>
        </p:spPr>
        <p:txBody>
          <a:bodyPr wrap="square">
            <a:spAutoFit/>
          </a:bodyPr>
          <a:lstStyle/>
          <a:p>
            <a:pPr algn="ctr"/>
            <a:r>
              <a:rPr lang="ru-RU" sz="1400" b="1" dirty="0" smtClean="0">
                <a:latin typeface="+mn-lt"/>
                <a:ea typeface="Calibri" pitchFamily="34" charset="0"/>
                <a:cs typeface="Times New Roman" pitchFamily="18" charset="0"/>
              </a:rPr>
              <a:t>«Ассоциации» </a:t>
            </a:r>
            <a:endParaRPr lang="ru-RU" sz="1400" dirty="0">
              <a:latin typeface="+mn-lt"/>
            </a:endParaRPr>
          </a:p>
        </p:txBody>
      </p:sp>
      <p:sp>
        <p:nvSpPr>
          <p:cNvPr id="19" name="Заголовок 1"/>
          <p:cNvSpPr>
            <a:spLocks noGrp="1"/>
          </p:cNvSpPr>
          <p:nvPr>
            <p:ph type="title"/>
          </p:nvPr>
        </p:nvSpPr>
        <p:spPr>
          <a:xfrm>
            <a:off x="457200" y="274638"/>
            <a:ext cx="8229600" cy="1143000"/>
          </a:xfrm>
        </p:spPr>
        <p:txBody>
          <a:bodyPr>
            <a:normAutofit fontScale="90000"/>
          </a:bodyPr>
          <a:lstStyle/>
          <a:p>
            <a:pPr fontAlgn="auto">
              <a:spcAft>
                <a:spcPts val="0"/>
              </a:spcAft>
              <a:defRPr/>
            </a:pPr>
            <a:r>
              <a:rPr lang="ru-RU" dirty="0" smtClean="0"/>
              <a:t>Игры с геометрическими фигурами</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fade">
                                      <p:cBhvr>
                                        <p:cTn id="11" dur="500"/>
                                        <p:tgtEl>
                                          <p:spTgt spid="276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fade">
                                      <p:cBhvr>
                                        <p:cTn id="15" dur="500"/>
                                        <p:tgtEl>
                                          <p:spTgt spid="276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657"/>
                                        </p:tgtEl>
                                        <p:attrNameLst>
                                          <p:attrName>style.visibility</p:attrName>
                                        </p:attrNameLst>
                                      </p:cBhvr>
                                      <p:to>
                                        <p:strVal val="visible"/>
                                      </p:to>
                                    </p:set>
                                    <p:animEffect transition="in" filter="fade">
                                      <p:cBhvr>
                                        <p:cTn id="23" dur="500"/>
                                        <p:tgtEl>
                                          <p:spTgt spid="2765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651"/>
                                        </p:tgtEl>
                                        <p:attrNameLst>
                                          <p:attrName>style.visibility</p:attrName>
                                        </p:attrNameLst>
                                      </p:cBhvr>
                                      <p:to>
                                        <p:strVal val="visible"/>
                                      </p:to>
                                    </p:set>
                                    <p:animEffect transition="in" filter="fade">
                                      <p:cBhvr>
                                        <p:cTn id="27" dur="500"/>
                                        <p:tgtEl>
                                          <p:spTgt spid="2765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658"/>
                                        </p:tgtEl>
                                        <p:attrNameLst>
                                          <p:attrName>style.visibility</p:attrName>
                                        </p:attrNameLst>
                                      </p:cBhvr>
                                      <p:to>
                                        <p:strVal val="visible"/>
                                      </p:to>
                                    </p:set>
                                    <p:animEffect transition="in" filter="fade">
                                      <p:cBhvr>
                                        <p:cTn id="31" dur="500"/>
                                        <p:tgtEl>
                                          <p:spTgt spid="2765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652"/>
                                        </p:tgtEl>
                                        <p:attrNameLst>
                                          <p:attrName>style.visibility</p:attrName>
                                        </p:attrNameLst>
                                      </p:cBhvr>
                                      <p:to>
                                        <p:strVal val="visible"/>
                                      </p:to>
                                    </p:set>
                                    <p:animEffect transition="in" filter="fade">
                                      <p:cBhvr>
                                        <p:cTn id="35" dur="500"/>
                                        <p:tgtEl>
                                          <p:spTgt spid="2765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653"/>
                                        </p:tgtEl>
                                        <p:attrNameLst>
                                          <p:attrName>style.visibility</p:attrName>
                                        </p:attrNameLst>
                                      </p:cBhvr>
                                      <p:to>
                                        <p:strVal val="visible"/>
                                      </p:to>
                                    </p:set>
                                    <p:animEffect transition="in" filter="fade">
                                      <p:cBhvr>
                                        <p:cTn id="39" dur="500"/>
                                        <p:tgtEl>
                                          <p:spTgt spid="2765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654"/>
                                        </p:tgtEl>
                                        <p:attrNameLst>
                                          <p:attrName>style.visibility</p:attrName>
                                        </p:attrNameLst>
                                      </p:cBhvr>
                                      <p:to>
                                        <p:strVal val="visible"/>
                                      </p:to>
                                    </p:set>
                                    <p:animEffect transition="in" filter="fade">
                                      <p:cBhvr>
                                        <p:cTn id="43" dur="500"/>
                                        <p:tgtEl>
                                          <p:spTgt spid="2765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655"/>
                                        </p:tgtEl>
                                        <p:attrNameLst>
                                          <p:attrName>style.visibility</p:attrName>
                                        </p:attrNameLst>
                                      </p:cBhvr>
                                      <p:to>
                                        <p:strVal val="visible"/>
                                      </p:to>
                                    </p:set>
                                    <p:animEffect transition="in" filter="fade">
                                      <p:cBhvr>
                                        <p:cTn id="4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p:bldP spid="27658"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effectLst>
                  <a:outerShdw blurRad="38100" dist="38100" dir="2700000" algn="tl">
                    <a:srgbClr val="000000">
                      <a:alpha val="43137"/>
                    </a:srgbClr>
                  </a:outerShdw>
                </a:effectLst>
              </a:rPr>
              <a:t>Игры с геометрическими фигурами</a:t>
            </a:r>
            <a:endParaRPr lang="ru-RU" dirty="0">
              <a:effectLst>
                <a:outerShdw blurRad="38100" dist="38100" dir="2700000" algn="tl">
                  <a:srgbClr val="000000">
                    <a:alpha val="43137"/>
                  </a:srgbClr>
                </a:outerShdw>
              </a:effectLst>
            </a:endParaRPr>
          </a:p>
        </p:txBody>
      </p:sp>
      <p:pic>
        <p:nvPicPr>
          <p:cNvPr id="28674" name="Рисунок 29" descr="SDC16236"/>
          <p:cNvPicPr>
            <a:picLocks noChangeAspect="1" noChangeArrowheads="1"/>
          </p:cNvPicPr>
          <p:nvPr/>
        </p:nvPicPr>
        <p:blipFill>
          <a:blip r:embed="rId2" cstate="print"/>
          <a:srcRect/>
          <a:stretch>
            <a:fillRect/>
          </a:stretch>
        </p:blipFill>
        <p:spPr bwMode="auto">
          <a:xfrm>
            <a:off x="304800" y="2286000"/>
            <a:ext cx="2336800" cy="1752600"/>
          </a:xfrm>
          <a:prstGeom prst="rect">
            <a:avLst/>
          </a:prstGeom>
          <a:noFill/>
          <a:ln w="9525">
            <a:noFill/>
            <a:miter lim="800000"/>
            <a:headEnd/>
            <a:tailEnd/>
          </a:ln>
        </p:spPr>
      </p:pic>
      <p:pic>
        <p:nvPicPr>
          <p:cNvPr id="28675" name="Рисунок 30" descr="SDC16229"/>
          <p:cNvPicPr>
            <a:picLocks noChangeAspect="1" noChangeArrowheads="1"/>
          </p:cNvPicPr>
          <p:nvPr/>
        </p:nvPicPr>
        <p:blipFill>
          <a:blip r:embed="rId3" cstate="print"/>
          <a:srcRect/>
          <a:stretch>
            <a:fillRect/>
          </a:stretch>
        </p:blipFill>
        <p:spPr bwMode="auto">
          <a:xfrm>
            <a:off x="3581400" y="2286000"/>
            <a:ext cx="2362200" cy="1771650"/>
          </a:xfrm>
          <a:prstGeom prst="rect">
            <a:avLst/>
          </a:prstGeom>
          <a:noFill/>
          <a:ln w="9525">
            <a:noFill/>
            <a:miter lim="800000"/>
            <a:headEnd/>
            <a:tailEnd/>
          </a:ln>
        </p:spPr>
      </p:pic>
      <p:pic>
        <p:nvPicPr>
          <p:cNvPr id="28676" name="Рисунок 31" descr="SDC16230"/>
          <p:cNvPicPr>
            <a:picLocks noChangeAspect="1" noChangeArrowheads="1"/>
          </p:cNvPicPr>
          <p:nvPr/>
        </p:nvPicPr>
        <p:blipFill>
          <a:blip r:embed="rId4" cstate="print"/>
          <a:srcRect/>
          <a:stretch>
            <a:fillRect/>
          </a:stretch>
        </p:blipFill>
        <p:spPr bwMode="auto">
          <a:xfrm>
            <a:off x="6629400" y="2286000"/>
            <a:ext cx="2336800" cy="1752600"/>
          </a:xfrm>
          <a:prstGeom prst="rect">
            <a:avLst/>
          </a:prstGeom>
          <a:noFill/>
          <a:ln w="9525">
            <a:noFill/>
            <a:miter lim="800000"/>
            <a:headEnd/>
            <a:tailEnd/>
          </a:ln>
        </p:spPr>
      </p:pic>
      <p:pic>
        <p:nvPicPr>
          <p:cNvPr id="28677" name="Рисунок 19" descr="SDC15151"/>
          <p:cNvPicPr>
            <a:picLocks noChangeAspect="1" noChangeArrowheads="1"/>
          </p:cNvPicPr>
          <p:nvPr/>
        </p:nvPicPr>
        <p:blipFill>
          <a:blip r:embed="rId5" cstate="print"/>
          <a:srcRect/>
          <a:stretch>
            <a:fillRect/>
          </a:stretch>
        </p:blipFill>
        <p:spPr bwMode="auto">
          <a:xfrm>
            <a:off x="838200" y="5029200"/>
            <a:ext cx="2235200" cy="1676400"/>
          </a:xfrm>
          <a:prstGeom prst="rect">
            <a:avLst/>
          </a:prstGeom>
          <a:noFill/>
          <a:ln w="9525">
            <a:noFill/>
            <a:miter lim="800000"/>
            <a:headEnd/>
            <a:tailEnd/>
          </a:ln>
        </p:spPr>
      </p:pic>
      <p:pic>
        <p:nvPicPr>
          <p:cNvPr id="28678" name="Рисунок 5" descr="http://1.bp.blogspot.com/-4cUwrcbQEks/TqmdUpAD4uI/AAAAAAAAJR4/Y5K6Q3CI0TU/s1600/35%25D1%2584%25D0%25B8%25D0%25B3%25D1%2583%25D1%2580%25D1%258B.jpg"/>
          <p:cNvPicPr>
            <a:picLocks noChangeAspect="1" noChangeArrowheads="1"/>
          </p:cNvPicPr>
          <p:nvPr/>
        </p:nvPicPr>
        <p:blipFill>
          <a:blip r:embed="rId6" cstate="print"/>
          <a:srcRect/>
          <a:stretch>
            <a:fillRect/>
          </a:stretch>
        </p:blipFill>
        <p:spPr bwMode="auto">
          <a:xfrm>
            <a:off x="3810000" y="5029200"/>
            <a:ext cx="2109788" cy="1635125"/>
          </a:xfrm>
          <a:prstGeom prst="rect">
            <a:avLst/>
          </a:prstGeom>
          <a:noFill/>
          <a:ln w="9525">
            <a:noFill/>
            <a:miter lim="800000"/>
            <a:headEnd/>
            <a:tailEnd/>
          </a:ln>
        </p:spPr>
      </p:pic>
      <p:pic>
        <p:nvPicPr>
          <p:cNvPr id="28679" name="Рисунок 7" descr="http://1.bp.blogspot.com/-iCqJameTKRQ/Tqmdw7noxhI/AAAAAAAAJSA/P4FWhbzM1aY/s1600/36%25D1%2584%25D0%25B8%25D0%25B3%25D1%2583%25D1%2580%25D1%258B-1.jpg"/>
          <p:cNvPicPr>
            <a:picLocks noChangeAspect="1" noChangeArrowheads="1"/>
          </p:cNvPicPr>
          <p:nvPr/>
        </p:nvPicPr>
        <p:blipFill>
          <a:blip r:embed="rId7" cstate="print"/>
          <a:srcRect/>
          <a:stretch>
            <a:fillRect/>
          </a:stretch>
        </p:blipFill>
        <p:spPr bwMode="auto">
          <a:xfrm>
            <a:off x="7239000" y="4953000"/>
            <a:ext cx="1352550" cy="1905000"/>
          </a:xfrm>
          <a:prstGeom prst="rect">
            <a:avLst/>
          </a:prstGeom>
          <a:noFill/>
          <a:ln w="9525">
            <a:noFill/>
            <a:miter lim="800000"/>
            <a:headEnd/>
            <a:tailEnd/>
          </a:ln>
        </p:spPr>
      </p:pic>
      <p:sp>
        <p:nvSpPr>
          <p:cNvPr id="28680" name="Rectangle 8"/>
          <p:cNvSpPr>
            <a:spLocks noChangeArrowheads="1"/>
          </p:cNvSpPr>
          <p:nvPr/>
        </p:nvSpPr>
        <p:spPr bwMode="auto">
          <a:xfrm>
            <a:off x="0" y="1447800"/>
            <a:ext cx="3276600" cy="769938"/>
          </a:xfrm>
          <a:prstGeom prst="rect">
            <a:avLst/>
          </a:prstGeom>
          <a:noFill/>
          <a:ln w="9525">
            <a:noFill/>
            <a:miter lim="800000"/>
            <a:headEnd/>
            <a:tailEnd/>
          </a:ln>
        </p:spPr>
        <p:txBody>
          <a:bodyPr anchor="ctr">
            <a:spAutoFit/>
          </a:bodyPr>
          <a:lstStyle/>
          <a:p>
            <a:pPr algn="ctr"/>
            <a:r>
              <a:rPr lang="ru-RU" sz="1100" b="1" dirty="0" smtClean="0">
                <a:latin typeface="Times New Roman" pitchFamily="18" charset="0"/>
                <a:ea typeface="Calibri" pitchFamily="34" charset="0"/>
                <a:cs typeface="Times New Roman" pitchFamily="18" charset="0"/>
              </a:rPr>
              <a:t>«Зонтики»</a:t>
            </a:r>
            <a:endParaRPr lang="ru-RU" sz="1100" dirty="0">
              <a:latin typeface="Times New Roman" pitchFamily="18" charset="0"/>
              <a:ea typeface="Calibri" pitchFamily="34" charset="0"/>
              <a:cs typeface="Arial" charset="0"/>
            </a:endParaRPr>
          </a:p>
          <a:p>
            <a:pPr algn="ctr" eaLnBrk="0" hangingPunct="0"/>
            <a:r>
              <a:rPr lang="ru-RU" sz="1100" b="1" dirty="0">
                <a:latin typeface="Times New Roman" pitchFamily="18" charset="0"/>
                <a:ea typeface="Calibri" pitchFamily="34" charset="0"/>
                <a:cs typeface="Times New Roman" pitchFamily="18" charset="0"/>
              </a:rPr>
              <a:t>Учить  подбирать определённые геометрические фигуры определённых цветов к каждому зонтику.</a:t>
            </a:r>
            <a:endParaRPr lang="ru-RU" sz="1100" dirty="0">
              <a:latin typeface="Times New Roman" pitchFamily="18" charset="0"/>
              <a:cs typeface="Arial" charset="0"/>
            </a:endParaRPr>
          </a:p>
        </p:txBody>
      </p:sp>
      <p:sp>
        <p:nvSpPr>
          <p:cNvPr id="28681" name="Rectangle 9"/>
          <p:cNvSpPr>
            <a:spLocks noChangeArrowheads="1"/>
          </p:cNvSpPr>
          <p:nvPr/>
        </p:nvSpPr>
        <p:spPr bwMode="auto">
          <a:xfrm>
            <a:off x="3429000" y="1524000"/>
            <a:ext cx="2743200" cy="600075"/>
          </a:xfrm>
          <a:prstGeom prst="rect">
            <a:avLst/>
          </a:prstGeom>
          <a:noFill/>
          <a:ln w="9525">
            <a:noFill/>
            <a:miter lim="800000"/>
            <a:headEnd/>
            <a:tailEnd/>
          </a:ln>
        </p:spPr>
        <p:txBody>
          <a:bodyPr anchor="ctr">
            <a:spAutoFit/>
          </a:bodyPr>
          <a:lstStyle/>
          <a:p>
            <a:pPr algn="ctr"/>
            <a:r>
              <a:rPr lang="ru-RU" sz="1100" b="1" dirty="0" smtClean="0">
                <a:latin typeface="Times New Roman" pitchFamily="18" charset="0"/>
                <a:ea typeface="Calibri" pitchFamily="34" charset="0"/>
                <a:cs typeface="Times New Roman" pitchFamily="18" charset="0"/>
              </a:rPr>
              <a:t>«Снеговики»</a:t>
            </a:r>
            <a:endParaRPr lang="ru-RU" sz="800" dirty="0">
              <a:latin typeface="Times New Roman" pitchFamily="18" charset="0"/>
              <a:ea typeface="Calibri" pitchFamily="34" charset="0"/>
              <a:cs typeface="Arial" charset="0"/>
            </a:endParaRPr>
          </a:p>
          <a:p>
            <a:pPr algn="ctr" eaLnBrk="0" hangingPunct="0"/>
            <a:r>
              <a:rPr lang="ru-RU" sz="1100" b="1" dirty="0">
                <a:latin typeface="Times New Roman" pitchFamily="18" charset="0"/>
                <a:ea typeface="Calibri" pitchFamily="34" charset="0"/>
                <a:cs typeface="Times New Roman" pitchFamily="18" charset="0"/>
              </a:rPr>
              <a:t>Учить собирать разнообразных снеговиков из геометрических фигур.</a:t>
            </a:r>
            <a:endParaRPr lang="ru-RU" dirty="0">
              <a:latin typeface="Times New Roman" pitchFamily="18" charset="0"/>
              <a:cs typeface="Arial" charset="0"/>
            </a:endParaRPr>
          </a:p>
        </p:txBody>
      </p:sp>
      <p:sp>
        <p:nvSpPr>
          <p:cNvPr id="28682" name="Rectangle 10"/>
          <p:cNvSpPr>
            <a:spLocks noChangeArrowheads="1"/>
          </p:cNvSpPr>
          <p:nvPr/>
        </p:nvSpPr>
        <p:spPr bwMode="auto">
          <a:xfrm>
            <a:off x="6400800" y="1524000"/>
            <a:ext cx="2895600" cy="600075"/>
          </a:xfrm>
          <a:prstGeom prst="rect">
            <a:avLst/>
          </a:prstGeom>
          <a:noFill/>
          <a:ln w="9525">
            <a:noFill/>
            <a:miter lim="800000"/>
            <a:headEnd/>
            <a:tailEnd/>
          </a:ln>
        </p:spPr>
        <p:txBody>
          <a:bodyPr anchor="ctr">
            <a:spAutoFit/>
          </a:bodyPr>
          <a:lstStyle/>
          <a:p>
            <a:pPr algn="ctr"/>
            <a:r>
              <a:rPr lang="ru-RU" sz="1100" b="1" dirty="0" smtClean="0">
                <a:latin typeface="Times New Roman" pitchFamily="18" charset="0"/>
                <a:ea typeface="Calibri" pitchFamily="34" charset="0"/>
                <a:cs typeface="Times New Roman" pitchFamily="18" charset="0"/>
              </a:rPr>
              <a:t>«Варежки»</a:t>
            </a:r>
            <a:endParaRPr lang="ru-RU" sz="1100" dirty="0">
              <a:latin typeface="Times New Roman" pitchFamily="18" charset="0"/>
              <a:ea typeface="Calibri" pitchFamily="34" charset="0"/>
              <a:cs typeface="Arial" charset="0"/>
            </a:endParaRPr>
          </a:p>
          <a:p>
            <a:pPr algn="ctr" eaLnBrk="0" hangingPunct="0"/>
            <a:r>
              <a:rPr lang="ru-RU" sz="1100" b="1" dirty="0">
                <a:latin typeface="Times New Roman" pitchFamily="18" charset="0"/>
                <a:ea typeface="Calibri" pitchFamily="34" charset="0"/>
                <a:cs typeface="Times New Roman" pitchFamily="18" charset="0"/>
              </a:rPr>
              <a:t>Учить правильно подбирать геометрические фигуры к образцу</a:t>
            </a:r>
            <a:endParaRPr lang="ru-RU" sz="1100" dirty="0">
              <a:latin typeface="Times New Roman" pitchFamily="18" charset="0"/>
              <a:cs typeface="Arial" charset="0"/>
            </a:endParaRPr>
          </a:p>
        </p:txBody>
      </p:sp>
      <p:sp>
        <p:nvSpPr>
          <p:cNvPr id="28683" name="Rectangle 11"/>
          <p:cNvSpPr>
            <a:spLocks noChangeArrowheads="1"/>
          </p:cNvSpPr>
          <p:nvPr/>
        </p:nvSpPr>
        <p:spPr bwMode="auto">
          <a:xfrm>
            <a:off x="0" y="4419600"/>
            <a:ext cx="9144000" cy="430213"/>
          </a:xfrm>
          <a:prstGeom prst="rect">
            <a:avLst/>
          </a:prstGeom>
          <a:noFill/>
          <a:ln w="9525">
            <a:noFill/>
            <a:miter lim="800000"/>
            <a:headEnd/>
            <a:tailEnd/>
          </a:ln>
        </p:spPr>
        <p:txBody>
          <a:bodyPr anchor="ctr">
            <a:spAutoFit/>
          </a:bodyPr>
          <a:lstStyle/>
          <a:p>
            <a:pPr algn="ctr"/>
            <a:r>
              <a:rPr lang="ru-RU" sz="1100" b="1" i="1" dirty="0" smtClean="0">
                <a:latin typeface="Times New Roman" pitchFamily="18" charset="0"/>
                <a:ea typeface="Calibri" pitchFamily="34" charset="0"/>
                <a:cs typeface="Times New Roman" pitchFamily="18" charset="0"/>
              </a:rPr>
              <a:t>«ГЕОМЕТРИЧЕСКИЕ ФИГУРЫ»</a:t>
            </a:r>
            <a:endParaRPr lang="ru-RU" sz="800" dirty="0">
              <a:latin typeface="Times New Roman" pitchFamily="18" charset="0"/>
              <a:ea typeface="Calibri" pitchFamily="34" charset="0"/>
              <a:cs typeface="Arial" charset="0"/>
            </a:endParaRPr>
          </a:p>
          <a:p>
            <a:pPr algn="ctr" eaLnBrk="0" hangingPunct="0"/>
            <a:r>
              <a:rPr lang="ru-RU" sz="1100" b="1" i="1" dirty="0">
                <a:latin typeface="Times New Roman" pitchFamily="18" charset="0"/>
                <a:ea typeface="Calibri" pitchFamily="34" charset="0"/>
                <a:cs typeface="Times New Roman" pitchFamily="18" charset="0"/>
              </a:rPr>
              <a:t>Учить правильно определять цвет и форму геометрических фигур.</a:t>
            </a:r>
            <a:endParaRPr lang="ru-RU" dirty="0">
              <a:latin typeface="Times New Roman" pitchFamily="18" charset="0"/>
              <a:cs typeface="Arial" charset="0"/>
            </a:endParaRPr>
          </a:p>
        </p:txBody>
      </p:sp>
      <p:sp>
        <p:nvSpPr>
          <p:cNvPr id="28684" name="Rectangle 13"/>
          <p:cNvSpPr>
            <a:spLocks noChangeArrowheads="1"/>
          </p:cNvSpPr>
          <p:nvPr/>
        </p:nvSpPr>
        <p:spPr bwMode="auto">
          <a:xfrm>
            <a:off x="0" y="19021425"/>
            <a:ext cx="9144000" cy="457200"/>
          </a:xfrm>
          <a:prstGeom prst="rect">
            <a:avLst/>
          </a:prstGeom>
          <a:noFill/>
          <a:ln w="9525">
            <a:noFill/>
            <a:miter lim="800000"/>
            <a:headEnd/>
            <a:tailEnd/>
          </a:ln>
        </p:spPr>
        <p:txBody>
          <a:bodyPr wrap="none" anchor="ctr">
            <a:spAutoFit/>
          </a:bodyPr>
          <a:lstStyle/>
          <a:p>
            <a:endParaRPr lang="ru-RU">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680"/>
                                        </p:tgtEl>
                                        <p:attrNameLst>
                                          <p:attrName>style.visibility</p:attrName>
                                        </p:attrNameLst>
                                      </p:cBhvr>
                                      <p:to>
                                        <p:strVal val="visible"/>
                                      </p:to>
                                    </p:set>
                                    <p:animEffect transition="in" filter="fade">
                                      <p:cBhvr>
                                        <p:cTn id="11" dur="500"/>
                                        <p:tgtEl>
                                          <p:spTgt spid="2868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500"/>
                                        <p:tgtEl>
                                          <p:spTgt spid="2867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8681"/>
                                        </p:tgtEl>
                                        <p:attrNameLst>
                                          <p:attrName>style.visibility</p:attrName>
                                        </p:attrNameLst>
                                      </p:cBhvr>
                                      <p:to>
                                        <p:strVal val="visible"/>
                                      </p:to>
                                    </p:set>
                                    <p:animEffect transition="in" filter="fade">
                                      <p:cBhvr>
                                        <p:cTn id="19" dur="500"/>
                                        <p:tgtEl>
                                          <p:spTgt spid="2868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8675"/>
                                        </p:tgtEl>
                                        <p:attrNameLst>
                                          <p:attrName>style.visibility</p:attrName>
                                        </p:attrNameLst>
                                      </p:cBhvr>
                                      <p:to>
                                        <p:strVal val="visible"/>
                                      </p:to>
                                    </p:set>
                                    <p:animEffect transition="in" filter="fade">
                                      <p:cBhvr>
                                        <p:cTn id="23" dur="500"/>
                                        <p:tgtEl>
                                          <p:spTgt spid="2867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8682"/>
                                        </p:tgtEl>
                                        <p:attrNameLst>
                                          <p:attrName>style.visibility</p:attrName>
                                        </p:attrNameLst>
                                      </p:cBhvr>
                                      <p:to>
                                        <p:strVal val="visible"/>
                                      </p:to>
                                    </p:set>
                                    <p:animEffect transition="in" filter="fade">
                                      <p:cBhvr>
                                        <p:cTn id="27" dur="500"/>
                                        <p:tgtEl>
                                          <p:spTgt spid="2868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8676"/>
                                        </p:tgtEl>
                                        <p:attrNameLst>
                                          <p:attrName>style.visibility</p:attrName>
                                        </p:attrNameLst>
                                      </p:cBhvr>
                                      <p:to>
                                        <p:strVal val="visible"/>
                                      </p:to>
                                    </p:set>
                                    <p:animEffect transition="in" filter="fade">
                                      <p:cBhvr>
                                        <p:cTn id="31" dur="500"/>
                                        <p:tgtEl>
                                          <p:spTgt spid="2867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8683"/>
                                        </p:tgtEl>
                                        <p:attrNameLst>
                                          <p:attrName>style.visibility</p:attrName>
                                        </p:attrNameLst>
                                      </p:cBhvr>
                                      <p:to>
                                        <p:strVal val="visible"/>
                                      </p:to>
                                    </p:set>
                                    <p:animEffect transition="in" filter="fade">
                                      <p:cBhvr>
                                        <p:cTn id="35" dur="500"/>
                                        <p:tgtEl>
                                          <p:spTgt spid="2868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8677"/>
                                        </p:tgtEl>
                                        <p:attrNameLst>
                                          <p:attrName>style.visibility</p:attrName>
                                        </p:attrNameLst>
                                      </p:cBhvr>
                                      <p:to>
                                        <p:strVal val="visible"/>
                                      </p:to>
                                    </p:set>
                                    <p:animEffect transition="in" filter="fade">
                                      <p:cBhvr>
                                        <p:cTn id="39" dur="500"/>
                                        <p:tgtEl>
                                          <p:spTgt spid="28677"/>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8678"/>
                                        </p:tgtEl>
                                        <p:attrNameLst>
                                          <p:attrName>style.visibility</p:attrName>
                                        </p:attrNameLst>
                                      </p:cBhvr>
                                      <p:to>
                                        <p:strVal val="visible"/>
                                      </p:to>
                                    </p:set>
                                    <p:animEffect transition="in" filter="fade">
                                      <p:cBhvr>
                                        <p:cTn id="43" dur="500"/>
                                        <p:tgtEl>
                                          <p:spTgt spid="28678"/>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28679"/>
                                        </p:tgtEl>
                                        <p:attrNameLst>
                                          <p:attrName>style.visibility</p:attrName>
                                        </p:attrNameLst>
                                      </p:cBhvr>
                                      <p:to>
                                        <p:strVal val="visible"/>
                                      </p:to>
                                    </p:set>
                                    <p:animEffect transition="in" filter="fade">
                                      <p:cBhvr>
                                        <p:cTn id="4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80" grpId="0"/>
      <p:bldP spid="28681" grpId="0"/>
      <p:bldP spid="28682" grpId="0"/>
      <p:bldP spid="286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24" descr="SDC16190"/>
          <p:cNvPicPr>
            <a:picLocks noChangeAspect="1" noChangeArrowheads="1"/>
          </p:cNvPicPr>
          <p:nvPr/>
        </p:nvPicPr>
        <p:blipFill>
          <a:blip r:embed="rId2" cstate="print"/>
          <a:srcRect/>
          <a:stretch>
            <a:fillRect/>
          </a:stretch>
        </p:blipFill>
        <p:spPr bwMode="auto">
          <a:xfrm>
            <a:off x="6400800" y="2057400"/>
            <a:ext cx="2463800" cy="1847850"/>
          </a:xfrm>
          <a:prstGeom prst="rect">
            <a:avLst/>
          </a:prstGeom>
          <a:noFill/>
          <a:ln w="9525">
            <a:noFill/>
            <a:miter lim="800000"/>
            <a:headEnd/>
            <a:tailEnd/>
          </a:ln>
        </p:spPr>
      </p:pic>
      <p:pic>
        <p:nvPicPr>
          <p:cNvPr id="29699" name="Рисунок 22" descr="SDC16163"/>
          <p:cNvPicPr>
            <a:picLocks noChangeAspect="1" noChangeArrowheads="1"/>
          </p:cNvPicPr>
          <p:nvPr/>
        </p:nvPicPr>
        <p:blipFill>
          <a:blip r:embed="rId3" cstate="print"/>
          <a:srcRect/>
          <a:stretch>
            <a:fillRect/>
          </a:stretch>
        </p:blipFill>
        <p:spPr bwMode="auto">
          <a:xfrm>
            <a:off x="3810000" y="2057400"/>
            <a:ext cx="2438400" cy="1828800"/>
          </a:xfrm>
          <a:prstGeom prst="rect">
            <a:avLst/>
          </a:prstGeom>
          <a:noFill/>
          <a:ln w="9525">
            <a:noFill/>
            <a:miter lim="800000"/>
            <a:headEnd/>
            <a:tailEnd/>
          </a:ln>
        </p:spPr>
      </p:pic>
      <p:pic>
        <p:nvPicPr>
          <p:cNvPr id="29700" name="Рисунок 7" descr="SDC16243"/>
          <p:cNvPicPr>
            <a:picLocks noChangeAspect="1" noChangeArrowheads="1"/>
          </p:cNvPicPr>
          <p:nvPr/>
        </p:nvPicPr>
        <p:blipFill>
          <a:blip r:embed="rId4" cstate="print"/>
          <a:srcRect/>
          <a:stretch>
            <a:fillRect/>
          </a:stretch>
        </p:blipFill>
        <p:spPr bwMode="auto">
          <a:xfrm>
            <a:off x="304800" y="4724400"/>
            <a:ext cx="2540000" cy="1905000"/>
          </a:xfrm>
          <a:prstGeom prst="rect">
            <a:avLst/>
          </a:prstGeom>
          <a:noFill/>
          <a:ln w="9525">
            <a:noFill/>
            <a:miter lim="800000"/>
            <a:headEnd/>
            <a:tailEnd/>
          </a:ln>
        </p:spPr>
      </p:pic>
      <p:pic>
        <p:nvPicPr>
          <p:cNvPr id="29701" name="Рисунок 3" descr="SDC16170"/>
          <p:cNvPicPr>
            <a:picLocks noChangeAspect="1" noChangeArrowheads="1"/>
          </p:cNvPicPr>
          <p:nvPr/>
        </p:nvPicPr>
        <p:blipFill>
          <a:blip r:embed="rId5" cstate="print"/>
          <a:srcRect/>
          <a:stretch>
            <a:fillRect/>
          </a:stretch>
        </p:blipFill>
        <p:spPr bwMode="auto">
          <a:xfrm>
            <a:off x="3276600" y="4724400"/>
            <a:ext cx="2540000" cy="1905000"/>
          </a:xfrm>
          <a:prstGeom prst="rect">
            <a:avLst/>
          </a:prstGeom>
          <a:noFill/>
          <a:ln w="9525">
            <a:noFill/>
            <a:miter lim="800000"/>
            <a:headEnd/>
            <a:tailEnd/>
          </a:ln>
        </p:spPr>
      </p:pic>
      <p:pic>
        <p:nvPicPr>
          <p:cNvPr id="29702" name="Рисунок 28" descr="SDC16240"/>
          <p:cNvPicPr>
            <a:picLocks noChangeAspect="1" noChangeArrowheads="1"/>
          </p:cNvPicPr>
          <p:nvPr/>
        </p:nvPicPr>
        <p:blipFill>
          <a:blip r:embed="rId6" cstate="print"/>
          <a:srcRect/>
          <a:stretch>
            <a:fillRect/>
          </a:stretch>
        </p:blipFill>
        <p:spPr bwMode="auto">
          <a:xfrm>
            <a:off x="6248400" y="4724400"/>
            <a:ext cx="2514600" cy="1885950"/>
          </a:xfrm>
          <a:prstGeom prst="rect">
            <a:avLst/>
          </a:prstGeom>
          <a:noFill/>
          <a:ln w="9525">
            <a:noFill/>
            <a:miter lim="800000"/>
            <a:headEnd/>
            <a:tailEnd/>
          </a:ln>
        </p:spPr>
      </p:pic>
      <p:pic>
        <p:nvPicPr>
          <p:cNvPr id="29703" name="Рисунок 5" descr="SDC16208"/>
          <p:cNvPicPr>
            <a:picLocks noChangeAspect="1" noChangeArrowheads="1"/>
          </p:cNvPicPr>
          <p:nvPr/>
        </p:nvPicPr>
        <p:blipFill>
          <a:blip r:embed="rId7" cstate="print"/>
          <a:srcRect/>
          <a:stretch>
            <a:fillRect/>
          </a:stretch>
        </p:blipFill>
        <p:spPr bwMode="auto">
          <a:xfrm>
            <a:off x="685800" y="2057400"/>
            <a:ext cx="2438400" cy="1828800"/>
          </a:xfrm>
          <a:prstGeom prst="rect">
            <a:avLst/>
          </a:prstGeom>
          <a:noFill/>
          <a:ln w="9525">
            <a:noFill/>
            <a:miter lim="800000"/>
            <a:headEnd/>
            <a:tailEnd/>
          </a:ln>
        </p:spPr>
      </p:pic>
      <p:sp>
        <p:nvSpPr>
          <p:cNvPr id="29704" name="Rectangle 7"/>
          <p:cNvSpPr>
            <a:spLocks noChangeArrowheads="1"/>
          </p:cNvSpPr>
          <p:nvPr/>
        </p:nvSpPr>
        <p:spPr bwMode="auto">
          <a:xfrm>
            <a:off x="3962400" y="1463675"/>
            <a:ext cx="4876800" cy="461963"/>
          </a:xfrm>
          <a:prstGeom prst="rect">
            <a:avLst/>
          </a:prstGeom>
          <a:noFill/>
          <a:ln w="9525">
            <a:noFill/>
            <a:miter lim="800000"/>
            <a:headEnd/>
            <a:tailEnd/>
          </a:ln>
        </p:spPr>
        <p:txBody>
          <a:bodyPr anchor="ctr">
            <a:spAutoFit/>
          </a:bodyPr>
          <a:lstStyle/>
          <a:p>
            <a:pPr algn="ctr"/>
            <a:r>
              <a:rPr lang="ru-RU" sz="1200" b="1" i="1" dirty="0" smtClean="0">
                <a:latin typeface="Times New Roman" pitchFamily="18" charset="0"/>
                <a:ea typeface="Calibri" pitchFamily="34" charset="0"/>
                <a:cs typeface="Times New Roman" pitchFamily="18" charset="0"/>
              </a:rPr>
              <a:t>«Цветные</a:t>
            </a:r>
            <a:r>
              <a:rPr lang="ru-RU" sz="1200" b="1" dirty="0" smtClean="0">
                <a:latin typeface="Times New Roman" pitchFamily="18" charset="0"/>
                <a:ea typeface="Calibri" pitchFamily="34" charset="0"/>
                <a:cs typeface="Times New Roman" pitchFamily="18" charset="0"/>
              </a:rPr>
              <a:t> столбики»</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распознавать и группировать фигуры по цвету и форме .</a:t>
            </a:r>
            <a:endParaRPr lang="ru-RU" sz="1200" b="1" dirty="0">
              <a:latin typeface="Times New Roman" pitchFamily="18" charset="0"/>
              <a:cs typeface="Arial" charset="0"/>
            </a:endParaRPr>
          </a:p>
        </p:txBody>
      </p:sp>
      <p:sp>
        <p:nvSpPr>
          <p:cNvPr id="29705" name="Rectangle 9"/>
          <p:cNvSpPr>
            <a:spLocks noChangeArrowheads="1"/>
          </p:cNvSpPr>
          <p:nvPr/>
        </p:nvSpPr>
        <p:spPr bwMode="auto">
          <a:xfrm>
            <a:off x="838200" y="4054475"/>
            <a:ext cx="7162800" cy="4619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«Волшебные фигуры»</a:t>
            </a:r>
            <a:endParaRPr lang="ru-RU" sz="1200"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находить одинаковые фигуры по цвету и форме.</a:t>
            </a:r>
            <a:endParaRPr lang="ru-RU" sz="1200" dirty="0">
              <a:latin typeface="Times New Roman" pitchFamily="18" charset="0"/>
              <a:cs typeface="Arial" charset="0"/>
            </a:endParaRPr>
          </a:p>
        </p:txBody>
      </p:sp>
      <p:sp>
        <p:nvSpPr>
          <p:cNvPr id="29706" name="Rectangle 10"/>
          <p:cNvSpPr>
            <a:spLocks noChangeArrowheads="1"/>
          </p:cNvSpPr>
          <p:nvPr/>
        </p:nvSpPr>
        <p:spPr bwMode="auto">
          <a:xfrm>
            <a:off x="0" y="1474470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29707" name="Rectangle 11"/>
          <p:cNvSpPr>
            <a:spLocks noChangeArrowheads="1"/>
          </p:cNvSpPr>
          <p:nvPr/>
        </p:nvSpPr>
        <p:spPr bwMode="auto">
          <a:xfrm>
            <a:off x="0" y="1965960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29708" name="Rectangle 12"/>
          <p:cNvSpPr>
            <a:spLocks noChangeArrowheads="1"/>
          </p:cNvSpPr>
          <p:nvPr/>
        </p:nvSpPr>
        <p:spPr bwMode="auto">
          <a:xfrm>
            <a:off x="609600" y="1371600"/>
            <a:ext cx="2667000" cy="64611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«Подбери </a:t>
            </a:r>
            <a:r>
              <a:rPr lang="ru-RU" sz="1200" b="1" dirty="0">
                <a:latin typeface="Times New Roman" pitchFamily="18" charset="0"/>
                <a:ea typeface="Calibri" pitchFamily="34" charset="0"/>
                <a:cs typeface="Times New Roman" pitchFamily="18" charset="0"/>
              </a:rPr>
              <a:t>по </a:t>
            </a:r>
            <a:r>
              <a:rPr lang="ru-RU" sz="1200" b="1" dirty="0" smtClean="0">
                <a:latin typeface="Times New Roman" pitchFamily="18" charset="0"/>
                <a:ea typeface="Calibri" pitchFamily="34" charset="0"/>
                <a:cs typeface="Times New Roman" pitchFamily="18" charset="0"/>
              </a:rPr>
              <a:t>форме»</a:t>
            </a:r>
            <a:endParaRPr lang="ru-RU" sz="1200"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обследовать предметы, выделять их цвет и форму.</a:t>
            </a:r>
            <a:endParaRPr lang="ru-RU" sz="1200" dirty="0">
              <a:latin typeface="Times New Roman" pitchFamily="18" charset="0"/>
              <a:cs typeface="Arial" charset="0"/>
            </a:endParaRPr>
          </a:p>
        </p:txBody>
      </p:sp>
      <p:sp>
        <p:nvSpPr>
          <p:cNvPr id="15" name="Заголовок 1"/>
          <p:cNvSpPr txBox="1">
            <a:spLocks/>
          </p:cNvSpPr>
          <p:nvPr/>
        </p:nvSpPr>
        <p:spPr>
          <a:xfrm>
            <a:off x="457200" y="274638"/>
            <a:ext cx="8229600" cy="1143000"/>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uLnTx/>
                <a:uFillTx/>
                <a:latin typeface="+mj-lt"/>
                <a:ea typeface="+mj-ea"/>
                <a:cs typeface="+mj-cs"/>
              </a:rPr>
              <a:t>Игры на распознавание и группировку фигур по цвету и форме</a:t>
            </a:r>
            <a:endParaRPr kumimoji="0" lang="ru-RU"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708"/>
                                        </p:tgtEl>
                                        <p:attrNameLst>
                                          <p:attrName>style.visibility</p:attrName>
                                        </p:attrNameLst>
                                      </p:cBhvr>
                                      <p:to>
                                        <p:strVal val="visible"/>
                                      </p:to>
                                    </p:set>
                                    <p:animEffect transition="in" filter="fade">
                                      <p:cBhvr>
                                        <p:cTn id="11" dur="500"/>
                                        <p:tgtEl>
                                          <p:spTgt spid="2970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fade">
                                      <p:cBhvr>
                                        <p:cTn id="15" dur="500"/>
                                        <p:tgtEl>
                                          <p:spTgt spid="2970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704"/>
                                        </p:tgtEl>
                                        <p:attrNameLst>
                                          <p:attrName>style.visibility</p:attrName>
                                        </p:attrNameLst>
                                      </p:cBhvr>
                                      <p:to>
                                        <p:strVal val="visible"/>
                                      </p:to>
                                    </p:set>
                                    <p:animEffect transition="in" filter="fade">
                                      <p:cBhvr>
                                        <p:cTn id="19" dur="500"/>
                                        <p:tgtEl>
                                          <p:spTgt spid="2970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9699"/>
                                        </p:tgtEl>
                                        <p:attrNameLst>
                                          <p:attrName>style.visibility</p:attrName>
                                        </p:attrNameLst>
                                      </p:cBhvr>
                                      <p:to>
                                        <p:strVal val="visible"/>
                                      </p:to>
                                    </p:set>
                                    <p:animEffect transition="in" filter="fade">
                                      <p:cBhvr>
                                        <p:cTn id="23" dur="500"/>
                                        <p:tgtEl>
                                          <p:spTgt spid="2969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9698"/>
                                        </p:tgtEl>
                                        <p:attrNameLst>
                                          <p:attrName>style.visibility</p:attrName>
                                        </p:attrNameLst>
                                      </p:cBhvr>
                                      <p:to>
                                        <p:strVal val="visible"/>
                                      </p:to>
                                    </p:set>
                                    <p:animEffect transition="in" filter="fade">
                                      <p:cBhvr>
                                        <p:cTn id="27" dur="500"/>
                                        <p:tgtEl>
                                          <p:spTgt spid="2969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9705"/>
                                        </p:tgtEl>
                                        <p:attrNameLst>
                                          <p:attrName>style.visibility</p:attrName>
                                        </p:attrNameLst>
                                      </p:cBhvr>
                                      <p:to>
                                        <p:strVal val="visible"/>
                                      </p:to>
                                    </p:set>
                                    <p:animEffect transition="in" filter="fade">
                                      <p:cBhvr>
                                        <p:cTn id="31" dur="500"/>
                                        <p:tgtEl>
                                          <p:spTgt spid="2970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9700"/>
                                        </p:tgtEl>
                                        <p:attrNameLst>
                                          <p:attrName>style.visibility</p:attrName>
                                        </p:attrNameLst>
                                      </p:cBhvr>
                                      <p:to>
                                        <p:strVal val="visible"/>
                                      </p:to>
                                    </p:set>
                                    <p:animEffect transition="in" filter="fade">
                                      <p:cBhvr>
                                        <p:cTn id="35" dur="500"/>
                                        <p:tgtEl>
                                          <p:spTgt spid="29700"/>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9701"/>
                                        </p:tgtEl>
                                        <p:attrNameLst>
                                          <p:attrName>style.visibility</p:attrName>
                                        </p:attrNameLst>
                                      </p:cBhvr>
                                      <p:to>
                                        <p:strVal val="visible"/>
                                      </p:to>
                                    </p:set>
                                    <p:animEffect transition="in" filter="fade">
                                      <p:cBhvr>
                                        <p:cTn id="39" dur="500"/>
                                        <p:tgtEl>
                                          <p:spTgt spid="29701"/>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9702"/>
                                        </p:tgtEl>
                                        <p:attrNameLst>
                                          <p:attrName>style.visibility</p:attrName>
                                        </p:attrNameLst>
                                      </p:cBhvr>
                                      <p:to>
                                        <p:strVal val="visible"/>
                                      </p:to>
                                    </p:set>
                                    <p:animEffect transition="in" filter="fade">
                                      <p:cBhvr>
                                        <p:cTn id="43"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5" grpId="0"/>
      <p:bldP spid="297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143000"/>
          </a:xfrm>
        </p:spPr>
        <p:txBody>
          <a:bodyPr>
            <a:normAutofit fontScale="90000"/>
          </a:bodyPr>
          <a:lstStyle/>
          <a:p>
            <a:pPr fontAlgn="auto">
              <a:spcAft>
                <a:spcPts val="0"/>
              </a:spcAft>
              <a:defRPr/>
            </a:pPr>
            <a:r>
              <a:rPr lang="ru-RU" dirty="0" smtClean="0">
                <a:effectLst>
                  <a:outerShdw blurRad="38100" dist="38100" dir="2700000" algn="tl">
                    <a:srgbClr val="000000">
                      <a:alpha val="43137"/>
                    </a:srgbClr>
                  </a:outerShdw>
                </a:effectLst>
              </a:rPr>
              <a:t>Игры на распознавание величины</a:t>
            </a:r>
            <a:endParaRPr lang="ru-RU" dirty="0">
              <a:effectLst>
                <a:outerShdw blurRad="38100" dist="38100" dir="2700000" algn="tl">
                  <a:srgbClr val="000000">
                    <a:alpha val="43137"/>
                  </a:srgbClr>
                </a:outerShdw>
              </a:effectLst>
            </a:endParaRPr>
          </a:p>
        </p:txBody>
      </p:sp>
      <p:pic>
        <p:nvPicPr>
          <p:cNvPr id="30722" name="Рисунок 11" descr="SDC16172"/>
          <p:cNvPicPr>
            <a:picLocks noChangeAspect="1" noChangeArrowheads="1"/>
          </p:cNvPicPr>
          <p:nvPr/>
        </p:nvPicPr>
        <p:blipFill>
          <a:blip r:embed="rId2" cstate="print"/>
          <a:srcRect/>
          <a:stretch>
            <a:fillRect/>
          </a:stretch>
        </p:blipFill>
        <p:spPr bwMode="auto">
          <a:xfrm>
            <a:off x="304800" y="1676400"/>
            <a:ext cx="2641600" cy="1981200"/>
          </a:xfrm>
          <a:prstGeom prst="rect">
            <a:avLst/>
          </a:prstGeom>
          <a:noFill/>
          <a:ln w="9525">
            <a:noFill/>
            <a:miter lim="800000"/>
            <a:headEnd/>
            <a:tailEnd/>
          </a:ln>
        </p:spPr>
      </p:pic>
      <p:sp>
        <p:nvSpPr>
          <p:cNvPr id="30723" name="Rectangle 14"/>
          <p:cNvSpPr>
            <a:spLocks noChangeArrowheads="1"/>
          </p:cNvSpPr>
          <p:nvPr/>
        </p:nvSpPr>
        <p:spPr bwMode="auto">
          <a:xfrm>
            <a:off x="228600" y="1066800"/>
            <a:ext cx="2819400" cy="461963"/>
          </a:xfrm>
          <a:prstGeom prst="rect">
            <a:avLst/>
          </a:prstGeom>
          <a:noFill/>
          <a:ln w="9525">
            <a:noFill/>
            <a:miter lim="800000"/>
            <a:headEnd/>
            <a:tailEnd/>
          </a:ln>
        </p:spPr>
        <p:txBody>
          <a:bodyPr anchor="ctr">
            <a:spAutoFit/>
          </a:bodyPr>
          <a:lstStyle/>
          <a:p>
            <a:pPr algn="ctr" eaLnBrk="0" hangingPunct="0"/>
            <a:r>
              <a:rPr lang="ru-RU" sz="1200" b="1" dirty="0" smtClean="0">
                <a:latin typeface="Times New Roman" pitchFamily="18" charset="0"/>
                <a:ea typeface="Calibri" pitchFamily="34" charset="0"/>
                <a:cs typeface="Times New Roman" pitchFamily="18" charset="0"/>
              </a:rPr>
              <a:t>«Мячики»</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сопоставлять по размеру</a:t>
            </a:r>
            <a:endParaRPr lang="ru-RU" sz="1200" b="1" dirty="0">
              <a:latin typeface="Times New Roman" pitchFamily="18" charset="0"/>
              <a:cs typeface="Arial" charset="0"/>
            </a:endParaRPr>
          </a:p>
        </p:txBody>
      </p:sp>
      <p:pic>
        <p:nvPicPr>
          <p:cNvPr id="30724" name="Рисунок 9" descr="http://4.bp.blogspot.com/-txuxM6VViOA/UGHQphfDNqI/AAAAAAAAPV4/LWsLe83yhhk/s200/%D0%B1%D0%BE%D0%BB%D1%8C%D1%88%D0%BE%D0%B9+%D0%B8+%D0%BC%D0%B0%D0%BB%D0%B5%D0%BD%D1%8C%D0%BA%D0%B8%D0%B9.jpg"/>
          <p:cNvPicPr>
            <a:picLocks noChangeAspect="1" noChangeArrowheads="1"/>
          </p:cNvPicPr>
          <p:nvPr/>
        </p:nvPicPr>
        <p:blipFill>
          <a:blip r:embed="rId3" cstate="print"/>
          <a:srcRect/>
          <a:stretch>
            <a:fillRect/>
          </a:stretch>
        </p:blipFill>
        <p:spPr bwMode="auto">
          <a:xfrm>
            <a:off x="3733800" y="1676400"/>
            <a:ext cx="1600200" cy="1905000"/>
          </a:xfrm>
          <a:prstGeom prst="rect">
            <a:avLst/>
          </a:prstGeom>
          <a:noFill/>
          <a:ln w="9525">
            <a:noFill/>
            <a:miter lim="800000"/>
            <a:headEnd/>
            <a:tailEnd/>
          </a:ln>
        </p:spPr>
      </p:pic>
      <p:pic>
        <p:nvPicPr>
          <p:cNvPr id="30725" name="Рисунок 12" descr="SDC16195"/>
          <p:cNvPicPr>
            <a:picLocks noChangeAspect="1" noChangeArrowheads="1"/>
          </p:cNvPicPr>
          <p:nvPr/>
        </p:nvPicPr>
        <p:blipFill>
          <a:blip r:embed="rId4" cstate="print"/>
          <a:srcRect/>
          <a:stretch>
            <a:fillRect/>
          </a:stretch>
        </p:blipFill>
        <p:spPr bwMode="auto">
          <a:xfrm>
            <a:off x="6096000" y="1676400"/>
            <a:ext cx="2565400" cy="1924050"/>
          </a:xfrm>
          <a:prstGeom prst="rect">
            <a:avLst/>
          </a:prstGeom>
          <a:noFill/>
          <a:ln w="9525">
            <a:noFill/>
            <a:miter lim="800000"/>
            <a:headEnd/>
            <a:tailEnd/>
          </a:ln>
        </p:spPr>
      </p:pic>
      <p:pic>
        <p:nvPicPr>
          <p:cNvPr id="30726" name="Рисунок 13" descr="SDC16233"/>
          <p:cNvPicPr>
            <a:picLocks noChangeAspect="1" noChangeArrowheads="1"/>
          </p:cNvPicPr>
          <p:nvPr/>
        </p:nvPicPr>
        <p:blipFill>
          <a:blip r:embed="rId5" cstate="print"/>
          <a:srcRect/>
          <a:stretch>
            <a:fillRect/>
          </a:stretch>
        </p:blipFill>
        <p:spPr bwMode="auto">
          <a:xfrm>
            <a:off x="279400" y="4495800"/>
            <a:ext cx="2844800" cy="2133600"/>
          </a:xfrm>
          <a:prstGeom prst="rect">
            <a:avLst/>
          </a:prstGeom>
          <a:noFill/>
          <a:ln w="9525">
            <a:noFill/>
            <a:miter lim="800000"/>
            <a:headEnd/>
            <a:tailEnd/>
          </a:ln>
        </p:spPr>
      </p:pic>
      <p:pic>
        <p:nvPicPr>
          <p:cNvPr id="30727" name="Рисунок 1" descr="SDC16193"/>
          <p:cNvPicPr>
            <a:picLocks noChangeAspect="1" noChangeArrowheads="1"/>
          </p:cNvPicPr>
          <p:nvPr/>
        </p:nvPicPr>
        <p:blipFill>
          <a:blip r:embed="rId6" cstate="print"/>
          <a:srcRect/>
          <a:stretch>
            <a:fillRect/>
          </a:stretch>
        </p:blipFill>
        <p:spPr bwMode="auto">
          <a:xfrm>
            <a:off x="3352800" y="4495800"/>
            <a:ext cx="2844800" cy="2133600"/>
          </a:xfrm>
          <a:prstGeom prst="rect">
            <a:avLst/>
          </a:prstGeom>
          <a:noFill/>
          <a:ln w="9525">
            <a:noFill/>
            <a:miter lim="800000"/>
            <a:headEnd/>
            <a:tailEnd/>
          </a:ln>
        </p:spPr>
      </p:pic>
      <p:pic>
        <p:nvPicPr>
          <p:cNvPr id="30728" name="Рисунок 2" descr="SDC16194"/>
          <p:cNvPicPr>
            <a:picLocks noChangeAspect="1" noChangeArrowheads="1"/>
          </p:cNvPicPr>
          <p:nvPr/>
        </p:nvPicPr>
        <p:blipFill>
          <a:blip r:embed="rId7" cstate="print"/>
          <a:srcRect/>
          <a:stretch>
            <a:fillRect/>
          </a:stretch>
        </p:blipFill>
        <p:spPr bwMode="auto">
          <a:xfrm>
            <a:off x="6350000" y="4495800"/>
            <a:ext cx="2794000" cy="2095500"/>
          </a:xfrm>
          <a:prstGeom prst="rect">
            <a:avLst/>
          </a:prstGeom>
          <a:noFill/>
          <a:ln w="9525">
            <a:noFill/>
            <a:miter lim="800000"/>
            <a:headEnd/>
            <a:tailEnd/>
          </a:ln>
        </p:spPr>
      </p:pic>
      <p:sp>
        <p:nvSpPr>
          <p:cNvPr id="30729" name="Rectangle 7"/>
          <p:cNvSpPr>
            <a:spLocks noChangeArrowheads="1"/>
          </p:cNvSpPr>
          <p:nvPr/>
        </p:nvSpPr>
        <p:spPr bwMode="auto">
          <a:xfrm>
            <a:off x="3352800" y="914400"/>
            <a:ext cx="2209800" cy="64611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«Волшебные фигуры»</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сопоставлять по размеру</a:t>
            </a:r>
            <a:endParaRPr lang="ru-RU" sz="1200" b="1" dirty="0">
              <a:latin typeface="Times New Roman" pitchFamily="18" charset="0"/>
              <a:cs typeface="Arial" charset="0"/>
            </a:endParaRPr>
          </a:p>
        </p:txBody>
      </p:sp>
      <p:sp>
        <p:nvSpPr>
          <p:cNvPr id="30730" name="Rectangle 8"/>
          <p:cNvSpPr>
            <a:spLocks noChangeArrowheads="1"/>
          </p:cNvSpPr>
          <p:nvPr/>
        </p:nvSpPr>
        <p:spPr bwMode="auto">
          <a:xfrm>
            <a:off x="6019800" y="1066800"/>
            <a:ext cx="2590800" cy="4619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«Матрёшки»</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сопоставлять по размеру</a:t>
            </a:r>
            <a:endParaRPr lang="ru-RU" sz="1200" b="1" dirty="0">
              <a:latin typeface="Times New Roman" pitchFamily="18" charset="0"/>
              <a:cs typeface="Arial" charset="0"/>
            </a:endParaRPr>
          </a:p>
        </p:txBody>
      </p:sp>
      <p:sp>
        <p:nvSpPr>
          <p:cNvPr id="30731" name="Rectangle 9"/>
          <p:cNvSpPr>
            <a:spLocks noChangeArrowheads="1"/>
          </p:cNvSpPr>
          <p:nvPr/>
        </p:nvSpPr>
        <p:spPr bwMode="auto">
          <a:xfrm>
            <a:off x="304800" y="3902075"/>
            <a:ext cx="2667000" cy="4619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a:t>
            </a:r>
            <a:r>
              <a:rPr lang="ru-RU" sz="1200" b="1" dirty="0" err="1" smtClean="0">
                <a:latin typeface="Times New Roman" pitchFamily="18" charset="0"/>
                <a:ea typeface="Calibri" pitchFamily="34" charset="0"/>
                <a:cs typeface="Times New Roman" pitchFamily="18" charset="0"/>
              </a:rPr>
              <a:t>Большая-маленькая</a:t>
            </a:r>
            <a:r>
              <a:rPr lang="ru-RU" sz="1200" b="1" dirty="0" smtClean="0">
                <a:latin typeface="Times New Roman" pitchFamily="18" charset="0"/>
                <a:ea typeface="Calibri" pitchFamily="34" charset="0"/>
                <a:cs typeface="Times New Roman" pitchFamily="18" charset="0"/>
              </a:rPr>
              <a:t>»</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сопоставлять по размеру</a:t>
            </a:r>
            <a:endParaRPr lang="ru-RU" sz="1200" b="1" dirty="0">
              <a:latin typeface="Times New Roman" pitchFamily="18" charset="0"/>
              <a:cs typeface="Arial" charset="0"/>
            </a:endParaRPr>
          </a:p>
        </p:txBody>
      </p:sp>
      <p:sp>
        <p:nvSpPr>
          <p:cNvPr id="30732" name="Rectangle 11"/>
          <p:cNvSpPr>
            <a:spLocks noChangeArrowheads="1"/>
          </p:cNvSpPr>
          <p:nvPr/>
        </p:nvSpPr>
        <p:spPr bwMode="auto">
          <a:xfrm>
            <a:off x="3429000" y="3978275"/>
            <a:ext cx="2819400" cy="4619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«Телефон»</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сопоставлять по размеру</a:t>
            </a:r>
            <a:endParaRPr lang="ru-RU" sz="1200" b="1" dirty="0">
              <a:latin typeface="Times New Roman" pitchFamily="18" charset="0"/>
              <a:cs typeface="Arial" charset="0"/>
            </a:endParaRPr>
          </a:p>
        </p:txBody>
      </p:sp>
      <p:sp>
        <p:nvSpPr>
          <p:cNvPr id="30733" name="Rectangle 12"/>
          <p:cNvSpPr>
            <a:spLocks noChangeArrowheads="1"/>
          </p:cNvSpPr>
          <p:nvPr/>
        </p:nvSpPr>
        <p:spPr bwMode="auto">
          <a:xfrm>
            <a:off x="6248400" y="3933825"/>
            <a:ext cx="2895600" cy="460375"/>
          </a:xfrm>
          <a:prstGeom prst="rect">
            <a:avLst/>
          </a:prstGeom>
          <a:noFill/>
          <a:ln w="9525">
            <a:noFill/>
            <a:miter lim="800000"/>
            <a:headEnd/>
            <a:tailEnd/>
          </a:ln>
        </p:spPr>
        <p:txBody>
          <a:bodyPr anchor="ctr">
            <a:spAutoFit/>
          </a:bodyPr>
          <a:lstStyle/>
          <a:p>
            <a:pPr algn="ctr"/>
            <a:r>
              <a:rPr lang="ru-RU" sz="1200" dirty="0" smtClean="0">
                <a:latin typeface="Times New Roman" pitchFamily="18" charset="0"/>
                <a:ea typeface="Calibri" pitchFamily="34" charset="0"/>
                <a:cs typeface="Times New Roman" pitchFamily="18" charset="0"/>
              </a:rPr>
              <a:t>«Яблоки»</a:t>
            </a:r>
            <a:endParaRPr lang="ru-RU" sz="1200" dirty="0">
              <a:latin typeface="Times New Roman" pitchFamily="18" charset="0"/>
              <a:ea typeface="Calibri" pitchFamily="34" charset="0"/>
              <a:cs typeface="Arial" charset="0"/>
            </a:endParaRPr>
          </a:p>
          <a:p>
            <a:pPr algn="ctr" eaLnBrk="0" hangingPunct="0"/>
            <a:r>
              <a:rPr lang="ru-RU" sz="1200" dirty="0">
                <a:latin typeface="Times New Roman" pitchFamily="18" charset="0"/>
                <a:ea typeface="Calibri" pitchFamily="34" charset="0"/>
                <a:cs typeface="Times New Roman" pitchFamily="18" charset="0"/>
              </a:rPr>
              <a:t>Учить сопоставлять по размеру</a:t>
            </a:r>
            <a:endParaRPr lang="ru-RU" sz="1200" dirty="0">
              <a:latin typeface="Times New Roman" pitchFamily="18"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fade">
                                      <p:cBhvr>
                                        <p:cTn id="11" dur="500"/>
                                        <p:tgtEl>
                                          <p:spTgt spid="3072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fade">
                                      <p:cBhvr>
                                        <p:cTn id="15" dur="500"/>
                                        <p:tgtEl>
                                          <p:spTgt spid="3072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729"/>
                                        </p:tgtEl>
                                        <p:attrNameLst>
                                          <p:attrName>style.visibility</p:attrName>
                                        </p:attrNameLst>
                                      </p:cBhvr>
                                      <p:to>
                                        <p:strVal val="visible"/>
                                      </p:to>
                                    </p:set>
                                    <p:animEffect transition="in" filter="fade">
                                      <p:cBhvr>
                                        <p:cTn id="19" dur="500"/>
                                        <p:tgtEl>
                                          <p:spTgt spid="3072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0724"/>
                                        </p:tgtEl>
                                        <p:attrNameLst>
                                          <p:attrName>style.visibility</p:attrName>
                                        </p:attrNameLst>
                                      </p:cBhvr>
                                      <p:to>
                                        <p:strVal val="visible"/>
                                      </p:to>
                                    </p:set>
                                    <p:animEffect transition="in" filter="fade">
                                      <p:cBhvr>
                                        <p:cTn id="23" dur="500"/>
                                        <p:tgtEl>
                                          <p:spTgt spid="3072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0730"/>
                                        </p:tgtEl>
                                        <p:attrNameLst>
                                          <p:attrName>style.visibility</p:attrName>
                                        </p:attrNameLst>
                                      </p:cBhvr>
                                      <p:to>
                                        <p:strVal val="visible"/>
                                      </p:to>
                                    </p:set>
                                    <p:animEffect transition="in" filter="fade">
                                      <p:cBhvr>
                                        <p:cTn id="27" dur="500"/>
                                        <p:tgtEl>
                                          <p:spTgt spid="30730"/>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0725"/>
                                        </p:tgtEl>
                                        <p:attrNameLst>
                                          <p:attrName>style.visibility</p:attrName>
                                        </p:attrNameLst>
                                      </p:cBhvr>
                                      <p:to>
                                        <p:strVal val="visible"/>
                                      </p:to>
                                    </p:set>
                                    <p:animEffect transition="in" filter="fade">
                                      <p:cBhvr>
                                        <p:cTn id="31" dur="500"/>
                                        <p:tgtEl>
                                          <p:spTgt spid="3072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0731"/>
                                        </p:tgtEl>
                                        <p:attrNameLst>
                                          <p:attrName>style.visibility</p:attrName>
                                        </p:attrNameLst>
                                      </p:cBhvr>
                                      <p:to>
                                        <p:strVal val="visible"/>
                                      </p:to>
                                    </p:set>
                                    <p:animEffect transition="in" filter="fade">
                                      <p:cBhvr>
                                        <p:cTn id="35" dur="500"/>
                                        <p:tgtEl>
                                          <p:spTgt spid="3073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0726"/>
                                        </p:tgtEl>
                                        <p:attrNameLst>
                                          <p:attrName>style.visibility</p:attrName>
                                        </p:attrNameLst>
                                      </p:cBhvr>
                                      <p:to>
                                        <p:strVal val="visible"/>
                                      </p:to>
                                    </p:set>
                                    <p:animEffect transition="in" filter="fade">
                                      <p:cBhvr>
                                        <p:cTn id="39" dur="500"/>
                                        <p:tgtEl>
                                          <p:spTgt spid="30726"/>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0732"/>
                                        </p:tgtEl>
                                        <p:attrNameLst>
                                          <p:attrName>style.visibility</p:attrName>
                                        </p:attrNameLst>
                                      </p:cBhvr>
                                      <p:to>
                                        <p:strVal val="visible"/>
                                      </p:to>
                                    </p:set>
                                    <p:animEffect transition="in" filter="fade">
                                      <p:cBhvr>
                                        <p:cTn id="43" dur="500"/>
                                        <p:tgtEl>
                                          <p:spTgt spid="30732"/>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30727"/>
                                        </p:tgtEl>
                                        <p:attrNameLst>
                                          <p:attrName>style.visibility</p:attrName>
                                        </p:attrNameLst>
                                      </p:cBhvr>
                                      <p:to>
                                        <p:strVal val="visible"/>
                                      </p:to>
                                    </p:set>
                                    <p:animEffect transition="in" filter="fade">
                                      <p:cBhvr>
                                        <p:cTn id="47" dur="500"/>
                                        <p:tgtEl>
                                          <p:spTgt spid="30727"/>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0733"/>
                                        </p:tgtEl>
                                        <p:attrNameLst>
                                          <p:attrName>style.visibility</p:attrName>
                                        </p:attrNameLst>
                                      </p:cBhvr>
                                      <p:to>
                                        <p:strVal val="visible"/>
                                      </p:to>
                                    </p:set>
                                    <p:animEffect transition="in" filter="fade">
                                      <p:cBhvr>
                                        <p:cTn id="51" dur="500"/>
                                        <p:tgtEl>
                                          <p:spTgt spid="30733"/>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30728"/>
                                        </p:tgtEl>
                                        <p:attrNameLst>
                                          <p:attrName>style.visibility</p:attrName>
                                        </p:attrNameLst>
                                      </p:cBhvr>
                                      <p:to>
                                        <p:strVal val="visible"/>
                                      </p:to>
                                    </p:set>
                                    <p:animEffect transition="in" filter="fade">
                                      <p:cBhvr>
                                        <p:cTn id="55"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23" grpId="0"/>
      <p:bldP spid="30729" grpId="0"/>
      <p:bldP spid="30730" grpId="0"/>
      <p:bldP spid="30731" grpId="0"/>
      <p:bldP spid="30732" grpId="0"/>
      <p:bldP spid="307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Жизнь – это песня - спой ее, </a:t>
            </a:r>
          </a:p>
          <a:p>
            <a:pPr>
              <a:buNone/>
            </a:pPr>
            <a:r>
              <a:rPr lang="ru-RU" dirty="0" smtClean="0"/>
              <a:t>Жизнь – это вызов – ответь на него, </a:t>
            </a:r>
          </a:p>
          <a:p>
            <a:pPr>
              <a:buNone/>
            </a:pPr>
            <a:r>
              <a:rPr lang="ru-RU" dirty="0" smtClean="0"/>
              <a:t>Жизнь – это мечта – осуществи ее, </a:t>
            </a:r>
          </a:p>
          <a:p>
            <a:pPr>
              <a:buNone/>
            </a:pPr>
            <a:r>
              <a:rPr lang="ru-RU" dirty="0" smtClean="0"/>
              <a:t>Жизнь – это жертва – принеси ее, </a:t>
            </a:r>
          </a:p>
          <a:p>
            <a:pPr>
              <a:buNone/>
            </a:pPr>
            <a:r>
              <a:rPr lang="ru-RU" dirty="0" smtClean="0"/>
              <a:t>Жизнь – это любовь – насладись ею,</a:t>
            </a:r>
          </a:p>
          <a:p>
            <a:pPr>
              <a:buNone/>
            </a:pPr>
            <a:r>
              <a:rPr lang="ru-RU" sz="3200" b="1" i="1" u="sng" dirty="0" smtClean="0"/>
              <a:t>Жизнь – это игра – сыграй в нее! </a:t>
            </a:r>
          </a:p>
          <a:p>
            <a:endParaRPr lang="ru-RU" i="1" dirty="0" smtClean="0"/>
          </a:p>
          <a:p>
            <a:endParaRPr lang="ru-RU" dirty="0"/>
          </a:p>
        </p:txBody>
      </p:sp>
      <p:sp>
        <p:nvSpPr>
          <p:cNvPr id="4" name="Заголовок 1"/>
          <p:cNvSpPr txBox="1">
            <a:spLocks/>
          </p:cNvSpPr>
          <p:nvPr/>
        </p:nvSpPr>
        <p:spPr>
          <a:xfrm>
            <a:off x="609600" y="427038"/>
            <a:ext cx="8229600" cy="11430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Мой девиз по жизни</a:t>
            </a:r>
            <a:endParaRPr kumimoji="0" lang="ru-RU"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effectLst>
                  <a:outerShdw blurRad="38100" dist="38100" dir="2700000" algn="tl">
                    <a:srgbClr val="000000">
                      <a:alpha val="43137"/>
                    </a:srgbClr>
                  </a:outerShdw>
                </a:effectLst>
              </a:rPr>
              <a:t>Игры на распознавание цвета</a:t>
            </a:r>
            <a:endParaRPr lang="ru-RU" dirty="0">
              <a:effectLst>
                <a:outerShdw blurRad="38100" dist="38100" dir="2700000" algn="tl">
                  <a:srgbClr val="000000">
                    <a:alpha val="43137"/>
                  </a:srgbClr>
                </a:outerShdw>
              </a:effectLst>
            </a:endParaRPr>
          </a:p>
        </p:txBody>
      </p:sp>
      <p:pic>
        <p:nvPicPr>
          <p:cNvPr id="31746" name="Рисунок 1" descr="SDC16220"/>
          <p:cNvPicPr>
            <a:picLocks noChangeAspect="1" noChangeArrowheads="1"/>
          </p:cNvPicPr>
          <p:nvPr/>
        </p:nvPicPr>
        <p:blipFill>
          <a:blip r:embed="rId2" cstate="print"/>
          <a:srcRect/>
          <a:stretch>
            <a:fillRect/>
          </a:stretch>
        </p:blipFill>
        <p:spPr bwMode="auto">
          <a:xfrm>
            <a:off x="304800" y="3048000"/>
            <a:ext cx="4140200" cy="3105150"/>
          </a:xfrm>
          <a:prstGeom prst="rect">
            <a:avLst/>
          </a:prstGeom>
          <a:noFill/>
          <a:ln w="9525">
            <a:noFill/>
            <a:miter lim="800000"/>
            <a:headEnd/>
            <a:tailEnd/>
          </a:ln>
        </p:spPr>
      </p:pic>
      <p:pic>
        <p:nvPicPr>
          <p:cNvPr id="31747" name="Рисунок 2" descr="SDC16239"/>
          <p:cNvPicPr>
            <a:picLocks noChangeAspect="1" noChangeArrowheads="1"/>
          </p:cNvPicPr>
          <p:nvPr/>
        </p:nvPicPr>
        <p:blipFill>
          <a:blip r:embed="rId3" cstate="print"/>
          <a:srcRect/>
          <a:stretch>
            <a:fillRect/>
          </a:stretch>
        </p:blipFill>
        <p:spPr bwMode="auto">
          <a:xfrm>
            <a:off x="4826000" y="3048000"/>
            <a:ext cx="4165600" cy="3124200"/>
          </a:xfrm>
          <a:prstGeom prst="rect">
            <a:avLst/>
          </a:prstGeom>
          <a:noFill/>
          <a:ln w="9525">
            <a:noFill/>
            <a:miter lim="800000"/>
            <a:headEnd/>
            <a:tailEnd/>
          </a:ln>
        </p:spPr>
      </p:pic>
      <p:sp>
        <p:nvSpPr>
          <p:cNvPr id="31748" name="Rectangle 7"/>
          <p:cNvSpPr>
            <a:spLocks noChangeArrowheads="1"/>
          </p:cNvSpPr>
          <p:nvPr/>
        </p:nvSpPr>
        <p:spPr bwMode="auto">
          <a:xfrm>
            <a:off x="304800" y="1414463"/>
            <a:ext cx="4191000" cy="1322387"/>
          </a:xfrm>
          <a:prstGeom prst="rect">
            <a:avLst/>
          </a:prstGeom>
          <a:noFill/>
          <a:ln w="9525">
            <a:noFill/>
            <a:miter lim="800000"/>
            <a:headEnd/>
            <a:tailEnd/>
          </a:ln>
        </p:spPr>
        <p:txBody>
          <a:bodyPr anchor="ctr">
            <a:spAutoFit/>
          </a:bodyPr>
          <a:lstStyle/>
          <a:p>
            <a:pPr algn="ctr" eaLnBrk="0" hangingPunct="0"/>
            <a:r>
              <a:rPr lang="ru-RU" sz="2000" b="1" dirty="0" smtClean="0">
                <a:latin typeface="Times New Roman" pitchFamily="18" charset="0"/>
                <a:ea typeface="Calibri" pitchFamily="34" charset="0"/>
                <a:cs typeface="Arial" charset="0"/>
              </a:rPr>
              <a:t>«Цветные карандаши»</a:t>
            </a:r>
            <a:endParaRPr lang="ru-RU" sz="2000" b="1" dirty="0">
              <a:latin typeface="Times New Roman" pitchFamily="18" charset="0"/>
              <a:ea typeface="Calibri" pitchFamily="34" charset="0"/>
              <a:cs typeface="Arial" charset="0"/>
            </a:endParaRPr>
          </a:p>
          <a:p>
            <a:pPr algn="ctr" eaLnBrk="0" hangingPunct="0"/>
            <a:r>
              <a:rPr lang="ru-RU" sz="2000" b="1" dirty="0">
                <a:latin typeface="Times New Roman" pitchFamily="18" charset="0"/>
                <a:ea typeface="Calibri" pitchFamily="34" charset="0"/>
                <a:cs typeface="Arial" charset="0"/>
              </a:rPr>
              <a:t>Учить  различать цвета  и находить их сочетание в картинках.</a:t>
            </a:r>
            <a:endParaRPr lang="ru-RU" sz="2000" b="1" dirty="0">
              <a:latin typeface="Times New Roman" pitchFamily="18" charset="0"/>
              <a:cs typeface="Arial" charset="0"/>
            </a:endParaRPr>
          </a:p>
        </p:txBody>
      </p:sp>
      <p:sp>
        <p:nvSpPr>
          <p:cNvPr id="31749" name="Rectangle 8"/>
          <p:cNvSpPr>
            <a:spLocks noChangeArrowheads="1"/>
          </p:cNvSpPr>
          <p:nvPr/>
        </p:nvSpPr>
        <p:spPr bwMode="auto">
          <a:xfrm>
            <a:off x="4953000" y="1447800"/>
            <a:ext cx="4038600" cy="1323975"/>
          </a:xfrm>
          <a:prstGeom prst="rect">
            <a:avLst/>
          </a:prstGeom>
          <a:noFill/>
          <a:ln w="9525">
            <a:noFill/>
            <a:miter lim="800000"/>
            <a:headEnd/>
            <a:tailEnd/>
          </a:ln>
        </p:spPr>
        <p:txBody>
          <a:bodyPr anchor="ctr">
            <a:spAutoFit/>
          </a:bodyPr>
          <a:lstStyle/>
          <a:p>
            <a:pPr algn="ctr"/>
            <a:r>
              <a:rPr lang="ru-RU" sz="2000" b="1" dirty="0" smtClean="0">
                <a:latin typeface="Times New Roman" pitchFamily="18" charset="0"/>
                <a:ea typeface="Calibri" pitchFamily="34" charset="0"/>
                <a:cs typeface="Arial" charset="0"/>
              </a:rPr>
              <a:t>«Найди  сходства»</a:t>
            </a:r>
            <a:endParaRPr lang="ru-RU" sz="2000" b="1" dirty="0">
              <a:latin typeface="Times New Roman" pitchFamily="18" charset="0"/>
              <a:ea typeface="Calibri" pitchFamily="34" charset="0"/>
              <a:cs typeface="Arial" charset="0"/>
            </a:endParaRPr>
          </a:p>
          <a:p>
            <a:pPr algn="ctr" eaLnBrk="0" hangingPunct="0"/>
            <a:r>
              <a:rPr lang="ru-RU" sz="2000" b="1" dirty="0">
                <a:latin typeface="Times New Roman" pitchFamily="18" charset="0"/>
                <a:ea typeface="Calibri" pitchFamily="34" charset="0"/>
                <a:cs typeface="Arial" charset="0"/>
              </a:rPr>
              <a:t>Учить  различать цвета  и объединять предметы в группу по какому-либо признаку.</a:t>
            </a:r>
            <a:endParaRPr lang="ru-RU" sz="2000" b="1" dirty="0">
              <a:latin typeface="Times New Roman" pitchFamily="18"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fade">
                                      <p:cBhvr>
                                        <p:cTn id="11" dur="500"/>
                                        <p:tgtEl>
                                          <p:spTgt spid="3174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fade">
                                      <p:cBhvr>
                                        <p:cTn id="15" dur="500"/>
                                        <p:tgtEl>
                                          <p:spTgt spid="3174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1749"/>
                                        </p:tgtEl>
                                        <p:attrNameLst>
                                          <p:attrName>style.visibility</p:attrName>
                                        </p:attrNameLst>
                                      </p:cBhvr>
                                      <p:to>
                                        <p:strVal val="visible"/>
                                      </p:to>
                                    </p:set>
                                    <p:animEffect transition="in" filter="fade">
                                      <p:cBhvr>
                                        <p:cTn id="19" dur="500"/>
                                        <p:tgtEl>
                                          <p:spTgt spid="31749"/>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1747"/>
                                        </p:tgtEl>
                                        <p:attrNameLst>
                                          <p:attrName>style.visibility</p:attrName>
                                        </p:attrNameLst>
                                      </p:cBhvr>
                                      <p:to>
                                        <p:strVal val="visible"/>
                                      </p:to>
                                    </p:set>
                                    <p:animEffect transition="in" filter="fade">
                                      <p:cBhvr>
                                        <p:cTn id="23"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8" grpId="0"/>
      <p:bldP spid="317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Игры на логическое мышление</a:t>
            </a:r>
            <a:endParaRPr lang="ru-RU" dirty="0"/>
          </a:p>
        </p:txBody>
      </p:sp>
      <p:sp>
        <p:nvSpPr>
          <p:cNvPr id="3" name="Содержимое 2"/>
          <p:cNvSpPr>
            <a:spLocks noGrp="1"/>
          </p:cNvSpPr>
          <p:nvPr>
            <p:ph idx="1"/>
          </p:nvPr>
        </p:nvSpPr>
        <p:spPr>
          <a:xfrm>
            <a:off x="457200" y="1600200"/>
            <a:ext cx="8229600" cy="5257800"/>
          </a:xfrm>
        </p:spPr>
        <p:txBody>
          <a:bodyPr>
            <a:normAutofit fontScale="62500" lnSpcReduction="20000"/>
          </a:bodyPr>
          <a:lstStyle/>
          <a:p>
            <a:pPr marL="548640" indent="-411480" fontAlgn="auto">
              <a:spcAft>
                <a:spcPts val="0"/>
              </a:spcAft>
              <a:buClr>
                <a:schemeClr val="tx1">
                  <a:shade val="95000"/>
                </a:schemeClr>
              </a:buClr>
              <a:buFont typeface="Wingdings 2"/>
              <a:buChar char=""/>
              <a:defRPr/>
            </a:pPr>
            <a:r>
              <a:rPr lang="ru-RU" b="1" dirty="0" smtClean="0"/>
              <a:t>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Это такие игры как "Найди нестандартную фигуру, чем отличаются?", "Мельница", и другие. Они направлены на тренировку мышления при выполнении действий. </a:t>
            </a:r>
            <a:endParaRPr lang="ru-RU" dirty="0" smtClean="0"/>
          </a:p>
          <a:p>
            <a:pPr marL="548640" indent="-411480" fontAlgn="auto">
              <a:spcAft>
                <a:spcPts val="0"/>
              </a:spcAft>
              <a:buClr>
                <a:schemeClr val="tx1">
                  <a:shade val="95000"/>
                </a:schemeClr>
              </a:buClr>
              <a:buFont typeface="Wingdings 2"/>
              <a:buChar char=""/>
              <a:defRPr/>
            </a:pPr>
            <a:r>
              <a:rPr lang="ru-RU" b="1" dirty="0" smtClean="0"/>
              <a:t>Это задания на нахождение пропущенной фигуры, продолжения ряды фигур, знаков, на поиск чисел. Знакомство с такими играми начинается с элементарных заданий на логическое мышление - цепочки закономерностей. В таких упражнениях идет чередование предметов или геометрических фигур. Детям предлагаю  продолжить ряд или найти пропущенный элемент. Кроме того даю задания такого характера: продолжить цепочку, чередуя в определенной последовательности квадраты, большие и маленькие круги желтого и красного цвета. После того, как дети научатся выполнять такие упражнения, задания для них усложняются. Предлагаю выполнить задание, в котором необходимо чередовать предметы, учитывать одновременно цвет и величину.</a:t>
            </a:r>
            <a:endParaRPr lang="ru-RU" dirty="0" smtClean="0"/>
          </a:p>
          <a:p>
            <a:pPr marL="548640" indent="-411480" fontAlgn="auto">
              <a:spcAft>
                <a:spcPts val="0"/>
              </a:spcAft>
              <a:buClr>
                <a:schemeClr val="tx1">
                  <a:shade val="95000"/>
                </a:schemeClr>
              </a:buClr>
              <a:buFont typeface="Wingdings 2"/>
              <a:buChar char=""/>
              <a:defRPr/>
            </a:pP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0" descr="http://2.bp.blogspot.com/-kf44QCpDjWY/Tqmha0w645I/AAAAAAAAJSw/O_oxPbS_glc/s1600/1%25D0%259D%25D0%25B0%25D0%25B9%25D0%25B4%25D0%25B8-%25D0%259B%25D0%25B8%25D1%2588%25D0%25BD%25D0%25B8%25D0%25B9.jpg"/>
          <p:cNvPicPr>
            <a:picLocks noChangeAspect="1" noChangeArrowheads="1"/>
          </p:cNvPicPr>
          <p:nvPr/>
        </p:nvPicPr>
        <p:blipFill>
          <a:blip r:embed="rId2" cstate="print"/>
          <a:srcRect/>
          <a:stretch>
            <a:fillRect/>
          </a:stretch>
        </p:blipFill>
        <p:spPr bwMode="auto">
          <a:xfrm>
            <a:off x="457200" y="1676400"/>
            <a:ext cx="1905000" cy="1905000"/>
          </a:xfrm>
          <a:prstGeom prst="rect">
            <a:avLst/>
          </a:prstGeom>
          <a:noFill/>
          <a:ln w="9525">
            <a:noFill/>
            <a:miter lim="800000"/>
            <a:headEnd/>
            <a:tailEnd/>
          </a:ln>
        </p:spPr>
      </p:pic>
      <p:pic>
        <p:nvPicPr>
          <p:cNvPr id="33795" name="Рисунок 11" descr="http://3.bp.blogspot.com/-rplMQKdoWFM/Tqmh9CyOaWI/AAAAAAAAJS4/UsGipBRNvqE/s1600/3%25D0%25BD%25D0%25B0%25D0%25B9%25D0%25B4%25D0%25B8-%25D1%2582%25D0%25B5%25D0%25BD%25D1%258C.jpg"/>
          <p:cNvPicPr>
            <a:picLocks noChangeAspect="1" noChangeArrowheads="1"/>
          </p:cNvPicPr>
          <p:nvPr/>
        </p:nvPicPr>
        <p:blipFill>
          <a:blip r:embed="rId3" cstate="print"/>
          <a:srcRect/>
          <a:stretch>
            <a:fillRect/>
          </a:stretch>
        </p:blipFill>
        <p:spPr bwMode="auto">
          <a:xfrm>
            <a:off x="3733800" y="1600200"/>
            <a:ext cx="1524000" cy="2025650"/>
          </a:xfrm>
          <a:prstGeom prst="rect">
            <a:avLst/>
          </a:prstGeom>
          <a:noFill/>
          <a:ln w="9525">
            <a:noFill/>
            <a:miter lim="800000"/>
            <a:headEnd/>
            <a:tailEnd/>
          </a:ln>
        </p:spPr>
      </p:pic>
      <p:pic>
        <p:nvPicPr>
          <p:cNvPr id="33796" name="Рисунок 12" descr="http://2.bp.blogspot.com/-jsqEakZ2S4w/TqmiqNA3nRI/AAAAAAAAJTA/E8qeTT9LP7Q/s1600/6%25D0%25BA%25D0%25B0%25D1%2580%25D1%2582%25D0%25BE%25D1%2587%25D0%25BA%25D0%25B8-%25D0%25B4%25D0%25BB%25D1%258F-%25D0%25B8%25D0%25B3%25D1%2580.jpg"/>
          <p:cNvPicPr>
            <a:picLocks noChangeAspect="1" noChangeArrowheads="1"/>
          </p:cNvPicPr>
          <p:nvPr/>
        </p:nvPicPr>
        <p:blipFill>
          <a:blip r:embed="rId4" cstate="print"/>
          <a:srcRect/>
          <a:stretch>
            <a:fillRect/>
          </a:stretch>
        </p:blipFill>
        <p:spPr bwMode="auto">
          <a:xfrm>
            <a:off x="6400800" y="1676400"/>
            <a:ext cx="2362200" cy="1771650"/>
          </a:xfrm>
          <a:prstGeom prst="rect">
            <a:avLst/>
          </a:prstGeom>
          <a:noFill/>
          <a:ln w="9525">
            <a:noFill/>
            <a:miter lim="800000"/>
            <a:headEnd/>
            <a:tailEnd/>
          </a:ln>
        </p:spPr>
      </p:pic>
      <p:pic>
        <p:nvPicPr>
          <p:cNvPr id="33797" name="Рисунок 4" descr="http://2.bp.blogspot.com/-jgOJEKISw0I/UHxrxY1kPGI/AAAAAAAAAFs/arjnn_SnEYo/s1600/%25D0%25BB%25D0%25B0%25D0%25B1%25D0%25B8%25D1%2580%25D0%25B8%25D0%25BD%25D1%2582+1.jpeg">
            <a:hlinkClick r:id="rId5"/>
          </p:cNvPr>
          <p:cNvPicPr>
            <a:picLocks noChangeAspect="1" noChangeArrowheads="1"/>
          </p:cNvPicPr>
          <p:nvPr/>
        </p:nvPicPr>
        <p:blipFill>
          <a:blip r:embed="rId6" cstate="print"/>
          <a:srcRect/>
          <a:stretch>
            <a:fillRect/>
          </a:stretch>
        </p:blipFill>
        <p:spPr bwMode="auto">
          <a:xfrm>
            <a:off x="381000" y="4343400"/>
            <a:ext cx="1828800" cy="2209800"/>
          </a:xfrm>
          <a:prstGeom prst="rect">
            <a:avLst/>
          </a:prstGeom>
          <a:noFill/>
          <a:ln w="9525">
            <a:noFill/>
            <a:miter lim="800000"/>
            <a:headEnd/>
            <a:tailEnd/>
          </a:ln>
        </p:spPr>
      </p:pic>
      <p:pic>
        <p:nvPicPr>
          <p:cNvPr id="33798" name="Рисунок 5" descr="http://1.bp.blogspot.com/-LVg_XyhMD2M/UHxr25ib1kI/AAAAAAAAAF0/NxvY8LtgXJ4/s1600/%25D0%25BB%25D0%25B0%25D0%25B1%25D0%25B8%25D1%2580%25D0%25B8%25D0%25BD%25D1%25822.jpeg">
            <a:hlinkClick r:id="rId7"/>
          </p:cNvPr>
          <p:cNvPicPr>
            <a:picLocks noChangeAspect="1" noChangeArrowheads="1"/>
          </p:cNvPicPr>
          <p:nvPr/>
        </p:nvPicPr>
        <p:blipFill>
          <a:blip r:embed="rId8" cstate="print"/>
          <a:srcRect/>
          <a:stretch>
            <a:fillRect/>
          </a:stretch>
        </p:blipFill>
        <p:spPr bwMode="auto">
          <a:xfrm>
            <a:off x="2514600" y="4343400"/>
            <a:ext cx="2209800" cy="2209800"/>
          </a:xfrm>
          <a:prstGeom prst="rect">
            <a:avLst/>
          </a:prstGeom>
          <a:noFill/>
          <a:ln w="9525">
            <a:noFill/>
            <a:miter lim="800000"/>
            <a:headEnd/>
            <a:tailEnd/>
          </a:ln>
        </p:spPr>
      </p:pic>
      <p:pic>
        <p:nvPicPr>
          <p:cNvPr id="33799" name="Рисунок 23" descr="лллллллл"/>
          <p:cNvPicPr>
            <a:picLocks noChangeAspect="1" noChangeArrowheads="1"/>
          </p:cNvPicPr>
          <p:nvPr/>
        </p:nvPicPr>
        <p:blipFill>
          <a:blip r:embed="rId9" cstate="print"/>
          <a:srcRect/>
          <a:stretch>
            <a:fillRect/>
          </a:stretch>
        </p:blipFill>
        <p:spPr bwMode="auto">
          <a:xfrm>
            <a:off x="5638800" y="4267200"/>
            <a:ext cx="3079750" cy="2276475"/>
          </a:xfrm>
          <a:prstGeom prst="rect">
            <a:avLst/>
          </a:prstGeom>
          <a:noFill/>
          <a:ln w="9525">
            <a:noFill/>
            <a:miter lim="800000"/>
            <a:headEnd/>
            <a:tailEnd/>
          </a:ln>
        </p:spPr>
      </p:pic>
      <p:sp>
        <p:nvSpPr>
          <p:cNvPr id="33800" name="Rectangle 7"/>
          <p:cNvSpPr>
            <a:spLocks noChangeArrowheads="1"/>
          </p:cNvSpPr>
          <p:nvPr/>
        </p:nvSpPr>
        <p:spPr bwMode="auto">
          <a:xfrm>
            <a:off x="304800" y="1066800"/>
            <a:ext cx="2209800" cy="584200"/>
          </a:xfrm>
          <a:prstGeom prst="rect">
            <a:avLst/>
          </a:prstGeom>
          <a:noFill/>
          <a:ln w="9525">
            <a:noFill/>
            <a:miter lim="800000"/>
            <a:headEnd/>
            <a:tailEnd/>
          </a:ln>
        </p:spPr>
        <p:txBody>
          <a:bodyPr anchor="ctr">
            <a:spAutoFit/>
          </a:bodyPr>
          <a:lstStyle/>
          <a:p>
            <a:pPr algn="ctr"/>
            <a:r>
              <a:rPr lang="ru-RU" sz="1600" b="1" dirty="0" smtClean="0">
                <a:latin typeface="Times New Roman" pitchFamily="18" charset="0"/>
                <a:ea typeface="Calibri" pitchFamily="34" charset="0"/>
                <a:cs typeface="Times New Roman" pitchFamily="18" charset="0"/>
              </a:rPr>
              <a:t>«Найди </a:t>
            </a:r>
            <a:r>
              <a:rPr lang="ru-RU" sz="1600" b="1" dirty="0">
                <a:latin typeface="Times New Roman" pitchFamily="18" charset="0"/>
                <a:ea typeface="Calibri" pitchFamily="34" charset="0"/>
                <a:cs typeface="Times New Roman" pitchFamily="18" charset="0"/>
              </a:rPr>
              <a:t>лишний </a:t>
            </a:r>
            <a:r>
              <a:rPr lang="ru-RU" sz="1600" b="1" dirty="0" smtClean="0">
                <a:latin typeface="Times New Roman" pitchFamily="18" charset="0"/>
                <a:ea typeface="Calibri" pitchFamily="34" charset="0"/>
                <a:cs typeface="Times New Roman" pitchFamily="18" charset="0"/>
              </a:rPr>
              <a:t>предмет»</a:t>
            </a:r>
            <a:endParaRPr lang="ru-RU" sz="1600" dirty="0">
              <a:latin typeface="Times New Roman" pitchFamily="18" charset="0"/>
              <a:ea typeface="Calibri" pitchFamily="34" charset="0"/>
              <a:cs typeface="Arial" charset="0"/>
            </a:endParaRPr>
          </a:p>
        </p:txBody>
      </p:sp>
      <p:sp>
        <p:nvSpPr>
          <p:cNvPr id="33801" name="Rectangle 8"/>
          <p:cNvSpPr>
            <a:spLocks noChangeArrowheads="1"/>
          </p:cNvSpPr>
          <p:nvPr/>
        </p:nvSpPr>
        <p:spPr bwMode="auto">
          <a:xfrm>
            <a:off x="3429000" y="1219200"/>
            <a:ext cx="2286000" cy="338138"/>
          </a:xfrm>
          <a:prstGeom prst="rect">
            <a:avLst/>
          </a:prstGeom>
          <a:noFill/>
          <a:ln w="9525">
            <a:noFill/>
            <a:miter lim="800000"/>
            <a:headEnd/>
            <a:tailEnd/>
          </a:ln>
        </p:spPr>
        <p:txBody>
          <a:bodyPr anchor="ctr">
            <a:spAutoFit/>
          </a:bodyPr>
          <a:lstStyle/>
          <a:p>
            <a:pPr algn="ctr"/>
            <a:r>
              <a:rPr lang="ru-RU" sz="1600" b="1" dirty="0" smtClean="0">
                <a:latin typeface="Times New Roman" pitchFamily="18" charset="0"/>
                <a:ea typeface="Calibri" pitchFamily="34" charset="0"/>
                <a:cs typeface="Times New Roman" pitchFamily="18" charset="0"/>
              </a:rPr>
              <a:t>«Найди тень»</a:t>
            </a:r>
            <a:endParaRPr lang="ru-RU" sz="1600" dirty="0">
              <a:latin typeface="Times New Roman" pitchFamily="18" charset="0"/>
              <a:ea typeface="Calibri" pitchFamily="34" charset="0"/>
              <a:cs typeface="Arial" charset="0"/>
            </a:endParaRPr>
          </a:p>
        </p:txBody>
      </p:sp>
      <p:sp>
        <p:nvSpPr>
          <p:cNvPr id="33802" name="Rectangle 9"/>
          <p:cNvSpPr>
            <a:spLocks noChangeArrowheads="1"/>
          </p:cNvSpPr>
          <p:nvPr/>
        </p:nvSpPr>
        <p:spPr bwMode="auto">
          <a:xfrm>
            <a:off x="6477000" y="1066800"/>
            <a:ext cx="2209800" cy="584200"/>
          </a:xfrm>
          <a:prstGeom prst="rect">
            <a:avLst/>
          </a:prstGeom>
          <a:noFill/>
          <a:ln w="9525">
            <a:noFill/>
            <a:miter lim="800000"/>
            <a:headEnd/>
            <a:tailEnd/>
          </a:ln>
        </p:spPr>
        <p:txBody>
          <a:bodyPr anchor="ctr">
            <a:spAutoFit/>
          </a:bodyPr>
          <a:lstStyle/>
          <a:p>
            <a:pPr algn="ctr"/>
            <a:r>
              <a:rPr lang="ru-RU" sz="1600" b="1" dirty="0" smtClean="0">
                <a:latin typeface="Times New Roman" pitchFamily="18" charset="0"/>
                <a:ea typeface="Calibri" pitchFamily="34" charset="0"/>
                <a:cs typeface="Times New Roman" pitchFamily="18" charset="0"/>
              </a:rPr>
              <a:t>«Логические картинки»</a:t>
            </a:r>
            <a:endParaRPr lang="ru-RU" sz="1600" dirty="0">
              <a:latin typeface="Times New Roman" pitchFamily="18" charset="0"/>
              <a:ea typeface="Calibri" pitchFamily="34" charset="0"/>
              <a:cs typeface="Arial" charset="0"/>
            </a:endParaRPr>
          </a:p>
        </p:txBody>
      </p:sp>
      <p:sp>
        <p:nvSpPr>
          <p:cNvPr id="33803" name="Rectangle 10"/>
          <p:cNvSpPr>
            <a:spLocks noChangeArrowheads="1"/>
          </p:cNvSpPr>
          <p:nvPr/>
        </p:nvSpPr>
        <p:spPr bwMode="auto">
          <a:xfrm>
            <a:off x="381000" y="3962400"/>
            <a:ext cx="4343400" cy="338138"/>
          </a:xfrm>
          <a:prstGeom prst="rect">
            <a:avLst/>
          </a:prstGeom>
          <a:noFill/>
          <a:ln w="9525">
            <a:noFill/>
            <a:miter lim="800000"/>
            <a:headEnd/>
            <a:tailEnd/>
          </a:ln>
        </p:spPr>
        <p:txBody>
          <a:bodyPr anchor="ctr">
            <a:spAutoFit/>
          </a:bodyPr>
          <a:lstStyle/>
          <a:p>
            <a:pPr algn="ctr"/>
            <a:r>
              <a:rPr lang="ru-RU" sz="1600" b="1" dirty="0" smtClean="0">
                <a:latin typeface="Times New Roman" pitchFamily="18" charset="0"/>
                <a:ea typeface="Calibri" pitchFamily="34" charset="0"/>
                <a:cs typeface="Times New Roman" pitchFamily="18" charset="0"/>
              </a:rPr>
              <a:t>«Лабиринты»</a:t>
            </a:r>
            <a:endParaRPr lang="ru-RU" sz="1600" dirty="0">
              <a:latin typeface="Times New Roman" pitchFamily="18" charset="0"/>
              <a:ea typeface="Calibri" pitchFamily="34" charset="0"/>
              <a:cs typeface="Arial" charset="0"/>
            </a:endParaRPr>
          </a:p>
        </p:txBody>
      </p:sp>
      <p:sp>
        <p:nvSpPr>
          <p:cNvPr id="33804" name="Rectangle 11"/>
          <p:cNvSpPr>
            <a:spLocks noChangeArrowheads="1"/>
          </p:cNvSpPr>
          <p:nvPr/>
        </p:nvSpPr>
        <p:spPr bwMode="auto">
          <a:xfrm>
            <a:off x="0" y="7229475"/>
            <a:ext cx="9144000" cy="0"/>
          </a:xfrm>
          <a:prstGeom prst="rect">
            <a:avLst/>
          </a:prstGeom>
          <a:noFill/>
          <a:ln w="9525">
            <a:noFill/>
            <a:miter lim="800000"/>
            <a:headEnd/>
            <a:tailEnd/>
          </a:ln>
        </p:spPr>
        <p:txBody>
          <a:bodyPr anchor="ctr">
            <a:spAutoFit/>
          </a:bodyPr>
          <a:lstStyle/>
          <a:p>
            <a:endParaRPr lang="ru-RU">
              <a:latin typeface="Times New Roman" pitchFamily="18" charset="0"/>
            </a:endParaRPr>
          </a:p>
        </p:txBody>
      </p:sp>
      <p:sp>
        <p:nvSpPr>
          <p:cNvPr id="33805" name="Rectangle 12"/>
          <p:cNvSpPr>
            <a:spLocks noChangeArrowheads="1"/>
          </p:cNvSpPr>
          <p:nvPr/>
        </p:nvSpPr>
        <p:spPr bwMode="auto">
          <a:xfrm>
            <a:off x="5638800" y="3886200"/>
            <a:ext cx="3124200" cy="338138"/>
          </a:xfrm>
          <a:prstGeom prst="rect">
            <a:avLst/>
          </a:prstGeom>
          <a:noFill/>
          <a:ln w="9525">
            <a:noFill/>
            <a:miter lim="800000"/>
            <a:headEnd/>
            <a:tailEnd/>
          </a:ln>
        </p:spPr>
        <p:txBody>
          <a:bodyPr anchor="ctr">
            <a:spAutoFit/>
          </a:bodyPr>
          <a:lstStyle/>
          <a:p>
            <a:pPr algn="ctr"/>
            <a:r>
              <a:rPr lang="ru-RU" sz="1600" b="1" dirty="0" smtClean="0">
                <a:latin typeface="Times New Roman" pitchFamily="18" charset="0"/>
                <a:ea typeface="Calibri" pitchFamily="34" charset="0"/>
                <a:cs typeface="Times New Roman" pitchFamily="18" charset="0"/>
              </a:rPr>
              <a:t>«Ребусы»</a:t>
            </a:r>
            <a:endParaRPr lang="ru-RU" sz="1600" dirty="0">
              <a:latin typeface="Times New Roman" pitchFamily="18" charset="0"/>
              <a:ea typeface="Calibri" pitchFamily="34" charset="0"/>
              <a:cs typeface="Arial" charset="0"/>
            </a:endParaRPr>
          </a:p>
        </p:txBody>
      </p:sp>
      <p:sp>
        <p:nvSpPr>
          <p:cNvPr id="15" name="Заголовок 14"/>
          <p:cNvSpPr>
            <a:spLocks noGrp="1"/>
          </p:cNvSpPr>
          <p:nvPr>
            <p:ph type="title"/>
          </p:nvPr>
        </p:nvSpPr>
        <p:spPr>
          <a:xfrm>
            <a:off x="533400" y="0"/>
            <a:ext cx="8229600" cy="1143000"/>
          </a:xfrm>
        </p:spPr>
        <p:txBody>
          <a:bodyPr/>
          <a:lstStyle/>
          <a:p>
            <a:r>
              <a:rPr lang="ru-RU" dirty="0" smtClean="0"/>
              <a:t>Логические игры</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800"/>
                                        </p:tgtEl>
                                        <p:attrNameLst>
                                          <p:attrName>style.visibility</p:attrName>
                                        </p:attrNameLst>
                                      </p:cBhvr>
                                      <p:to>
                                        <p:strVal val="visible"/>
                                      </p:to>
                                    </p:set>
                                    <p:animEffect transition="in" filter="fade">
                                      <p:cBhvr>
                                        <p:cTn id="11" dur="500"/>
                                        <p:tgtEl>
                                          <p:spTgt spid="3380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500"/>
                                        <p:tgtEl>
                                          <p:spTgt spid="3379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3801"/>
                                        </p:tgtEl>
                                        <p:attrNameLst>
                                          <p:attrName>style.visibility</p:attrName>
                                        </p:attrNameLst>
                                      </p:cBhvr>
                                      <p:to>
                                        <p:strVal val="visible"/>
                                      </p:to>
                                    </p:set>
                                    <p:animEffect transition="in" filter="fade">
                                      <p:cBhvr>
                                        <p:cTn id="19" dur="500"/>
                                        <p:tgtEl>
                                          <p:spTgt spid="3380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3795"/>
                                        </p:tgtEl>
                                        <p:attrNameLst>
                                          <p:attrName>style.visibility</p:attrName>
                                        </p:attrNameLst>
                                      </p:cBhvr>
                                      <p:to>
                                        <p:strVal val="visible"/>
                                      </p:to>
                                    </p:set>
                                    <p:animEffect transition="in" filter="fade">
                                      <p:cBhvr>
                                        <p:cTn id="23" dur="500"/>
                                        <p:tgtEl>
                                          <p:spTgt spid="3379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3802"/>
                                        </p:tgtEl>
                                        <p:attrNameLst>
                                          <p:attrName>style.visibility</p:attrName>
                                        </p:attrNameLst>
                                      </p:cBhvr>
                                      <p:to>
                                        <p:strVal val="visible"/>
                                      </p:to>
                                    </p:set>
                                    <p:animEffect transition="in" filter="fade">
                                      <p:cBhvr>
                                        <p:cTn id="27" dur="500"/>
                                        <p:tgtEl>
                                          <p:spTgt spid="3380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3796"/>
                                        </p:tgtEl>
                                        <p:attrNameLst>
                                          <p:attrName>style.visibility</p:attrName>
                                        </p:attrNameLst>
                                      </p:cBhvr>
                                      <p:to>
                                        <p:strVal val="visible"/>
                                      </p:to>
                                    </p:set>
                                    <p:animEffect transition="in" filter="fade">
                                      <p:cBhvr>
                                        <p:cTn id="31" dur="500"/>
                                        <p:tgtEl>
                                          <p:spTgt spid="3379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3803"/>
                                        </p:tgtEl>
                                        <p:attrNameLst>
                                          <p:attrName>style.visibility</p:attrName>
                                        </p:attrNameLst>
                                      </p:cBhvr>
                                      <p:to>
                                        <p:strVal val="visible"/>
                                      </p:to>
                                    </p:set>
                                    <p:animEffect transition="in" filter="fade">
                                      <p:cBhvr>
                                        <p:cTn id="35" dur="500"/>
                                        <p:tgtEl>
                                          <p:spTgt spid="3380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3797"/>
                                        </p:tgtEl>
                                        <p:attrNameLst>
                                          <p:attrName>style.visibility</p:attrName>
                                        </p:attrNameLst>
                                      </p:cBhvr>
                                      <p:to>
                                        <p:strVal val="visible"/>
                                      </p:to>
                                    </p:set>
                                    <p:animEffect transition="in" filter="fade">
                                      <p:cBhvr>
                                        <p:cTn id="39" dur="500"/>
                                        <p:tgtEl>
                                          <p:spTgt spid="33797"/>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3798"/>
                                        </p:tgtEl>
                                        <p:attrNameLst>
                                          <p:attrName>style.visibility</p:attrName>
                                        </p:attrNameLst>
                                      </p:cBhvr>
                                      <p:to>
                                        <p:strVal val="visible"/>
                                      </p:to>
                                    </p:set>
                                    <p:animEffect transition="in" filter="fade">
                                      <p:cBhvr>
                                        <p:cTn id="43" dur="500"/>
                                        <p:tgtEl>
                                          <p:spTgt spid="33798"/>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3805"/>
                                        </p:tgtEl>
                                        <p:attrNameLst>
                                          <p:attrName>style.visibility</p:attrName>
                                        </p:attrNameLst>
                                      </p:cBhvr>
                                      <p:to>
                                        <p:strVal val="visible"/>
                                      </p:to>
                                    </p:set>
                                    <p:animEffect transition="in" filter="fade">
                                      <p:cBhvr>
                                        <p:cTn id="47" dur="500"/>
                                        <p:tgtEl>
                                          <p:spTgt spid="33805"/>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3799"/>
                                        </p:tgtEl>
                                        <p:attrNameLst>
                                          <p:attrName>style.visibility</p:attrName>
                                        </p:attrNameLst>
                                      </p:cBhvr>
                                      <p:to>
                                        <p:strVal val="visible"/>
                                      </p:to>
                                    </p:set>
                                    <p:animEffect transition="in" filter="fade">
                                      <p:cBhvr>
                                        <p:cTn id="51"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1" grpId="0"/>
      <p:bldP spid="33802" grpId="0"/>
      <p:bldP spid="33803" grpId="0"/>
      <p:bldP spid="33805"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fontScale="90000"/>
          </a:bodyPr>
          <a:lstStyle/>
          <a:p>
            <a:pPr fontAlgn="auto">
              <a:spcAft>
                <a:spcPts val="0"/>
              </a:spcAft>
              <a:defRPr/>
            </a:pPr>
            <a:r>
              <a:rPr lang="ru-RU" dirty="0" smtClean="0">
                <a:effectLst>
                  <a:outerShdw blurRad="38100" dist="38100" dir="2700000" algn="tl">
                    <a:srgbClr val="000000">
                      <a:alpha val="43137"/>
                    </a:srgbClr>
                  </a:outerShdw>
                </a:effectLst>
              </a:rPr>
              <a:t>Учимся собирать предметы по определенным признакам</a:t>
            </a:r>
            <a:endParaRPr lang="ru-RU" dirty="0">
              <a:effectLst>
                <a:outerShdw blurRad="38100" dist="38100" dir="2700000" algn="tl">
                  <a:srgbClr val="000000">
                    <a:alpha val="43137"/>
                  </a:srgbClr>
                </a:outerShdw>
              </a:effectLst>
            </a:endParaRPr>
          </a:p>
        </p:txBody>
      </p:sp>
      <p:pic>
        <p:nvPicPr>
          <p:cNvPr id="34818" name="Рисунок 24" descr="SDC16180"/>
          <p:cNvPicPr>
            <a:picLocks noChangeAspect="1" noChangeArrowheads="1"/>
          </p:cNvPicPr>
          <p:nvPr/>
        </p:nvPicPr>
        <p:blipFill>
          <a:blip r:embed="rId2" cstate="print"/>
          <a:srcRect/>
          <a:stretch>
            <a:fillRect/>
          </a:stretch>
        </p:blipFill>
        <p:spPr bwMode="auto">
          <a:xfrm>
            <a:off x="533400" y="2057400"/>
            <a:ext cx="2590800" cy="1943100"/>
          </a:xfrm>
          <a:prstGeom prst="rect">
            <a:avLst/>
          </a:prstGeom>
          <a:noFill/>
          <a:ln w="9525">
            <a:noFill/>
            <a:miter lim="800000"/>
            <a:headEnd/>
            <a:tailEnd/>
          </a:ln>
        </p:spPr>
      </p:pic>
      <p:pic>
        <p:nvPicPr>
          <p:cNvPr id="34819" name="Рисунок 8" descr="SDC16234"/>
          <p:cNvPicPr>
            <a:picLocks noChangeAspect="1" noChangeArrowheads="1"/>
          </p:cNvPicPr>
          <p:nvPr/>
        </p:nvPicPr>
        <p:blipFill>
          <a:blip r:embed="rId3" cstate="print"/>
          <a:srcRect/>
          <a:stretch>
            <a:fillRect/>
          </a:stretch>
        </p:blipFill>
        <p:spPr bwMode="auto">
          <a:xfrm>
            <a:off x="3886200" y="2057400"/>
            <a:ext cx="2590800" cy="1943100"/>
          </a:xfrm>
          <a:prstGeom prst="rect">
            <a:avLst/>
          </a:prstGeom>
          <a:noFill/>
          <a:ln w="9525">
            <a:noFill/>
            <a:miter lim="800000"/>
            <a:headEnd/>
            <a:tailEnd/>
          </a:ln>
        </p:spPr>
      </p:pic>
      <p:pic>
        <p:nvPicPr>
          <p:cNvPr id="34820" name="Рисунок 15" descr="SDC16162"/>
          <p:cNvPicPr>
            <a:picLocks noChangeAspect="1" noChangeArrowheads="1"/>
          </p:cNvPicPr>
          <p:nvPr/>
        </p:nvPicPr>
        <p:blipFill>
          <a:blip r:embed="rId4" cstate="print"/>
          <a:srcRect/>
          <a:stretch>
            <a:fillRect/>
          </a:stretch>
        </p:blipFill>
        <p:spPr bwMode="auto">
          <a:xfrm>
            <a:off x="6553200" y="2057400"/>
            <a:ext cx="2590800" cy="1943100"/>
          </a:xfrm>
          <a:prstGeom prst="rect">
            <a:avLst/>
          </a:prstGeom>
          <a:noFill/>
          <a:ln w="9525">
            <a:noFill/>
            <a:miter lim="800000"/>
            <a:headEnd/>
            <a:tailEnd/>
          </a:ln>
        </p:spPr>
      </p:pic>
      <p:pic>
        <p:nvPicPr>
          <p:cNvPr id="34821" name="Рисунок 19" descr="SDC16191"/>
          <p:cNvPicPr>
            <a:picLocks noChangeAspect="1" noChangeArrowheads="1"/>
          </p:cNvPicPr>
          <p:nvPr/>
        </p:nvPicPr>
        <p:blipFill>
          <a:blip r:embed="rId5" cstate="print"/>
          <a:srcRect/>
          <a:stretch>
            <a:fillRect/>
          </a:stretch>
        </p:blipFill>
        <p:spPr bwMode="auto">
          <a:xfrm>
            <a:off x="228600" y="4572000"/>
            <a:ext cx="2743200" cy="2057400"/>
          </a:xfrm>
          <a:prstGeom prst="rect">
            <a:avLst/>
          </a:prstGeom>
          <a:noFill/>
          <a:ln w="9525">
            <a:noFill/>
            <a:miter lim="800000"/>
            <a:headEnd/>
            <a:tailEnd/>
          </a:ln>
        </p:spPr>
      </p:pic>
      <p:pic>
        <p:nvPicPr>
          <p:cNvPr id="34822" name="Рисунок 18" descr="SDC16177"/>
          <p:cNvPicPr>
            <a:picLocks noChangeAspect="1" noChangeArrowheads="1"/>
          </p:cNvPicPr>
          <p:nvPr/>
        </p:nvPicPr>
        <p:blipFill>
          <a:blip r:embed="rId6" cstate="print"/>
          <a:srcRect/>
          <a:stretch>
            <a:fillRect/>
          </a:stretch>
        </p:blipFill>
        <p:spPr bwMode="auto">
          <a:xfrm>
            <a:off x="3200400" y="4572000"/>
            <a:ext cx="2743200" cy="2057400"/>
          </a:xfrm>
          <a:prstGeom prst="rect">
            <a:avLst/>
          </a:prstGeom>
          <a:noFill/>
          <a:ln w="9525">
            <a:noFill/>
            <a:miter lim="800000"/>
            <a:headEnd/>
            <a:tailEnd/>
          </a:ln>
        </p:spPr>
      </p:pic>
      <p:pic>
        <p:nvPicPr>
          <p:cNvPr id="34823" name="Рисунок 20" descr="SDC16217"/>
          <p:cNvPicPr>
            <a:picLocks noChangeAspect="1" noChangeArrowheads="1"/>
          </p:cNvPicPr>
          <p:nvPr/>
        </p:nvPicPr>
        <p:blipFill>
          <a:blip r:embed="rId7" cstate="print"/>
          <a:srcRect/>
          <a:stretch>
            <a:fillRect/>
          </a:stretch>
        </p:blipFill>
        <p:spPr bwMode="auto">
          <a:xfrm>
            <a:off x="6248400" y="4572000"/>
            <a:ext cx="2717800" cy="2038350"/>
          </a:xfrm>
          <a:prstGeom prst="rect">
            <a:avLst/>
          </a:prstGeom>
          <a:noFill/>
          <a:ln w="9525">
            <a:noFill/>
            <a:miter lim="800000"/>
            <a:headEnd/>
            <a:tailEnd/>
          </a:ln>
        </p:spPr>
      </p:pic>
      <p:sp>
        <p:nvSpPr>
          <p:cNvPr id="34824" name="Rectangle 7"/>
          <p:cNvSpPr>
            <a:spLocks noChangeArrowheads="1"/>
          </p:cNvSpPr>
          <p:nvPr/>
        </p:nvSpPr>
        <p:spPr bwMode="auto">
          <a:xfrm>
            <a:off x="228600" y="1371600"/>
            <a:ext cx="3381375" cy="523875"/>
          </a:xfrm>
          <a:prstGeom prst="rect">
            <a:avLst/>
          </a:prstGeom>
          <a:noFill/>
          <a:ln w="9525">
            <a:noFill/>
            <a:miter lim="800000"/>
            <a:headEnd/>
            <a:tailEnd/>
          </a:ln>
        </p:spPr>
        <p:txBody>
          <a:bodyPr wrap="none" anchor="ctr">
            <a:spAutoFit/>
          </a:bodyPr>
          <a:lstStyle/>
          <a:p>
            <a:pPr algn="ctr"/>
            <a:r>
              <a:rPr lang="ru-RU" sz="1400" b="1" dirty="0" smtClean="0">
                <a:latin typeface="Times New Roman" pitchFamily="18" charset="0"/>
                <a:ea typeface="Calibri" pitchFamily="34" charset="0"/>
                <a:cs typeface="Times New Roman" pitchFamily="18" charset="0"/>
              </a:rPr>
              <a:t>«Колпачки»</a:t>
            </a:r>
            <a:endParaRPr lang="ru-RU" sz="1400" b="1"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собирать предметы по величине</a:t>
            </a:r>
          </a:p>
        </p:txBody>
      </p:sp>
      <p:sp>
        <p:nvSpPr>
          <p:cNvPr id="34825" name="Rectangle 8"/>
          <p:cNvSpPr>
            <a:spLocks noChangeArrowheads="1"/>
          </p:cNvSpPr>
          <p:nvPr/>
        </p:nvSpPr>
        <p:spPr bwMode="auto">
          <a:xfrm>
            <a:off x="3505200" y="1447800"/>
            <a:ext cx="5486400" cy="523875"/>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«Пирамидки»</a:t>
            </a:r>
            <a:endParaRPr lang="ru-RU" sz="1400" b="1"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собирать предметы по величине и по цвету.</a:t>
            </a:r>
            <a:endParaRPr lang="ru-RU" sz="1400" b="1" dirty="0">
              <a:latin typeface="Times New Roman" pitchFamily="18" charset="0"/>
              <a:cs typeface="Arial" charset="0"/>
            </a:endParaRPr>
          </a:p>
        </p:txBody>
      </p:sp>
      <p:sp>
        <p:nvSpPr>
          <p:cNvPr id="34826" name="Rectangle 10"/>
          <p:cNvSpPr>
            <a:spLocks noChangeArrowheads="1"/>
          </p:cNvSpPr>
          <p:nvPr/>
        </p:nvSpPr>
        <p:spPr bwMode="auto">
          <a:xfrm>
            <a:off x="228600" y="4038600"/>
            <a:ext cx="8915400" cy="523875"/>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«Бусы»</a:t>
            </a:r>
            <a:endParaRPr lang="ru-RU" sz="1400" b="1"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чередовать предметы по величине, форме, определенным признакам.</a:t>
            </a:r>
            <a:endParaRPr lang="ru-RU" sz="1400" b="1" dirty="0">
              <a:latin typeface="Times New Roman" pitchFamily="18"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824"/>
                                        </p:tgtEl>
                                        <p:attrNameLst>
                                          <p:attrName>style.visibility</p:attrName>
                                        </p:attrNameLst>
                                      </p:cBhvr>
                                      <p:to>
                                        <p:strVal val="visible"/>
                                      </p:to>
                                    </p:set>
                                    <p:animEffect transition="in" filter="fade">
                                      <p:cBhvr>
                                        <p:cTn id="11" dur="500"/>
                                        <p:tgtEl>
                                          <p:spTgt spid="3482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818"/>
                                        </p:tgtEl>
                                        <p:attrNameLst>
                                          <p:attrName>style.visibility</p:attrName>
                                        </p:attrNameLst>
                                      </p:cBhvr>
                                      <p:to>
                                        <p:strVal val="visible"/>
                                      </p:to>
                                    </p:set>
                                    <p:animEffect transition="in" filter="fade">
                                      <p:cBhvr>
                                        <p:cTn id="15" dur="500"/>
                                        <p:tgtEl>
                                          <p:spTgt spid="3481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4825"/>
                                        </p:tgtEl>
                                        <p:attrNameLst>
                                          <p:attrName>style.visibility</p:attrName>
                                        </p:attrNameLst>
                                      </p:cBhvr>
                                      <p:to>
                                        <p:strVal val="visible"/>
                                      </p:to>
                                    </p:set>
                                    <p:animEffect transition="in" filter="fade">
                                      <p:cBhvr>
                                        <p:cTn id="19" dur="500"/>
                                        <p:tgtEl>
                                          <p:spTgt spid="3482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4819"/>
                                        </p:tgtEl>
                                        <p:attrNameLst>
                                          <p:attrName>style.visibility</p:attrName>
                                        </p:attrNameLst>
                                      </p:cBhvr>
                                      <p:to>
                                        <p:strVal val="visible"/>
                                      </p:to>
                                    </p:set>
                                    <p:animEffect transition="in" filter="fade">
                                      <p:cBhvr>
                                        <p:cTn id="23" dur="500"/>
                                        <p:tgtEl>
                                          <p:spTgt spid="3481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820"/>
                                        </p:tgtEl>
                                        <p:attrNameLst>
                                          <p:attrName>style.visibility</p:attrName>
                                        </p:attrNameLst>
                                      </p:cBhvr>
                                      <p:to>
                                        <p:strVal val="visible"/>
                                      </p:to>
                                    </p:set>
                                    <p:animEffect transition="in" filter="fade">
                                      <p:cBhvr>
                                        <p:cTn id="27" dur="500"/>
                                        <p:tgtEl>
                                          <p:spTgt spid="348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4826"/>
                                        </p:tgtEl>
                                        <p:attrNameLst>
                                          <p:attrName>style.visibility</p:attrName>
                                        </p:attrNameLst>
                                      </p:cBhvr>
                                      <p:to>
                                        <p:strVal val="visible"/>
                                      </p:to>
                                    </p:set>
                                    <p:animEffect transition="in" filter="fade">
                                      <p:cBhvr>
                                        <p:cTn id="31" dur="500"/>
                                        <p:tgtEl>
                                          <p:spTgt spid="34826"/>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4821"/>
                                        </p:tgtEl>
                                        <p:attrNameLst>
                                          <p:attrName>style.visibility</p:attrName>
                                        </p:attrNameLst>
                                      </p:cBhvr>
                                      <p:to>
                                        <p:strVal val="visible"/>
                                      </p:to>
                                    </p:set>
                                    <p:animEffect transition="in" filter="fade">
                                      <p:cBhvr>
                                        <p:cTn id="35" dur="500"/>
                                        <p:tgtEl>
                                          <p:spTgt spid="3482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4822"/>
                                        </p:tgtEl>
                                        <p:attrNameLst>
                                          <p:attrName>style.visibility</p:attrName>
                                        </p:attrNameLst>
                                      </p:cBhvr>
                                      <p:to>
                                        <p:strVal val="visible"/>
                                      </p:to>
                                    </p:set>
                                    <p:animEffect transition="in" filter="fade">
                                      <p:cBhvr>
                                        <p:cTn id="39" dur="500"/>
                                        <p:tgtEl>
                                          <p:spTgt spid="34822"/>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4823"/>
                                        </p:tgtEl>
                                        <p:attrNameLst>
                                          <p:attrName>style.visibility</p:attrName>
                                        </p:attrNameLst>
                                      </p:cBhvr>
                                      <p:to>
                                        <p:strVal val="visible"/>
                                      </p:to>
                                    </p:set>
                                    <p:animEffect transition="in" filter="fade">
                                      <p:cBhvr>
                                        <p:cTn id="43"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24" grpId="0"/>
      <p:bldP spid="34825" grpId="0"/>
      <p:bldP spid="348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16" descr="SDC16216"/>
          <p:cNvPicPr>
            <a:picLocks noChangeAspect="1" noChangeArrowheads="1"/>
          </p:cNvPicPr>
          <p:nvPr/>
        </p:nvPicPr>
        <p:blipFill>
          <a:blip r:embed="rId2" cstate="print"/>
          <a:srcRect/>
          <a:stretch>
            <a:fillRect/>
          </a:stretch>
        </p:blipFill>
        <p:spPr bwMode="auto">
          <a:xfrm>
            <a:off x="0" y="1447800"/>
            <a:ext cx="2438400" cy="1828800"/>
          </a:xfrm>
          <a:prstGeom prst="rect">
            <a:avLst/>
          </a:prstGeom>
          <a:noFill/>
          <a:ln w="9525">
            <a:noFill/>
            <a:miter lim="800000"/>
            <a:headEnd/>
            <a:tailEnd/>
          </a:ln>
        </p:spPr>
      </p:pic>
      <p:pic>
        <p:nvPicPr>
          <p:cNvPr id="35843" name="Picture 6" descr="SDC16235"/>
          <p:cNvPicPr>
            <a:picLocks noChangeAspect="1" noChangeArrowheads="1"/>
          </p:cNvPicPr>
          <p:nvPr/>
        </p:nvPicPr>
        <p:blipFill>
          <a:blip r:embed="rId3" cstate="print"/>
          <a:srcRect/>
          <a:stretch>
            <a:fillRect/>
          </a:stretch>
        </p:blipFill>
        <p:spPr bwMode="auto">
          <a:xfrm>
            <a:off x="6705600" y="1600200"/>
            <a:ext cx="2209800" cy="1657350"/>
          </a:xfrm>
          <a:prstGeom prst="rect">
            <a:avLst/>
          </a:prstGeom>
          <a:noFill/>
          <a:ln w="9525">
            <a:noFill/>
            <a:miter lim="800000"/>
            <a:headEnd/>
            <a:tailEnd/>
          </a:ln>
        </p:spPr>
      </p:pic>
      <p:pic>
        <p:nvPicPr>
          <p:cNvPr id="35844" name="Рисунок 25" descr="SDC16201"/>
          <p:cNvPicPr>
            <a:picLocks noChangeAspect="1" noChangeArrowheads="1"/>
          </p:cNvPicPr>
          <p:nvPr/>
        </p:nvPicPr>
        <p:blipFill>
          <a:blip r:embed="rId4" cstate="print"/>
          <a:srcRect/>
          <a:stretch>
            <a:fillRect/>
          </a:stretch>
        </p:blipFill>
        <p:spPr bwMode="auto">
          <a:xfrm>
            <a:off x="2209800" y="3257550"/>
            <a:ext cx="2133600" cy="1600200"/>
          </a:xfrm>
          <a:prstGeom prst="rect">
            <a:avLst/>
          </a:prstGeom>
          <a:noFill/>
          <a:ln w="9525">
            <a:noFill/>
            <a:miter lim="800000"/>
            <a:headEnd/>
            <a:tailEnd/>
          </a:ln>
        </p:spPr>
      </p:pic>
      <p:pic>
        <p:nvPicPr>
          <p:cNvPr id="35845" name="Рисунок 26" descr="SDC16202"/>
          <p:cNvPicPr>
            <a:picLocks noChangeAspect="1" noChangeArrowheads="1"/>
          </p:cNvPicPr>
          <p:nvPr/>
        </p:nvPicPr>
        <p:blipFill>
          <a:blip r:embed="rId5" cstate="print"/>
          <a:srcRect/>
          <a:stretch>
            <a:fillRect/>
          </a:stretch>
        </p:blipFill>
        <p:spPr bwMode="auto">
          <a:xfrm>
            <a:off x="4800600" y="3276600"/>
            <a:ext cx="2133600" cy="1600200"/>
          </a:xfrm>
          <a:prstGeom prst="rect">
            <a:avLst/>
          </a:prstGeom>
          <a:noFill/>
          <a:ln w="9525">
            <a:noFill/>
            <a:miter lim="800000"/>
            <a:headEnd/>
            <a:tailEnd/>
          </a:ln>
        </p:spPr>
      </p:pic>
      <p:pic>
        <p:nvPicPr>
          <p:cNvPr id="35846" name="Рисунок 27" descr="SDC16210"/>
          <p:cNvPicPr>
            <a:picLocks noChangeAspect="1" noChangeArrowheads="1"/>
          </p:cNvPicPr>
          <p:nvPr/>
        </p:nvPicPr>
        <p:blipFill>
          <a:blip r:embed="rId6" cstate="print"/>
          <a:srcRect/>
          <a:stretch>
            <a:fillRect/>
          </a:stretch>
        </p:blipFill>
        <p:spPr bwMode="auto">
          <a:xfrm>
            <a:off x="838200" y="5029200"/>
            <a:ext cx="2133600" cy="1600200"/>
          </a:xfrm>
          <a:prstGeom prst="rect">
            <a:avLst/>
          </a:prstGeom>
          <a:noFill/>
          <a:ln w="9525">
            <a:noFill/>
            <a:miter lim="800000"/>
            <a:headEnd/>
            <a:tailEnd/>
          </a:ln>
        </p:spPr>
      </p:pic>
      <p:pic>
        <p:nvPicPr>
          <p:cNvPr id="35847" name="Рисунок 30" descr="SDC16174"/>
          <p:cNvPicPr>
            <a:picLocks noChangeAspect="1" noChangeArrowheads="1"/>
          </p:cNvPicPr>
          <p:nvPr/>
        </p:nvPicPr>
        <p:blipFill>
          <a:blip r:embed="rId7" cstate="print"/>
          <a:srcRect/>
          <a:stretch>
            <a:fillRect/>
          </a:stretch>
        </p:blipFill>
        <p:spPr bwMode="auto">
          <a:xfrm>
            <a:off x="3352800" y="5029200"/>
            <a:ext cx="2133600" cy="1600200"/>
          </a:xfrm>
          <a:prstGeom prst="rect">
            <a:avLst/>
          </a:prstGeom>
          <a:noFill/>
          <a:ln w="9525">
            <a:noFill/>
            <a:miter lim="800000"/>
            <a:headEnd/>
            <a:tailEnd/>
          </a:ln>
        </p:spPr>
      </p:pic>
      <p:pic>
        <p:nvPicPr>
          <p:cNvPr id="35848" name="Рисунок 29" descr="SDC16198"/>
          <p:cNvPicPr>
            <a:picLocks noChangeAspect="1" noChangeArrowheads="1"/>
          </p:cNvPicPr>
          <p:nvPr/>
        </p:nvPicPr>
        <p:blipFill>
          <a:blip r:embed="rId8" cstate="print"/>
          <a:srcRect/>
          <a:stretch>
            <a:fillRect/>
          </a:stretch>
        </p:blipFill>
        <p:spPr bwMode="auto">
          <a:xfrm>
            <a:off x="5943600" y="5029200"/>
            <a:ext cx="2082800" cy="1562100"/>
          </a:xfrm>
          <a:prstGeom prst="rect">
            <a:avLst/>
          </a:prstGeom>
          <a:noFill/>
          <a:ln w="9525">
            <a:noFill/>
            <a:miter lim="800000"/>
            <a:headEnd/>
            <a:tailEnd/>
          </a:ln>
        </p:spPr>
      </p:pic>
      <p:sp>
        <p:nvSpPr>
          <p:cNvPr id="35849" name="Rectangle 8"/>
          <p:cNvSpPr>
            <a:spLocks noChangeArrowheads="1"/>
          </p:cNvSpPr>
          <p:nvPr/>
        </p:nvSpPr>
        <p:spPr bwMode="auto">
          <a:xfrm>
            <a:off x="0" y="990600"/>
            <a:ext cx="3276600" cy="4619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«Ёжики»</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подбирать соответствующие цвета</a:t>
            </a:r>
            <a:endParaRPr lang="ru-RU" sz="1200" b="1" dirty="0">
              <a:latin typeface="Times New Roman" pitchFamily="18" charset="0"/>
              <a:cs typeface="Arial" charset="0"/>
            </a:endParaRPr>
          </a:p>
        </p:txBody>
      </p:sp>
      <p:sp>
        <p:nvSpPr>
          <p:cNvPr id="35850" name="Rectangle 9"/>
          <p:cNvSpPr>
            <a:spLocks noChangeArrowheads="1"/>
          </p:cNvSpPr>
          <p:nvPr/>
        </p:nvSpPr>
        <p:spPr bwMode="auto">
          <a:xfrm>
            <a:off x="6172200" y="762000"/>
            <a:ext cx="3124200" cy="830263"/>
          </a:xfrm>
          <a:prstGeom prst="rect">
            <a:avLst/>
          </a:prstGeom>
          <a:noFill/>
          <a:ln w="9525">
            <a:noFill/>
            <a:miter lim="800000"/>
            <a:headEnd/>
            <a:tailEnd/>
          </a:ln>
        </p:spPr>
        <p:txBody>
          <a:bodyPr anchor="ctr">
            <a:spAutoFit/>
          </a:bodyPr>
          <a:lstStyle/>
          <a:p>
            <a:pPr algn="ctr"/>
            <a:r>
              <a:rPr lang="ru-RU" sz="1200" b="1" dirty="0">
                <a:latin typeface="Times New Roman" pitchFamily="18" charset="0"/>
                <a:ea typeface="Calibri" pitchFamily="34" charset="0"/>
                <a:cs typeface="Times New Roman" pitchFamily="18" charset="0"/>
              </a:rPr>
              <a:t> </a:t>
            </a:r>
            <a:r>
              <a:rPr lang="ru-RU" sz="1200" b="1" dirty="0" smtClean="0">
                <a:latin typeface="Times New Roman" pitchFamily="18" charset="0"/>
                <a:ea typeface="Calibri" pitchFamily="34" charset="0"/>
                <a:cs typeface="Times New Roman" pitchFamily="18" charset="0"/>
              </a:rPr>
              <a:t>«Составь цепочку»</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различать фигуры и устанавливать закономерность в их расположении.</a:t>
            </a:r>
            <a:endParaRPr lang="ru-RU" sz="1200" b="1" dirty="0">
              <a:latin typeface="Times New Roman" pitchFamily="18" charset="0"/>
              <a:cs typeface="Arial" charset="0"/>
            </a:endParaRPr>
          </a:p>
        </p:txBody>
      </p:sp>
      <p:sp>
        <p:nvSpPr>
          <p:cNvPr id="35851" name="Rectangle 10"/>
          <p:cNvSpPr>
            <a:spLocks noChangeArrowheads="1"/>
          </p:cNvSpPr>
          <p:nvPr/>
        </p:nvSpPr>
        <p:spPr bwMode="auto">
          <a:xfrm>
            <a:off x="3048000" y="2209800"/>
            <a:ext cx="3352800" cy="830263"/>
          </a:xfrm>
          <a:prstGeom prst="rect">
            <a:avLst/>
          </a:prstGeom>
          <a:noFill/>
          <a:ln w="9525">
            <a:noFill/>
            <a:miter lim="800000"/>
            <a:headEnd/>
            <a:tailEnd/>
          </a:ln>
        </p:spPr>
        <p:txBody>
          <a:bodyPr anchor="ctr">
            <a:spAutoFit/>
          </a:bodyPr>
          <a:lstStyle/>
          <a:p>
            <a:pPr algn="ctr"/>
            <a:r>
              <a:rPr lang="ru-RU" sz="1200" b="1" dirty="0" smtClean="0">
                <a:latin typeface="Times New Roman" pitchFamily="18" charset="0"/>
                <a:ea typeface="Calibri" pitchFamily="34" charset="0"/>
                <a:cs typeface="Times New Roman" pitchFamily="18" charset="0"/>
              </a:rPr>
              <a:t>«</a:t>
            </a:r>
            <a:r>
              <a:rPr lang="ru-RU" sz="1200" b="1" dirty="0" err="1" smtClean="0">
                <a:latin typeface="Times New Roman" pitchFamily="18" charset="0"/>
                <a:ea typeface="Calibri" pitchFamily="34" charset="0"/>
                <a:cs typeface="Times New Roman" pitchFamily="18" charset="0"/>
              </a:rPr>
              <a:t>Пазлы</a:t>
            </a:r>
            <a:r>
              <a:rPr lang="ru-RU" sz="1200" b="1" dirty="0" smtClean="0">
                <a:latin typeface="Times New Roman" pitchFamily="18" charset="0"/>
                <a:ea typeface="Calibri" pitchFamily="34" charset="0"/>
                <a:cs typeface="Times New Roman" pitchFamily="18" charset="0"/>
              </a:rPr>
              <a:t>»</a:t>
            </a:r>
            <a:endParaRPr lang="ru-RU" sz="1200" b="1" dirty="0">
              <a:latin typeface="Times New Roman" pitchFamily="18" charset="0"/>
              <a:ea typeface="Calibri" pitchFamily="34" charset="0"/>
              <a:cs typeface="Arial" charset="0"/>
            </a:endParaRPr>
          </a:p>
          <a:p>
            <a:pPr algn="ctr" eaLnBrk="0" hangingPunct="0"/>
            <a:r>
              <a:rPr lang="ru-RU" sz="1200" b="1" dirty="0">
                <a:latin typeface="Times New Roman" pitchFamily="18" charset="0"/>
                <a:ea typeface="Calibri" pitchFamily="34" charset="0"/>
                <a:cs typeface="Times New Roman" pitchFamily="18" charset="0"/>
              </a:rPr>
              <a:t>Учить находить  нужные формы предметов. Обследовать предметы . выделять их цвет, величину и форму.</a:t>
            </a:r>
            <a:endParaRPr lang="ru-RU" sz="1200" b="1" dirty="0">
              <a:latin typeface="Times New Roman" pitchFamily="18" charset="0"/>
              <a:cs typeface="Arial" charset="0"/>
            </a:endParaRPr>
          </a:p>
        </p:txBody>
      </p:sp>
      <p:sp>
        <p:nvSpPr>
          <p:cNvPr id="14" name="Заголовок 1"/>
          <p:cNvSpPr>
            <a:spLocks noGrp="1"/>
          </p:cNvSpPr>
          <p:nvPr>
            <p:ph type="title"/>
          </p:nvPr>
        </p:nvSpPr>
        <p:spPr>
          <a:xfrm>
            <a:off x="457200" y="152400"/>
            <a:ext cx="8229600" cy="685800"/>
          </a:xfrm>
        </p:spPr>
        <p:txBody>
          <a:bodyPr>
            <a:normAutofit fontScale="90000"/>
          </a:bodyPr>
          <a:lstStyle/>
          <a:p>
            <a:pPr fontAlgn="auto">
              <a:spcAft>
                <a:spcPts val="0"/>
              </a:spcAft>
              <a:defRPr/>
            </a:pPr>
            <a:r>
              <a:rPr lang="ru-RU" dirty="0" smtClean="0"/>
              <a:t>Игры на логическое мышление</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fade">
                                      <p:cBhvr>
                                        <p:cTn id="11" dur="500"/>
                                        <p:tgtEl>
                                          <p:spTgt spid="3584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fade">
                                      <p:cBhvr>
                                        <p:cTn id="15" dur="500"/>
                                        <p:tgtEl>
                                          <p:spTgt spid="3584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fade">
                                      <p:cBhvr>
                                        <p:cTn id="19" dur="500"/>
                                        <p:tgtEl>
                                          <p:spTgt spid="3585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5843"/>
                                        </p:tgtEl>
                                        <p:attrNameLst>
                                          <p:attrName>style.visibility</p:attrName>
                                        </p:attrNameLst>
                                      </p:cBhvr>
                                      <p:to>
                                        <p:strVal val="visible"/>
                                      </p:to>
                                    </p:set>
                                    <p:animEffect transition="in" filter="fade">
                                      <p:cBhvr>
                                        <p:cTn id="23" dur="500"/>
                                        <p:tgtEl>
                                          <p:spTgt spid="3584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5851"/>
                                        </p:tgtEl>
                                        <p:attrNameLst>
                                          <p:attrName>style.visibility</p:attrName>
                                        </p:attrNameLst>
                                      </p:cBhvr>
                                      <p:to>
                                        <p:strVal val="visible"/>
                                      </p:to>
                                    </p:set>
                                    <p:animEffect transition="in" filter="fade">
                                      <p:cBhvr>
                                        <p:cTn id="27" dur="500"/>
                                        <p:tgtEl>
                                          <p:spTgt spid="35851"/>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5844"/>
                                        </p:tgtEl>
                                        <p:attrNameLst>
                                          <p:attrName>style.visibility</p:attrName>
                                        </p:attrNameLst>
                                      </p:cBhvr>
                                      <p:to>
                                        <p:strVal val="visible"/>
                                      </p:to>
                                    </p:set>
                                    <p:animEffect transition="in" filter="fade">
                                      <p:cBhvr>
                                        <p:cTn id="31" dur="500"/>
                                        <p:tgtEl>
                                          <p:spTgt spid="358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5845"/>
                                        </p:tgtEl>
                                        <p:attrNameLst>
                                          <p:attrName>style.visibility</p:attrName>
                                        </p:attrNameLst>
                                      </p:cBhvr>
                                      <p:to>
                                        <p:strVal val="visible"/>
                                      </p:to>
                                    </p:set>
                                    <p:animEffect transition="in" filter="fade">
                                      <p:cBhvr>
                                        <p:cTn id="35" dur="500"/>
                                        <p:tgtEl>
                                          <p:spTgt spid="3584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5846"/>
                                        </p:tgtEl>
                                        <p:attrNameLst>
                                          <p:attrName>style.visibility</p:attrName>
                                        </p:attrNameLst>
                                      </p:cBhvr>
                                      <p:to>
                                        <p:strVal val="visible"/>
                                      </p:to>
                                    </p:set>
                                    <p:animEffect transition="in" filter="fade">
                                      <p:cBhvr>
                                        <p:cTn id="39" dur="500"/>
                                        <p:tgtEl>
                                          <p:spTgt spid="35846"/>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5847"/>
                                        </p:tgtEl>
                                        <p:attrNameLst>
                                          <p:attrName>style.visibility</p:attrName>
                                        </p:attrNameLst>
                                      </p:cBhvr>
                                      <p:to>
                                        <p:strVal val="visible"/>
                                      </p:to>
                                    </p:set>
                                    <p:animEffect transition="in" filter="fade">
                                      <p:cBhvr>
                                        <p:cTn id="43" dur="500"/>
                                        <p:tgtEl>
                                          <p:spTgt spid="35847"/>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35848"/>
                                        </p:tgtEl>
                                        <p:attrNameLst>
                                          <p:attrName>style.visibility</p:attrName>
                                        </p:attrNameLst>
                                      </p:cBhvr>
                                      <p:to>
                                        <p:strVal val="visible"/>
                                      </p:to>
                                    </p:set>
                                    <p:animEffect transition="in" filter="fade">
                                      <p:cBhvr>
                                        <p:cTn id="4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23" descr="SDC16182"/>
          <p:cNvPicPr>
            <a:picLocks noChangeAspect="1" noChangeArrowheads="1"/>
          </p:cNvPicPr>
          <p:nvPr/>
        </p:nvPicPr>
        <p:blipFill>
          <a:blip r:embed="rId2" cstate="print"/>
          <a:srcRect/>
          <a:stretch>
            <a:fillRect/>
          </a:stretch>
        </p:blipFill>
        <p:spPr bwMode="auto">
          <a:xfrm>
            <a:off x="1066800" y="1447800"/>
            <a:ext cx="2743200" cy="2057400"/>
          </a:xfrm>
          <a:prstGeom prst="rect">
            <a:avLst/>
          </a:prstGeom>
          <a:noFill/>
          <a:ln w="9525">
            <a:noFill/>
            <a:miter lim="800000"/>
            <a:headEnd/>
            <a:tailEnd/>
          </a:ln>
        </p:spPr>
      </p:pic>
      <p:pic>
        <p:nvPicPr>
          <p:cNvPr id="36867" name="Рисунок 20" descr="саж"/>
          <p:cNvPicPr>
            <a:picLocks noChangeAspect="1" noChangeArrowheads="1"/>
          </p:cNvPicPr>
          <p:nvPr/>
        </p:nvPicPr>
        <p:blipFill>
          <a:blip r:embed="rId3" cstate="print"/>
          <a:srcRect/>
          <a:stretch>
            <a:fillRect/>
          </a:stretch>
        </p:blipFill>
        <p:spPr bwMode="auto">
          <a:xfrm>
            <a:off x="5486400" y="1447800"/>
            <a:ext cx="2514600" cy="1990725"/>
          </a:xfrm>
          <a:prstGeom prst="rect">
            <a:avLst/>
          </a:prstGeom>
          <a:noFill/>
          <a:ln w="9525">
            <a:noFill/>
            <a:miter lim="800000"/>
            <a:headEnd/>
            <a:tailEnd/>
          </a:ln>
        </p:spPr>
      </p:pic>
      <p:pic>
        <p:nvPicPr>
          <p:cNvPr id="36868" name="Рисунок 21" descr="сажю"/>
          <p:cNvPicPr>
            <a:picLocks noChangeAspect="1" noChangeArrowheads="1"/>
          </p:cNvPicPr>
          <p:nvPr/>
        </p:nvPicPr>
        <p:blipFill>
          <a:blip r:embed="rId4" cstate="print"/>
          <a:srcRect/>
          <a:stretch>
            <a:fillRect/>
          </a:stretch>
        </p:blipFill>
        <p:spPr bwMode="auto">
          <a:xfrm>
            <a:off x="2895600" y="4267200"/>
            <a:ext cx="3429000" cy="2414588"/>
          </a:xfrm>
          <a:prstGeom prst="rect">
            <a:avLst/>
          </a:prstGeom>
          <a:noFill/>
          <a:ln w="9525">
            <a:noFill/>
            <a:miter lim="800000"/>
            <a:headEnd/>
            <a:tailEnd/>
          </a:ln>
        </p:spPr>
      </p:pic>
      <p:sp>
        <p:nvSpPr>
          <p:cNvPr id="36869" name="Rectangle 4"/>
          <p:cNvSpPr>
            <a:spLocks noChangeArrowheads="1"/>
          </p:cNvSpPr>
          <p:nvPr/>
        </p:nvSpPr>
        <p:spPr bwMode="auto">
          <a:xfrm>
            <a:off x="0" y="914400"/>
            <a:ext cx="9144000" cy="523875"/>
          </a:xfrm>
          <a:prstGeom prst="rect">
            <a:avLst/>
          </a:prstGeom>
          <a:noFill/>
          <a:ln w="9525">
            <a:noFill/>
            <a:miter lim="800000"/>
            <a:headEnd/>
            <a:tailEnd/>
          </a:ln>
        </p:spPr>
        <p:txBody>
          <a:bodyPr anchor="ctr">
            <a:spAutoFit/>
          </a:bodyPr>
          <a:lstStyle/>
          <a:p>
            <a:pPr algn="ctr"/>
            <a:r>
              <a:rPr lang="ru-RU" sz="1400" b="1" dirty="0" smtClean="0">
                <a:latin typeface="Times New Roman" pitchFamily="18" charset="0"/>
                <a:ea typeface="Calibri" pitchFamily="34" charset="0"/>
                <a:cs typeface="Times New Roman" pitchFamily="18" charset="0"/>
              </a:rPr>
              <a:t>«Шнуровки»</a:t>
            </a:r>
            <a:endParaRPr lang="ru-RU" sz="1400" dirty="0">
              <a:latin typeface="Times New Roman" pitchFamily="18" charset="0"/>
              <a:ea typeface="Calibri" pitchFamily="34" charset="0"/>
              <a:cs typeface="Arial" charset="0"/>
            </a:endParaRPr>
          </a:p>
          <a:p>
            <a:pPr algn="ctr" eaLnBrk="0" hangingPunct="0"/>
            <a:r>
              <a:rPr lang="ru-RU" sz="1400" b="1" dirty="0">
                <a:latin typeface="Times New Roman" pitchFamily="18" charset="0"/>
                <a:ea typeface="Calibri" pitchFamily="34" charset="0"/>
                <a:cs typeface="Times New Roman" pitchFamily="18" charset="0"/>
              </a:rPr>
              <a:t>Учить группировать предметы по смыслу, прошнуровывать их к основе и создавать узоры из цветной тесьмы.</a:t>
            </a:r>
            <a:endParaRPr lang="ru-RU" sz="1400" dirty="0">
              <a:latin typeface="Times New Roman" pitchFamily="18" charset="0"/>
              <a:cs typeface="Arial" charset="0"/>
            </a:endParaRPr>
          </a:p>
        </p:txBody>
      </p:sp>
      <p:sp>
        <p:nvSpPr>
          <p:cNvPr id="36870" name="Rectangle 6"/>
          <p:cNvSpPr>
            <a:spLocks noChangeArrowheads="1"/>
          </p:cNvSpPr>
          <p:nvPr/>
        </p:nvSpPr>
        <p:spPr bwMode="auto">
          <a:xfrm>
            <a:off x="0" y="3505200"/>
            <a:ext cx="9144000" cy="738188"/>
          </a:xfrm>
          <a:prstGeom prst="rect">
            <a:avLst/>
          </a:prstGeom>
          <a:noFill/>
          <a:ln w="9525">
            <a:noFill/>
            <a:miter lim="800000"/>
            <a:headEnd/>
            <a:tailEnd/>
          </a:ln>
        </p:spPr>
        <p:txBody>
          <a:bodyPr anchor="ctr">
            <a:spAutoFit/>
          </a:bodyPr>
          <a:lstStyle/>
          <a:p>
            <a:pPr algn="ctr"/>
            <a:r>
              <a:rPr lang="ru-RU" sz="1400" b="1">
                <a:latin typeface="Times New Roman" pitchFamily="18" charset="0"/>
                <a:ea typeface="Calibri" pitchFamily="34" charset="0"/>
                <a:cs typeface="Times New Roman" pitchFamily="18" charset="0"/>
              </a:rPr>
              <a:t>«Развивающие рамки»</a:t>
            </a:r>
            <a:endParaRPr lang="ru-RU" sz="1400">
              <a:latin typeface="Times New Roman" pitchFamily="18" charset="0"/>
              <a:ea typeface="Calibri" pitchFamily="34" charset="0"/>
              <a:cs typeface="Arial" charset="0"/>
            </a:endParaRPr>
          </a:p>
          <a:p>
            <a:pPr algn="ctr" eaLnBrk="0" hangingPunct="0"/>
            <a:r>
              <a:rPr lang="ru-RU" sz="1400" b="1">
                <a:latin typeface="Times New Roman" pitchFamily="18" charset="0"/>
                <a:ea typeface="Calibri" pitchFamily="34" charset="0"/>
                <a:cs typeface="Times New Roman" pitchFamily="18" charset="0"/>
              </a:rPr>
              <a:t>Учить сопоставлять отдельно взятую  фигуру с ее контуром, выстраивать последовательную цепочку действий и находить единственно правильное решение</a:t>
            </a:r>
            <a:endParaRPr lang="ru-RU" sz="1400">
              <a:latin typeface="Times New Roman" pitchFamily="18" charset="0"/>
              <a:cs typeface="Arial" charset="0"/>
            </a:endParaRPr>
          </a:p>
        </p:txBody>
      </p:sp>
      <p:sp>
        <p:nvSpPr>
          <p:cNvPr id="9" name="Заголовок 1"/>
          <p:cNvSpPr>
            <a:spLocks noGrp="1"/>
          </p:cNvSpPr>
          <p:nvPr>
            <p:ph type="title"/>
          </p:nvPr>
        </p:nvSpPr>
        <p:spPr>
          <a:xfrm>
            <a:off x="457200" y="152400"/>
            <a:ext cx="8229600" cy="685800"/>
          </a:xfrm>
        </p:spPr>
        <p:txBody>
          <a:bodyPr>
            <a:normAutofit fontScale="90000"/>
          </a:bodyPr>
          <a:lstStyle/>
          <a:p>
            <a:pPr fontAlgn="auto">
              <a:spcAft>
                <a:spcPts val="0"/>
              </a:spcAft>
              <a:defRPr/>
            </a:pPr>
            <a:r>
              <a:rPr lang="ru-RU" dirty="0" smtClean="0"/>
              <a:t>Игры на логическое мышление</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869"/>
                                        </p:tgtEl>
                                        <p:attrNameLst>
                                          <p:attrName>style.visibility</p:attrName>
                                        </p:attrNameLst>
                                      </p:cBhvr>
                                      <p:to>
                                        <p:strVal val="visible"/>
                                      </p:to>
                                    </p:set>
                                    <p:animEffect transition="in" filter="fade">
                                      <p:cBhvr>
                                        <p:cTn id="11" dur="500"/>
                                        <p:tgtEl>
                                          <p:spTgt spid="3686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6866"/>
                                        </p:tgtEl>
                                        <p:attrNameLst>
                                          <p:attrName>style.visibility</p:attrName>
                                        </p:attrNameLst>
                                      </p:cBhvr>
                                      <p:to>
                                        <p:strVal val="visible"/>
                                      </p:to>
                                    </p:set>
                                    <p:animEffect transition="in" filter="fade">
                                      <p:cBhvr>
                                        <p:cTn id="15" dur="500"/>
                                        <p:tgtEl>
                                          <p:spTgt spid="3686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6867"/>
                                        </p:tgtEl>
                                        <p:attrNameLst>
                                          <p:attrName>style.visibility</p:attrName>
                                        </p:attrNameLst>
                                      </p:cBhvr>
                                      <p:to>
                                        <p:strVal val="visible"/>
                                      </p:to>
                                    </p:set>
                                    <p:animEffect transition="in" filter="fade">
                                      <p:cBhvr>
                                        <p:cTn id="19" dur="500"/>
                                        <p:tgtEl>
                                          <p:spTgt spid="3686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6870"/>
                                        </p:tgtEl>
                                        <p:attrNameLst>
                                          <p:attrName>style.visibility</p:attrName>
                                        </p:attrNameLst>
                                      </p:cBhvr>
                                      <p:to>
                                        <p:strVal val="visible"/>
                                      </p:to>
                                    </p:set>
                                    <p:animEffect transition="in" filter="fade">
                                      <p:cBhvr>
                                        <p:cTn id="23" dur="500"/>
                                        <p:tgtEl>
                                          <p:spTgt spid="36870"/>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6868"/>
                                        </p:tgtEl>
                                        <p:attrNameLst>
                                          <p:attrName>style.visibility</p:attrName>
                                        </p:attrNameLst>
                                      </p:cBhvr>
                                      <p:to>
                                        <p:strVal val="visible"/>
                                      </p:to>
                                    </p:set>
                                    <p:animEffect transition="in" filter="fade">
                                      <p:cBhvr>
                                        <p:cTn id="2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800" y="1143000"/>
            <a:ext cx="8534400" cy="2308324"/>
          </a:xfrm>
          <a:prstGeom prst="rect">
            <a:avLst/>
          </a:prstGeom>
        </p:spPr>
        <p:txBody>
          <a:bodyPr wrap="square">
            <a:spAutoFit/>
          </a:bodyPr>
          <a:lstStyle/>
          <a:p>
            <a:r>
              <a:rPr lang="ru-RU" dirty="0" smtClean="0"/>
              <a:t>Большое значение при развитии мышления, воображения, восприятия и других психологических процессов имеют </a:t>
            </a:r>
            <a:r>
              <a:rPr lang="ru-RU" b="1" u="sng" dirty="0" smtClean="0"/>
              <a:t>загадки</a:t>
            </a:r>
            <a:r>
              <a:rPr lang="ru-RU" b="1" dirty="0" smtClean="0"/>
              <a:t>.</a:t>
            </a:r>
            <a:r>
              <a:rPr lang="ru-RU" dirty="0" smtClean="0"/>
              <a:t> При знакомстве с числами предлагаю детям разгадывать такие загадки, в которых упоминаются те или иные числительные. </a:t>
            </a:r>
          </a:p>
          <a:p>
            <a:r>
              <a:rPr lang="ru-RU" dirty="0" smtClean="0"/>
              <a:t>Имеет 4 зуба. Каждый день появляется за столом, а ничего не ест. Что это? (вилка.)</a:t>
            </a:r>
          </a:p>
          <a:p>
            <a:r>
              <a:rPr lang="ru-RU" dirty="0" smtClean="0"/>
              <a:t>5 братцев: годами они равные, ростом разные? (Пальцы.)</a:t>
            </a:r>
          </a:p>
          <a:p>
            <a:endParaRPr lang="ru-RU" dirty="0" smtClean="0"/>
          </a:p>
        </p:txBody>
      </p:sp>
      <p:sp>
        <p:nvSpPr>
          <p:cNvPr id="5" name="Прямоугольник 4"/>
          <p:cNvSpPr/>
          <p:nvPr/>
        </p:nvSpPr>
        <p:spPr>
          <a:xfrm>
            <a:off x="304800" y="3429000"/>
            <a:ext cx="8686800" cy="3139321"/>
          </a:xfrm>
          <a:prstGeom prst="rect">
            <a:avLst/>
          </a:prstGeom>
        </p:spPr>
        <p:txBody>
          <a:bodyPr wrap="square">
            <a:spAutoFit/>
          </a:bodyPr>
          <a:lstStyle/>
          <a:p>
            <a:r>
              <a:rPr lang="ru-RU" dirty="0" smtClean="0"/>
              <a:t>Формируя пространственные представления, подойдут такие загадки: </a:t>
            </a:r>
          </a:p>
          <a:p>
            <a:r>
              <a:rPr lang="ru-RU" dirty="0" smtClean="0"/>
              <a:t>Рядышком двое стоят, направо – налево глядят. Только друг другу совсем им не видно, это, должно быть, им очень обидно. (глаза.)</a:t>
            </a:r>
          </a:p>
          <a:p>
            <a:endParaRPr lang="ru-RU" dirty="0" smtClean="0"/>
          </a:p>
          <a:p>
            <a:r>
              <a:rPr lang="ru-RU" b="1" u="sng" dirty="0" smtClean="0"/>
              <a:t>Занимательные математические вопросы </a:t>
            </a:r>
            <a:r>
              <a:rPr lang="ru-RU" dirty="0" smtClean="0"/>
              <a:t>способствуют развитию у детей смекалки и находчивости, учат детей анализировать, выделять главное, сравнивать.</a:t>
            </a:r>
          </a:p>
          <a:p>
            <a:r>
              <a:rPr lang="ru-RU" dirty="0" smtClean="0"/>
              <a:t>Примерами таких занимательных вопросов могут служить следующие:</a:t>
            </a:r>
          </a:p>
          <a:p>
            <a:r>
              <a:rPr lang="ru-RU" dirty="0" smtClean="0"/>
              <a:t>- У бабушки Даши есть внучка Маша, кот Пушок, собака Дружок. Сколько у бабушки внуков? (одна внучка Маша.)</a:t>
            </a:r>
          </a:p>
          <a:p>
            <a:r>
              <a:rPr lang="ru-RU" dirty="0" smtClean="0"/>
              <a:t>- Горело 7 свечей. 2 свечи погасили. Сколько свечей осталось? (7.)</a:t>
            </a:r>
          </a:p>
        </p:txBody>
      </p:sp>
      <p:sp>
        <p:nvSpPr>
          <p:cNvPr id="6" name="Заголовок 5"/>
          <p:cNvSpPr>
            <a:spLocks noGrp="1"/>
          </p:cNvSpPr>
          <p:nvPr>
            <p:ph type="title"/>
          </p:nvPr>
        </p:nvSpPr>
        <p:spPr>
          <a:xfrm>
            <a:off x="533400" y="0"/>
            <a:ext cx="8229600" cy="1143000"/>
          </a:xfrm>
        </p:spPr>
        <p:txBody>
          <a:bodyPr/>
          <a:lstStyle/>
          <a:p>
            <a:r>
              <a:rPr lang="ru-RU" dirty="0" smtClean="0"/>
              <a:t>Математические загадки</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71600"/>
            <a:ext cx="9601200" cy="5257800"/>
          </a:xfrm>
        </p:spPr>
        <p:txBody>
          <a:bodyPr numCol="2">
            <a:normAutofit fontScale="55000" lnSpcReduction="20000"/>
          </a:bodyPr>
          <a:lstStyle/>
          <a:p>
            <a:pPr>
              <a:buNone/>
            </a:pPr>
            <a:r>
              <a:rPr lang="ru-RU" dirty="0" smtClean="0"/>
              <a:t>         При формировании пространственных и временных представлений помогают </a:t>
            </a:r>
            <a:r>
              <a:rPr lang="ru-RU" b="1" u="sng" dirty="0" smtClean="0"/>
              <a:t>логические концовки</a:t>
            </a:r>
            <a:r>
              <a:rPr lang="ru-RU" dirty="0" smtClean="0"/>
              <a:t>. </a:t>
            </a:r>
          </a:p>
          <a:p>
            <a:pPr>
              <a:buNone/>
            </a:pPr>
            <a:r>
              <a:rPr lang="ru-RU" dirty="0" smtClean="0"/>
              <a:t>        - Если Саша вышел из дома раньше Сережи, то Сережа… (вышел позже Саши.)</a:t>
            </a:r>
          </a:p>
          <a:p>
            <a:pPr>
              <a:buNone/>
            </a:pPr>
            <a:r>
              <a:rPr lang="ru-RU" dirty="0" smtClean="0"/>
              <a:t>        - Если сестра старше брата, то брат… (младше сестры.)</a:t>
            </a:r>
          </a:p>
          <a:p>
            <a:pPr>
              <a:buNone/>
            </a:pPr>
            <a:r>
              <a:rPr lang="ru-RU" dirty="0" smtClean="0"/>
              <a:t>         Очень нравятся детям </a:t>
            </a:r>
            <a:r>
              <a:rPr lang="ru-RU" b="1" u="sng" dirty="0" smtClean="0"/>
              <a:t>задачи в стихотворной </a:t>
            </a:r>
            <a:r>
              <a:rPr lang="ru-RU" u="sng" dirty="0" smtClean="0"/>
              <a:t>форме</a:t>
            </a:r>
            <a:r>
              <a:rPr lang="ru-RU" b="1" dirty="0" smtClean="0"/>
              <a:t>. </a:t>
            </a:r>
            <a:endParaRPr lang="ru-RU" dirty="0" smtClean="0"/>
          </a:p>
          <a:p>
            <a:pPr eaLnBrk="0" hangingPunct="0">
              <a:buNone/>
            </a:pPr>
            <a:r>
              <a:rPr lang="ru-RU" b="1" dirty="0" smtClean="0">
                <a:latin typeface="Times New Roman" pitchFamily="18" charset="0"/>
                <a:ea typeface="Calibri" pitchFamily="34" charset="0"/>
                <a:cs typeface="Calibri" pitchFamily="34" charset="0"/>
              </a:rPr>
              <a:t>         На </a:t>
            </a:r>
            <a:r>
              <a:rPr lang="ru-RU" b="1" dirty="0" smtClean="0">
                <a:latin typeface="Times New Roman" pitchFamily="18" charset="0"/>
                <a:cs typeface="Times New Roman" pitchFamily="18" charset="0"/>
              </a:rPr>
              <a:t>базаре ёжик накупил сапожек:</a:t>
            </a:r>
            <a:endParaRPr lang="ru-RU" b="1" dirty="0" smtClean="0">
              <a:latin typeface="Times New Roman" pitchFamily="18" charset="0"/>
              <a:cs typeface="Arial" charset="0"/>
            </a:endParaRPr>
          </a:p>
          <a:p>
            <a:pPr eaLnBrk="0" hangingPunct="0">
              <a:buNone/>
            </a:pPr>
            <a:r>
              <a:rPr lang="ru-RU" b="1" dirty="0" smtClean="0">
                <a:latin typeface="Times New Roman" pitchFamily="18" charset="0"/>
                <a:cs typeface="Times New Roman" pitchFamily="18" charset="0"/>
              </a:rPr>
              <a:t>         Сапожки по ножке — себе, </a:t>
            </a:r>
            <a:endParaRPr lang="ru-RU" b="1" dirty="0" smtClean="0">
              <a:latin typeface="Times New Roman" pitchFamily="18" charset="0"/>
              <a:cs typeface="Arial" charset="0"/>
            </a:endParaRPr>
          </a:p>
          <a:p>
            <a:pPr eaLnBrk="0" hangingPunct="0">
              <a:buNone/>
            </a:pPr>
            <a:r>
              <a:rPr lang="ru-RU" b="1" dirty="0" smtClean="0">
                <a:latin typeface="Times New Roman" pitchFamily="18" charset="0"/>
                <a:cs typeface="Times New Roman" pitchFamily="18" charset="0"/>
              </a:rPr>
              <a:t>        Поменьше немножко — жене, </a:t>
            </a:r>
            <a:endParaRPr lang="ru-RU" b="1" dirty="0" smtClean="0">
              <a:latin typeface="Times New Roman" pitchFamily="18" charset="0"/>
              <a:cs typeface="Arial" charset="0"/>
            </a:endParaRPr>
          </a:p>
          <a:p>
            <a:pPr eaLnBrk="0" hangingPunct="0">
              <a:buNone/>
            </a:pPr>
            <a:r>
              <a:rPr lang="ru-RU" b="1" dirty="0" smtClean="0">
                <a:latin typeface="Times New Roman" pitchFamily="18" charset="0"/>
                <a:cs typeface="Times New Roman" pitchFamily="18" charset="0"/>
              </a:rPr>
              <a:t>        С пряжками — сыну, </a:t>
            </a:r>
            <a:endParaRPr lang="ru-RU" b="1" dirty="0" smtClean="0">
              <a:latin typeface="Times New Roman" pitchFamily="18" charset="0"/>
              <a:cs typeface="Arial" charset="0"/>
            </a:endParaRPr>
          </a:p>
          <a:p>
            <a:pPr eaLnBrk="0" hangingPunct="0">
              <a:buNone/>
            </a:pPr>
            <a:r>
              <a:rPr lang="ru-RU" b="1" dirty="0" smtClean="0">
                <a:latin typeface="Times New Roman" pitchFamily="18" charset="0"/>
                <a:cs typeface="Times New Roman" pitchFamily="18" charset="0"/>
              </a:rPr>
              <a:t>        С застёжками — дочке, </a:t>
            </a:r>
            <a:endParaRPr lang="ru-RU" b="1" dirty="0" smtClean="0">
              <a:latin typeface="Times New Roman" pitchFamily="18" charset="0"/>
              <a:cs typeface="Arial" charset="0"/>
            </a:endParaRPr>
          </a:p>
          <a:p>
            <a:pPr eaLnBrk="0" hangingPunct="0">
              <a:buNone/>
            </a:pPr>
            <a:r>
              <a:rPr lang="ru-RU" b="1" dirty="0" smtClean="0">
                <a:latin typeface="Times New Roman" pitchFamily="18" charset="0"/>
                <a:cs typeface="Times New Roman" pitchFamily="18" charset="0"/>
              </a:rPr>
              <a:t>        Всё уложил в мешочке.</a:t>
            </a:r>
            <a:endParaRPr lang="ru-RU" b="1" dirty="0" smtClean="0">
              <a:latin typeface="Times New Roman" pitchFamily="18" charset="0"/>
              <a:cs typeface="Arial" charset="0"/>
            </a:endParaRPr>
          </a:p>
          <a:p>
            <a:pPr eaLnBrk="0" hangingPunct="0">
              <a:buNone/>
            </a:pPr>
            <a:r>
              <a:rPr lang="ru-RU" b="1" dirty="0" smtClean="0">
                <a:latin typeface="Times New Roman" pitchFamily="18" charset="0"/>
                <a:ea typeface="Calibri" pitchFamily="34" charset="0"/>
                <a:cs typeface="Calibri" pitchFamily="34" charset="0"/>
              </a:rPr>
              <a:t>        Так </a:t>
            </a:r>
            <a:r>
              <a:rPr lang="ru-RU" b="1" dirty="0" smtClean="0">
                <a:latin typeface="Times New Roman" pitchFamily="18" charset="0"/>
                <a:cs typeface="Times New Roman" pitchFamily="18" charset="0"/>
              </a:rPr>
              <a:t> сколько купил ёжик пар сапожек?(4)</a:t>
            </a:r>
            <a:endParaRPr lang="ru-RU" b="1" dirty="0" smtClean="0">
              <a:latin typeface="Times New Roman" pitchFamily="18" charset="0"/>
              <a:cs typeface="Arial" charset="0"/>
            </a:endParaRPr>
          </a:p>
          <a:p>
            <a:pPr>
              <a:buNone/>
            </a:pPr>
            <a:endParaRPr lang="ru-RU" dirty="0" smtClean="0"/>
          </a:p>
          <a:p>
            <a:pPr>
              <a:buNone/>
            </a:pPr>
            <a:r>
              <a:rPr lang="ru-RU" dirty="0" smtClean="0"/>
              <a:t>        Навыки счета отрабатываются при использовании </a:t>
            </a:r>
            <a:r>
              <a:rPr lang="ru-RU" u="sng" dirty="0" smtClean="0"/>
              <a:t>считалок</a:t>
            </a:r>
            <a:r>
              <a:rPr lang="ru-RU" dirty="0" smtClean="0"/>
              <a:t>:</a:t>
            </a:r>
          </a:p>
          <a:p>
            <a:pPr>
              <a:buNone/>
            </a:pPr>
            <a:r>
              <a:rPr lang="ru-RU" dirty="0" smtClean="0"/>
              <a:t>         Жили-были сто ребят.</a:t>
            </a:r>
            <a:br>
              <a:rPr lang="ru-RU" dirty="0" smtClean="0"/>
            </a:br>
            <a:r>
              <a:rPr lang="ru-RU" dirty="0" smtClean="0"/>
              <a:t>Все ходили в детский сад,</a:t>
            </a:r>
            <a:br>
              <a:rPr lang="ru-RU" dirty="0" smtClean="0"/>
            </a:br>
            <a:r>
              <a:rPr lang="ru-RU" dirty="0" smtClean="0"/>
              <a:t>Все садились за обед,</a:t>
            </a:r>
            <a:br>
              <a:rPr lang="ru-RU" dirty="0" smtClean="0"/>
            </a:br>
            <a:r>
              <a:rPr lang="ru-RU" dirty="0" smtClean="0"/>
              <a:t>Все съедали сто котлет,</a:t>
            </a:r>
            <a:br>
              <a:rPr lang="ru-RU" dirty="0" smtClean="0"/>
            </a:br>
            <a:r>
              <a:rPr lang="ru-RU" dirty="0" smtClean="0"/>
              <a:t>А потом ложились спать — </a:t>
            </a:r>
            <a:br>
              <a:rPr lang="ru-RU" dirty="0" smtClean="0"/>
            </a:br>
            <a:r>
              <a:rPr lang="ru-RU" dirty="0" smtClean="0"/>
              <a:t>Начинай считать опять.</a:t>
            </a:r>
          </a:p>
          <a:p>
            <a:pPr>
              <a:buNone/>
            </a:pPr>
            <a:r>
              <a:rPr lang="ru-RU" dirty="0" smtClean="0"/>
              <a:t>        Формированию элементарных математических представлений могут помочь </a:t>
            </a:r>
            <a:r>
              <a:rPr lang="ru-RU" b="1" u="sng" dirty="0" smtClean="0"/>
              <a:t>пословицы и</a:t>
            </a:r>
            <a:r>
              <a:rPr lang="ru-RU" u="sng" dirty="0" smtClean="0"/>
              <a:t> </a:t>
            </a:r>
            <a:r>
              <a:rPr lang="ru-RU" b="1" u="sng" dirty="0" smtClean="0"/>
              <a:t>поговорки</a:t>
            </a:r>
            <a:r>
              <a:rPr lang="ru-RU" b="1" dirty="0" smtClean="0"/>
              <a:t>.</a:t>
            </a:r>
            <a:endParaRPr lang="ru-RU" dirty="0" smtClean="0"/>
          </a:p>
          <a:p>
            <a:pPr>
              <a:buNone/>
            </a:pPr>
            <a:endParaRPr lang="ru-RU" dirty="0" smtClean="0"/>
          </a:p>
          <a:p>
            <a:pPr>
              <a:buNone/>
            </a:pPr>
            <a:r>
              <a:rPr lang="ru-RU" dirty="0" smtClean="0"/>
              <a:t>         - Один в поле не воин.</a:t>
            </a:r>
          </a:p>
          <a:p>
            <a:pPr>
              <a:buNone/>
            </a:pPr>
            <a:r>
              <a:rPr lang="ru-RU" dirty="0" smtClean="0"/>
              <a:t>         - Семеро одного не ждут.</a:t>
            </a:r>
          </a:p>
          <a:p>
            <a:pPr>
              <a:buNone/>
            </a:pPr>
            <a:r>
              <a:rPr lang="ru-RU" dirty="0" smtClean="0"/>
              <a:t>         Не нужно забывать и о порядковом счете:</a:t>
            </a:r>
          </a:p>
          <a:p>
            <a:pPr>
              <a:buNone/>
            </a:pPr>
            <a:r>
              <a:rPr lang="ru-RU" dirty="0" smtClean="0"/>
              <a:t>         - Первый блин всегда комом.</a:t>
            </a:r>
          </a:p>
          <a:p>
            <a:pPr>
              <a:buNone/>
            </a:pPr>
            <a:r>
              <a:rPr lang="ru-RU" dirty="0" smtClean="0"/>
              <a:t>         - Второй Родины не бывает.</a:t>
            </a:r>
          </a:p>
          <a:p>
            <a:pPr>
              <a:buNone/>
            </a:pPr>
            <a:endParaRPr lang="ru-RU" dirty="0" smtClean="0"/>
          </a:p>
          <a:p>
            <a:pPr>
              <a:buNone/>
            </a:pPr>
            <a:r>
              <a:rPr lang="ru-RU" dirty="0" smtClean="0"/>
              <a:t>        Помогут пословицы и при изучении временных представлений. </a:t>
            </a:r>
          </a:p>
          <a:p>
            <a:pPr>
              <a:buNone/>
            </a:pPr>
            <a:endParaRPr lang="ru-RU" dirty="0" smtClean="0"/>
          </a:p>
          <a:p>
            <a:pPr>
              <a:buNone/>
            </a:pPr>
            <a:r>
              <a:rPr lang="ru-RU" dirty="0" smtClean="0"/>
              <a:t>        - Кто в пятницу дело начинает, у того оно будет пятиться.</a:t>
            </a:r>
          </a:p>
          <a:p>
            <a:pPr>
              <a:buNone/>
            </a:pPr>
            <a:r>
              <a:rPr lang="ru-RU" dirty="0" smtClean="0"/>
              <a:t>        - Не суйся, пятница, на перед четверга.</a:t>
            </a:r>
          </a:p>
          <a:p>
            <a:pPr>
              <a:buNone/>
            </a:pPr>
            <a:endParaRPr lang="ru-RU" dirty="0" smtClean="0"/>
          </a:p>
          <a:p>
            <a:pPr>
              <a:buNone/>
            </a:pPr>
            <a:r>
              <a:rPr lang="ru-RU" dirty="0" smtClean="0"/>
              <a:t>        Помогут пословицы запомнить и названия месяцев:</a:t>
            </a:r>
          </a:p>
          <a:p>
            <a:pPr>
              <a:buNone/>
            </a:pPr>
            <a:endParaRPr lang="ru-RU" dirty="0" smtClean="0"/>
          </a:p>
          <a:p>
            <a:pPr>
              <a:buNone/>
            </a:pPr>
            <a:r>
              <a:rPr lang="ru-RU" dirty="0" smtClean="0"/>
              <a:t>        - Январь – году начало, зиме – середина.</a:t>
            </a:r>
          </a:p>
          <a:p>
            <a:pPr>
              <a:buNone/>
            </a:pPr>
            <a:r>
              <a:rPr lang="ru-RU" dirty="0" smtClean="0"/>
              <a:t>        - Ни в марте воды, ни в апреле травы</a:t>
            </a:r>
          </a:p>
        </p:txBody>
      </p:sp>
      <p:sp>
        <p:nvSpPr>
          <p:cNvPr id="6" name="Заголовок 5"/>
          <p:cNvSpPr>
            <a:spLocks noGrp="1"/>
          </p:cNvSpPr>
          <p:nvPr>
            <p:ph type="title"/>
          </p:nvPr>
        </p:nvSpPr>
        <p:spPr>
          <a:xfrm>
            <a:off x="533400" y="0"/>
            <a:ext cx="8229600" cy="1143000"/>
          </a:xfrm>
        </p:spPr>
        <p:txBody>
          <a:bodyPr/>
          <a:lstStyle/>
          <a:p>
            <a:r>
              <a:rPr lang="ru-RU" dirty="0" smtClean="0"/>
              <a:t>Математические загадки</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500"/>
                                        <p:tgtEl>
                                          <p:spTgt spid="3">
                                            <p:txEl>
                                              <p:pRg st="16" end="16"/>
                                            </p:txEl>
                                          </p:spTgt>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Effect transition="in" filter="fade">
                                      <p:cBhvr>
                                        <p:cTn id="71" dur="500"/>
                                        <p:tgtEl>
                                          <p:spTgt spid="3">
                                            <p:txEl>
                                              <p:pRg st="17" end="17"/>
                                            </p:txEl>
                                          </p:spTgt>
                                        </p:tgtEl>
                                      </p:cBhvr>
                                    </p:animEffec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fade">
                                      <p:cBhvr>
                                        <p:cTn id="75" dur="500"/>
                                        <p:tgtEl>
                                          <p:spTgt spid="3">
                                            <p:txEl>
                                              <p:pRg st="18" end="18"/>
                                            </p:txEl>
                                          </p:spTgt>
                                        </p:tgtEl>
                                      </p:cBhvr>
                                    </p:animEffect>
                                  </p:childTnLst>
                                </p:cTn>
                              </p:par>
                            </p:childTnLst>
                          </p:cTn>
                        </p:par>
                        <p:par>
                          <p:cTn id="76" fill="hold">
                            <p:stCondLst>
                              <p:cond delay="9500"/>
                            </p:stCondLst>
                            <p:childTnLst>
                              <p:par>
                                <p:cTn id="77" presetID="10" presetClass="entr" presetSubtype="0" fill="hold" nodeType="after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animEffect transition="in" filter="fade">
                                      <p:cBhvr>
                                        <p:cTn id="79" dur="500"/>
                                        <p:tgtEl>
                                          <p:spTgt spid="3">
                                            <p:txEl>
                                              <p:pRg st="19" end="19"/>
                                            </p:txEl>
                                          </p:spTgt>
                                        </p:tgtEl>
                                      </p:cBhvr>
                                    </p:animEffec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animEffect transition="in" filter="fade">
                                      <p:cBhvr>
                                        <p:cTn id="83" dur="500"/>
                                        <p:tgtEl>
                                          <p:spTgt spid="3">
                                            <p:txEl>
                                              <p:pRg st="20" end="20"/>
                                            </p:txEl>
                                          </p:spTgt>
                                        </p:tgtEl>
                                      </p:cBhvr>
                                    </p:animEffect>
                                  </p:childTnLst>
                                </p:cTn>
                              </p:par>
                            </p:childTnLst>
                          </p:cTn>
                        </p:par>
                        <p:par>
                          <p:cTn id="84" fill="hold">
                            <p:stCondLst>
                              <p:cond delay="10500"/>
                            </p:stCondLst>
                            <p:childTnLst>
                              <p:par>
                                <p:cTn id="85" presetID="10" presetClass="entr" presetSubtype="0" fill="hold" nodeType="afterEffect">
                                  <p:stCondLst>
                                    <p:cond delay="0"/>
                                  </p:stCondLst>
                                  <p:childTnLst>
                                    <p:set>
                                      <p:cBhvr>
                                        <p:cTn id="86" dur="1" fill="hold">
                                          <p:stCondLst>
                                            <p:cond delay="0"/>
                                          </p:stCondLst>
                                        </p:cTn>
                                        <p:tgtEl>
                                          <p:spTgt spid="3">
                                            <p:txEl>
                                              <p:pRg st="22" end="22"/>
                                            </p:txEl>
                                          </p:spTgt>
                                        </p:tgtEl>
                                        <p:attrNameLst>
                                          <p:attrName>style.visibility</p:attrName>
                                        </p:attrNameLst>
                                      </p:cBhvr>
                                      <p:to>
                                        <p:strVal val="visible"/>
                                      </p:to>
                                    </p:set>
                                    <p:animEffect transition="in" filter="fade">
                                      <p:cBhvr>
                                        <p:cTn id="87" dur="500"/>
                                        <p:tgtEl>
                                          <p:spTgt spid="3">
                                            <p:txEl>
                                              <p:pRg st="22" end="22"/>
                                            </p:txEl>
                                          </p:spTgt>
                                        </p:tgtEl>
                                      </p:cBhvr>
                                    </p:animEffect>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3">
                                            <p:txEl>
                                              <p:pRg st="24" end="24"/>
                                            </p:txEl>
                                          </p:spTgt>
                                        </p:tgtEl>
                                        <p:attrNameLst>
                                          <p:attrName>style.visibility</p:attrName>
                                        </p:attrNameLst>
                                      </p:cBhvr>
                                      <p:to>
                                        <p:strVal val="visible"/>
                                      </p:to>
                                    </p:set>
                                    <p:animEffect transition="in" filter="fade">
                                      <p:cBhvr>
                                        <p:cTn id="91" dur="500"/>
                                        <p:tgtEl>
                                          <p:spTgt spid="3">
                                            <p:txEl>
                                              <p:pRg st="24" end="24"/>
                                            </p:txEl>
                                          </p:spTgt>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3">
                                            <p:txEl>
                                              <p:pRg st="25" end="25"/>
                                            </p:txEl>
                                          </p:spTgt>
                                        </p:tgtEl>
                                        <p:attrNameLst>
                                          <p:attrName>style.visibility</p:attrName>
                                        </p:attrNameLst>
                                      </p:cBhvr>
                                      <p:to>
                                        <p:strVal val="visible"/>
                                      </p:to>
                                    </p:set>
                                    <p:animEffect transition="in" filter="fade">
                                      <p:cBhvr>
                                        <p:cTn id="95" dur="500"/>
                                        <p:tgtEl>
                                          <p:spTgt spid="3">
                                            <p:txEl>
                                              <p:pRg st="25" end="25"/>
                                            </p:txEl>
                                          </p:spTgt>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3">
                                            <p:txEl>
                                              <p:pRg st="27" end="27"/>
                                            </p:txEl>
                                          </p:spTgt>
                                        </p:tgtEl>
                                        <p:attrNameLst>
                                          <p:attrName>style.visibility</p:attrName>
                                        </p:attrNameLst>
                                      </p:cBhvr>
                                      <p:to>
                                        <p:strVal val="visible"/>
                                      </p:to>
                                    </p:set>
                                    <p:animEffect transition="in" filter="fade">
                                      <p:cBhvr>
                                        <p:cTn id="99" dur="500"/>
                                        <p:tgtEl>
                                          <p:spTgt spid="3">
                                            <p:txEl>
                                              <p:pRg st="27" end="27"/>
                                            </p:txEl>
                                          </p:spTgt>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3">
                                            <p:txEl>
                                              <p:pRg st="29" end="29"/>
                                            </p:txEl>
                                          </p:spTgt>
                                        </p:tgtEl>
                                        <p:attrNameLst>
                                          <p:attrName>style.visibility</p:attrName>
                                        </p:attrNameLst>
                                      </p:cBhvr>
                                      <p:to>
                                        <p:strVal val="visible"/>
                                      </p:to>
                                    </p:set>
                                    <p:animEffect transition="in" filter="fade">
                                      <p:cBhvr>
                                        <p:cTn id="103" dur="500"/>
                                        <p:tgtEl>
                                          <p:spTgt spid="3">
                                            <p:txEl>
                                              <p:pRg st="29" end="29"/>
                                            </p:txEl>
                                          </p:spTgt>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3">
                                            <p:txEl>
                                              <p:pRg st="30" end="30"/>
                                            </p:txEl>
                                          </p:spTgt>
                                        </p:tgtEl>
                                        <p:attrNameLst>
                                          <p:attrName>style.visibility</p:attrName>
                                        </p:attrNameLst>
                                      </p:cBhvr>
                                      <p:to>
                                        <p:strVal val="visible"/>
                                      </p:to>
                                    </p:set>
                                    <p:animEffect transition="in" filter="fade">
                                      <p:cBhvr>
                                        <p:cTn id="107" dur="500"/>
                                        <p:tgtEl>
                                          <p:spTgt spid="3">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685800"/>
            <a:ext cx="8534400" cy="6172200"/>
          </a:xfrm>
        </p:spPr>
        <p:txBody>
          <a:bodyPr>
            <a:normAutofit fontScale="62500" lnSpcReduction="20000"/>
          </a:bodyPr>
          <a:lstStyle/>
          <a:p>
            <a:pPr marL="548640" indent="-411480" fontAlgn="auto">
              <a:spcAft>
                <a:spcPts val="0"/>
              </a:spcAft>
              <a:buClr>
                <a:schemeClr val="tx1">
                  <a:shade val="95000"/>
                </a:schemeClr>
              </a:buClr>
              <a:buNone/>
              <a:defRPr/>
            </a:pPr>
            <a:r>
              <a:rPr lang="ru-RU" b="1" dirty="0" smtClean="0"/>
              <a:t> </a:t>
            </a:r>
            <a:endParaRPr lang="ru-RU" dirty="0" smtClean="0"/>
          </a:p>
          <a:p>
            <a:pPr marL="548640" indent="-411480" fontAlgn="auto">
              <a:spcAft>
                <a:spcPts val="0"/>
              </a:spcAft>
              <a:buClr>
                <a:schemeClr val="tx1">
                  <a:shade val="95000"/>
                </a:schemeClr>
              </a:buClr>
              <a:buNone/>
              <a:defRPr/>
            </a:pPr>
            <a:r>
              <a:rPr lang="ru-RU" b="1" dirty="0" smtClean="0"/>
              <a:t>         В ходе проделанной работы, я сделала вывод, что дидактическая игра может быть использована, как и на этапах повторения и закрепления, так и на этапах изучения нового материала. Она должна в полной мере решать как образовательные задачи , так и задачи активизации познавательной деятельности, и быть основной ступенью в развитии познавательных интересов детей .</a:t>
            </a:r>
            <a:endParaRPr lang="ru-RU" dirty="0" smtClean="0"/>
          </a:p>
          <a:p>
            <a:pPr marL="548640" indent="-411480" fontAlgn="auto">
              <a:spcAft>
                <a:spcPts val="0"/>
              </a:spcAft>
              <a:buClr>
                <a:schemeClr val="tx1">
                  <a:shade val="95000"/>
                </a:schemeClr>
              </a:buClr>
              <a:buNone/>
              <a:defRPr/>
            </a:pPr>
            <a:r>
              <a:rPr lang="ru-RU" b="1" dirty="0" smtClean="0"/>
              <a:t> </a:t>
            </a:r>
            <a:endParaRPr lang="ru-RU" dirty="0" smtClean="0"/>
          </a:p>
          <a:p>
            <a:pPr marL="548640" indent="-411480" fontAlgn="auto">
              <a:spcAft>
                <a:spcPts val="0"/>
              </a:spcAft>
              <a:buClr>
                <a:schemeClr val="tx1">
                  <a:shade val="95000"/>
                </a:schemeClr>
              </a:buClr>
              <a:buNone/>
              <a:defRPr/>
            </a:pPr>
            <a:r>
              <a:rPr lang="ru-RU" b="1" dirty="0" smtClean="0"/>
              <a:t>         Дидактические игры необходимы в обучении и воспитании детей дошкольного возраста. Таким образом, дидактическая игра – это целенаправленная творческая деятельность, в процессе которой обучаемые глубже и ярче постигают явления окружающей действительности и познают мир. </a:t>
            </a:r>
            <a:endParaRPr lang="ru-RU" dirty="0" smtClean="0"/>
          </a:p>
          <a:p>
            <a:pPr marL="548640" indent="-411480" fontAlgn="auto">
              <a:spcAft>
                <a:spcPts val="0"/>
              </a:spcAft>
              <a:buClr>
                <a:schemeClr val="tx1">
                  <a:shade val="95000"/>
                </a:schemeClr>
              </a:buClr>
              <a:buNone/>
              <a:defRPr/>
            </a:pPr>
            <a:r>
              <a:rPr lang="ru-RU" b="1" dirty="0" smtClean="0"/>
              <a:t> </a:t>
            </a:r>
            <a:endParaRPr lang="ru-RU" dirty="0" smtClean="0"/>
          </a:p>
          <a:p>
            <a:pPr marL="548640" indent="-411480" fontAlgn="auto">
              <a:spcAft>
                <a:spcPts val="0"/>
              </a:spcAft>
              <a:buClr>
                <a:schemeClr val="tx1">
                  <a:shade val="95000"/>
                </a:schemeClr>
              </a:buClr>
              <a:buNone/>
              <a:defRPr/>
            </a:pPr>
            <a:r>
              <a:rPr lang="ru-RU" b="1" dirty="0" smtClean="0"/>
              <a:t>         Применение дидактических игр повышает эффективность педагогического процесса, кроме того, они способствуют развитию памяти, мышления у детей, оказывая огромное влияние на умственное развитие ребенка. Обучая маленьких детей в процессе игры, стремлюсь  к тому, чтобы радость от игр перешла в радость учения. </a:t>
            </a:r>
            <a:endParaRPr lang="ru-RU" dirty="0" smtClean="0"/>
          </a:p>
          <a:p>
            <a:pPr marL="548640" indent="-411480" fontAlgn="auto">
              <a:spcAft>
                <a:spcPts val="0"/>
              </a:spcAft>
              <a:buClr>
                <a:schemeClr val="tx1">
                  <a:shade val="95000"/>
                </a:schemeClr>
              </a:buClr>
              <a:buNone/>
              <a:defRPr/>
            </a:pPr>
            <a:r>
              <a:rPr lang="ru-RU" b="1" dirty="0" smtClean="0"/>
              <a:t> </a:t>
            </a:r>
            <a:endParaRPr lang="ru-RU" dirty="0" smtClean="0"/>
          </a:p>
          <a:p>
            <a:pPr marL="548640" indent="-411480" fontAlgn="auto">
              <a:spcAft>
                <a:spcPts val="0"/>
              </a:spcAft>
              <a:buClr>
                <a:schemeClr val="tx1">
                  <a:shade val="95000"/>
                </a:schemeClr>
              </a:buClr>
              <a:buNone/>
              <a:defRPr/>
            </a:pPr>
            <a:r>
              <a:rPr lang="ru-RU" b="1" dirty="0" smtClean="0"/>
              <a:t>         Учение должно быть радостным! </a:t>
            </a:r>
            <a:endParaRPr lang="ru-RU" dirty="0" smtClean="0"/>
          </a:p>
          <a:p>
            <a:pPr marL="548640" indent="-411480" fontAlgn="auto">
              <a:spcAft>
                <a:spcPts val="0"/>
              </a:spcAft>
              <a:buClr>
                <a:schemeClr val="tx1">
                  <a:shade val="95000"/>
                </a:schemeClr>
              </a:buClr>
              <a:buNone/>
              <a:defRPr/>
            </a:pPr>
            <a:r>
              <a:rPr lang="ru-RU" b="1" dirty="0" smtClean="0"/>
              <a:t> </a:t>
            </a:r>
            <a:endParaRPr lang="ru-RU" dirty="0" smtClean="0"/>
          </a:p>
          <a:p>
            <a:pPr marL="548640" indent="-411480" fontAlgn="auto">
              <a:spcAft>
                <a:spcPts val="0"/>
              </a:spcAft>
              <a:buClr>
                <a:schemeClr val="tx1">
                  <a:shade val="95000"/>
                </a:schemeClr>
              </a:buClr>
              <a:buNone/>
              <a:defRPr/>
            </a:pPr>
            <a:r>
              <a:rPr lang="ru-RU" b="1" dirty="0" smtClean="0"/>
              <a:t>        Поэтому рекомендую воспитателям детских садов использовать дидактические игры в процессе обучения детей математике и развитию в них математических способностей</a:t>
            </a:r>
            <a:endParaRPr lang="ru-RU" dirty="0" smtClean="0"/>
          </a:p>
          <a:p>
            <a:pPr marL="548640" indent="-411480" fontAlgn="auto">
              <a:spcAft>
                <a:spcPts val="0"/>
              </a:spcAft>
              <a:buClr>
                <a:schemeClr val="tx1">
                  <a:shade val="95000"/>
                </a:schemeClr>
              </a:buClr>
              <a:buNone/>
              <a:defRPr/>
            </a:pPr>
            <a:endParaRPr lang="ru-RU" dirty="0"/>
          </a:p>
        </p:txBody>
      </p:sp>
      <p:sp>
        <p:nvSpPr>
          <p:cNvPr id="4" name="Заголовок 3"/>
          <p:cNvSpPr>
            <a:spLocks noGrp="1"/>
          </p:cNvSpPr>
          <p:nvPr>
            <p:ph type="title"/>
          </p:nvPr>
        </p:nvSpPr>
        <p:spPr>
          <a:xfrm>
            <a:off x="381000" y="0"/>
            <a:ext cx="8229600" cy="1143000"/>
          </a:xfrm>
        </p:spPr>
        <p:txBody>
          <a:bodyPr/>
          <a:lstStyle/>
          <a:p>
            <a:r>
              <a:rPr lang="ru-RU" dirty="0" smtClean="0"/>
              <a:t>Вывод</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ПК\Desktop\professia-pedagog.jpg"/>
          <p:cNvPicPr>
            <a:picLocks noChangeAspect="1" noChangeArrowheads="1"/>
          </p:cNvPicPr>
          <p:nvPr/>
        </p:nvPicPr>
        <p:blipFill>
          <a:blip r:embed="rId2" cstate="print"/>
          <a:srcRect/>
          <a:stretch>
            <a:fillRect/>
          </a:stretch>
        </p:blipFill>
        <p:spPr bwMode="auto">
          <a:xfrm>
            <a:off x="0" y="0"/>
            <a:ext cx="10048875" cy="6858000"/>
          </a:xfrm>
          <a:prstGeom prst="rect">
            <a:avLst/>
          </a:prstGeom>
          <a:noFill/>
          <a:ln w="9525">
            <a:noFill/>
            <a:miter lim="800000"/>
            <a:headEnd/>
            <a:tailEnd/>
          </a:ln>
        </p:spPr>
      </p:pic>
      <p:sp>
        <p:nvSpPr>
          <p:cNvPr id="6" name="Заголовок 1"/>
          <p:cNvSpPr>
            <a:spLocks noGrp="1"/>
          </p:cNvSpPr>
          <p:nvPr>
            <p:ph type="title"/>
          </p:nvPr>
        </p:nvSpPr>
        <p:spPr>
          <a:xfrm>
            <a:off x="914400" y="457200"/>
            <a:ext cx="8229600" cy="1447800"/>
          </a:xfrm>
        </p:spPr>
        <p:txBody>
          <a:bodyPr/>
          <a:lstStyle/>
          <a:p>
            <a:pPr fontAlgn="auto">
              <a:spcAft>
                <a:spcPts val="0"/>
              </a:spcAft>
              <a:defRPr/>
            </a:pPr>
            <a:r>
              <a:rPr lang="ru-RU" sz="5400" dirty="0" smtClean="0"/>
              <a:t>Спасибо за внимание!</a:t>
            </a:r>
            <a:endParaRPr lang="ru-RU"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
            </a:r>
            <a:br>
              <a:rPr lang="ru-RU" dirty="0" smtClean="0"/>
            </a:br>
            <a:endParaRPr lang="ru-RU" dirty="0"/>
          </a:p>
        </p:txBody>
      </p:sp>
      <p:sp>
        <p:nvSpPr>
          <p:cNvPr id="14338" name="Содержимое 2"/>
          <p:cNvSpPr>
            <a:spLocks noGrp="1"/>
          </p:cNvSpPr>
          <p:nvPr>
            <p:ph idx="1"/>
          </p:nvPr>
        </p:nvSpPr>
        <p:spPr/>
        <p:txBody>
          <a:bodyPr/>
          <a:lstStyle/>
          <a:p>
            <a:pPr>
              <a:buNone/>
            </a:pPr>
            <a:r>
              <a:rPr lang="ru-RU" dirty="0" smtClean="0"/>
              <a:t>    “Без игры нет и не может быть полноценного умственного развития. Игра- это огромное светлое окно, через которое в духовный мир ребенка вливается живительный поток представлений, понятий. Игра- это искра, зажигающая огонек пытливости и любознательности.” ( В.А. Сухомлинский)</a:t>
            </a:r>
          </a:p>
          <a:p>
            <a:endParaRPr lang="ru-RU"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457200" y="685800"/>
            <a:ext cx="8229600" cy="4708525"/>
          </a:xfrm>
        </p:spPr>
        <p:txBody>
          <a:bodyPr/>
          <a:lstStyle/>
          <a:p>
            <a:r>
              <a:rPr lang="ru-RU" b="1" dirty="0" smtClean="0"/>
              <a:t>Игра помогает сделать любой учебный материал увлекательным, вызывает у детей глубокое удовлетворение, создаёт радостное рабочее настроение, облегчает процесс усвоения знаний. </a:t>
            </a:r>
            <a:endParaRPr lang="ru-RU" dirty="0" smtClean="0"/>
          </a:p>
          <a:p>
            <a:r>
              <a:rPr lang="ru-RU" b="1" dirty="0" smtClean="0"/>
              <a:t>В дидактических играх ребёнок наблюдает, сравнивает, сопоставляет, классифицирует предметы по тем или иным признакам, производит доступный ему анализ и синтез, делает обобщения. </a:t>
            </a:r>
            <a:endParaRPr lang="ru-RU" dirty="0" smtClean="0"/>
          </a:p>
          <a:p>
            <a:endParaRPr lang="ru-RU"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animEffect transition="in" filter="fade">
                                      <p:cBhvr>
                                        <p:cTn id="11" dur="5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4708525"/>
          </a:xfrm>
        </p:spPr>
        <p:txBody>
          <a:bodyPr>
            <a:normAutofit/>
          </a:bodyPr>
          <a:lstStyle/>
          <a:p>
            <a:pPr marL="548640" indent="-411480" fontAlgn="auto">
              <a:spcAft>
                <a:spcPts val="0"/>
              </a:spcAft>
              <a:buClr>
                <a:schemeClr val="tx1">
                  <a:shade val="95000"/>
                </a:schemeClr>
              </a:buClr>
              <a:buFont typeface="Wingdings 2"/>
              <a:buChar char=""/>
              <a:defRPr/>
            </a:pPr>
            <a:r>
              <a:rPr lang="ru-RU" b="1" dirty="0" smtClean="0"/>
              <a:t>Дидактическая игра – это вид деятельности, занимаясь которой, дети учатся. Дидактическая игра может быть индивидуальной или коллективной.  </a:t>
            </a:r>
            <a:endParaRPr lang="ru-RU" dirty="0" smtClean="0"/>
          </a:p>
          <a:p>
            <a:pPr marL="548640" indent="-411480" fontAlgn="auto">
              <a:spcAft>
                <a:spcPts val="0"/>
              </a:spcAft>
              <a:buClr>
                <a:schemeClr val="tx1">
                  <a:shade val="95000"/>
                </a:schemeClr>
              </a:buClr>
              <a:buFont typeface="Wingdings 2"/>
              <a:buChar char=""/>
              <a:defRPr/>
            </a:pPr>
            <a:r>
              <a:rPr lang="ru-RU" b="1" dirty="0" smtClean="0"/>
              <a:t>Существенный признак дидактической игры – устойчивая структура, которая отличает её от всякой другой деятельности.</a:t>
            </a:r>
          </a:p>
          <a:p>
            <a:pPr marL="548640" indent="-411480" fontAlgn="auto">
              <a:spcAft>
                <a:spcPts val="0"/>
              </a:spcAft>
              <a:buClr>
                <a:schemeClr val="tx1">
                  <a:shade val="95000"/>
                </a:schemeClr>
              </a:buClr>
              <a:buFont typeface="Wingdings 2"/>
              <a:buChar char=""/>
              <a:defRPr/>
            </a:pPr>
            <a:r>
              <a:rPr lang="ru-RU" b="1" dirty="0" smtClean="0"/>
              <a:t>Огромную роль в умственном воспитании и в развитии интеллекта играет математика.  </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
            <a:ext cx="8229600" cy="1143000"/>
          </a:xfrm>
        </p:spPr>
        <p:txBody>
          <a:bodyPr>
            <a:normAutofit fontScale="90000"/>
          </a:bodyPr>
          <a:lstStyle/>
          <a:p>
            <a:pPr fontAlgn="auto">
              <a:spcAft>
                <a:spcPts val="0"/>
              </a:spcAft>
              <a:defRPr/>
            </a:pPr>
            <a:r>
              <a:rPr lang="ru-RU" dirty="0" smtClean="0"/>
              <a:t>Дидактические игры по формированию математических представлений условно делятся на следующие группы:</a:t>
            </a:r>
            <a:endParaRPr lang="ru-RU" dirty="0"/>
          </a:p>
        </p:txBody>
      </p:sp>
      <p:sp>
        <p:nvSpPr>
          <p:cNvPr id="18434" name="Содержимое 2"/>
          <p:cNvSpPr>
            <a:spLocks noGrp="1"/>
          </p:cNvSpPr>
          <p:nvPr>
            <p:ph idx="1"/>
          </p:nvPr>
        </p:nvSpPr>
        <p:spPr>
          <a:xfrm>
            <a:off x="381000" y="2362200"/>
            <a:ext cx="8229600" cy="4953000"/>
          </a:xfrm>
        </p:spPr>
        <p:txBody>
          <a:bodyPr/>
          <a:lstStyle/>
          <a:p>
            <a:endParaRPr lang="ru-RU" dirty="0" smtClean="0"/>
          </a:p>
          <a:p>
            <a:pPr>
              <a:buFont typeface="Wingdings 2" pitchFamily="18" charset="2"/>
              <a:buNone/>
            </a:pPr>
            <a:r>
              <a:rPr lang="ru-RU" b="1" dirty="0" smtClean="0"/>
              <a:t>1. Игры с цифрами и числами</a:t>
            </a:r>
            <a:endParaRPr lang="ru-RU" dirty="0" smtClean="0"/>
          </a:p>
          <a:p>
            <a:pPr>
              <a:buFont typeface="Wingdings 2" pitchFamily="18" charset="2"/>
              <a:buNone/>
            </a:pPr>
            <a:r>
              <a:rPr lang="ru-RU" b="1" dirty="0" smtClean="0"/>
              <a:t>2. Игры- путешествие во времени</a:t>
            </a:r>
            <a:endParaRPr lang="ru-RU" dirty="0" smtClean="0"/>
          </a:p>
          <a:p>
            <a:pPr>
              <a:buFont typeface="Wingdings 2" pitchFamily="18" charset="2"/>
              <a:buNone/>
            </a:pPr>
            <a:r>
              <a:rPr lang="ru-RU" b="1" dirty="0" smtClean="0"/>
              <a:t>3. Игры на ориентирование в пространстве</a:t>
            </a:r>
            <a:endParaRPr lang="ru-RU" dirty="0" smtClean="0"/>
          </a:p>
          <a:p>
            <a:pPr>
              <a:buFont typeface="Wingdings 2" pitchFamily="18" charset="2"/>
              <a:buNone/>
            </a:pPr>
            <a:r>
              <a:rPr lang="ru-RU" b="1" dirty="0" smtClean="0"/>
              <a:t>4. Игры с геометрическими фигурами</a:t>
            </a:r>
            <a:endParaRPr lang="ru-RU" dirty="0" smtClean="0"/>
          </a:p>
          <a:p>
            <a:pPr>
              <a:buFont typeface="Wingdings 2" pitchFamily="18" charset="2"/>
              <a:buNone/>
            </a:pPr>
            <a:r>
              <a:rPr lang="ru-RU" b="1" dirty="0" smtClean="0"/>
              <a:t>5. Игры на логическое мышление</a:t>
            </a:r>
            <a:endParaRPr lang="ru-RU"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Effect transition="in" filter="fade">
                                      <p:cBhvr>
                                        <p:cTn id="11" dur="500"/>
                                        <p:tgtEl>
                                          <p:spTgt spid="1843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animEffect transition="in" filter="fade">
                                      <p:cBhvr>
                                        <p:cTn id="15" dur="500"/>
                                        <p:tgtEl>
                                          <p:spTgt spid="18434">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animEffect transition="in" filter="fade">
                                      <p:cBhvr>
                                        <p:cTn id="19" dur="500"/>
                                        <p:tgtEl>
                                          <p:spTgt spid="18434">
                                            <p:txEl>
                                              <p:pRg st="3" end="3"/>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animEffect transition="in" filter="fade">
                                      <p:cBhvr>
                                        <p:cTn id="23" dur="500"/>
                                        <p:tgtEl>
                                          <p:spTgt spid="18434">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Игры с цифрами и числами</a:t>
            </a:r>
            <a:endParaRPr lang="ru-RU" dirty="0"/>
          </a:p>
        </p:txBody>
      </p:sp>
      <p:sp>
        <p:nvSpPr>
          <p:cNvPr id="3" name="Содержимое 2"/>
          <p:cNvSpPr>
            <a:spLocks noGrp="1"/>
          </p:cNvSpPr>
          <p:nvPr>
            <p:ph idx="1"/>
          </p:nvPr>
        </p:nvSpPr>
        <p:spPr>
          <a:xfrm>
            <a:off x="457200" y="1371600"/>
            <a:ext cx="8229600" cy="4937125"/>
          </a:xfrm>
        </p:spPr>
        <p:txBody>
          <a:bodyPr>
            <a:normAutofit fontScale="70000" lnSpcReduction="20000"/>
          </a:bodyPr>
          <a:lstStyle/>
          <a:p>
            <a:pPr marL="548640" indent="-411480" fontAlgn="auto">
              <a:spcAft>
                <a:spcPts val="0"/>
              </a:spcAft>
              <a:buClr>
                <a:schemeClr val="tx1">
                  <a:shade val="95000"/>
                </a:schemeClr>
              </a:buClr>
              <a:buFont typeface="Wingdings 2"/>
              <a:buNone/>
              <a:defRPr/>
            </a:pPr>
            <a:r>
              <a:rPr lang="ru-RU" b="1" dirty="0" smtClean="0"/>
              <a:t>           К первой группе игр относится обучение детей счету в прямом и обратном порядке. </a:t>
            </a:r>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r>
              <a:rPr lang="ru-RU" b="1" dirty="0" smtClean="0"/>
              <a:t>           Играя в такие дидактические игры как "Какой цифры не стало?", "Сколько?", "Путаница?", "Исправь ошибку", "Убираем цифры", "Назови соседей", дети учатся свободно оперировать числами в пределах 10 и сопровождать словами свои действия.</a:t>
            </a:r>
          </a:p>
          <a:p>
            <a:pPr marL="548640" indent="-411480" fontAlgn="auto">
              <a:spcAft>
                <a:spcPts val="0"/>
              </a:spcAft>
              <a:buClr>
                <a:schemeClr val="tx1">
                  <a:shade val="95000"/>
                </a:schemeClr>
              </a:buClr>
              <a:buFont typeface="Wingdings 2"/>
              <a:buNone/>
              <a:defRPr/>
            </a:pPr>
            <a:endParaRPr lang="ru-RU" b="1" dirty="0" smtClean="0"/>
          </a:p>
          <a:p>
            <a:pPr marL="548640" indent="-411480" fontAlgn="auto">
              <a:spcAft>
                <a:spcPts val="0"/>
              </a:spcAft>
              <a:buClr>
                <a:schemeClr val="tx1">
                  <a:shade val="95000"/>
                </a:schemeClr>
              </a:buClr>
              <a:buNone/>
              <a:defRPr/>
            </a:pPr>
            <a:r>
              <a:rPr lang="ru-RU" b="1" dirty="0" smtClean="0"/>
              <a:t>            Игра "Считай, не ошибись!", помогает усвоению порядка следования чисел натурального ряда, упражнения в прямом и обратном счете. </a:t>
            </a:r>
            <a:endParaRPr lang="ru-RU" dirty="0" smtClean="0"/>
          </a:p>
          <a:p>
            <a:pPr marL="548640" indent="-411480" fontAlgn="auto">
              <a:spcAft>
                <a:spcPts val="0"/>
              </a:spcAft>
              <a:buClr>
                <a:schemeClr val="tx1">
                  <a:shade val="95000"/>
                </a:schemeClr>
              </a:buClr>
              <a:buFont typeface="Wingdings 2"/>
              <a:buNone/>
              <a:defRPr/>
            </a:pPr>
            <a:endParaRPr lang="ru-RU" dirty="0" smtClean="0"/>
          </a:p>
          <a:p>
            <a:pPr marL="548640" indent="-411480" fontAlgn="auto">
              <a:spcAft>
                <a:spcPts val="0"/>
              </a:spcAft>
              <a:buClr>
                <a:schemeClr val="tx1">
                  <a:shade val="95000"/>
                </a:schemeClr>
              </a:buClr>
              <a:buFont typeface="Wingdings 2"/>
              <a:buNone/>
              <a:defRPr/>
            </a:pPr>
            <a:r>
              <a:rPr lang="ru-RU" b="1" dirty="0" smtClean="0"/>
              <a:t>             Дидактические игры, такие как "Задумай число", "Число, как тебя зовут?", "Составь табличку", "Составь цифру", "Кто первый назовет, которой игрушки не стало?" и многие другие используются на занятиях в свободное время, с целью развития у детей внимания, памяти, мышления.</a:t>
            </a:r>
            <a:endParaRPr lang="ru-RU"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3" descr="http://4.bp.blogspot.com/-j019OnQ07Oc/UTWyplNj4bI/AAAAAAAABMg/Vh-nWEvv-jA/s320/Acx3_fTcUHQ.jpg">
            <a:hlinkClick r:id="rId2"/>
          </p:cNvPr>
          <p:cNvPicPr>
            <a:picLocks noChangeAspect="1" noChangeArrowheads="1"/>
          </p:cNvPicPr>
          <p:nvPr/>
        </p:nvPicPr>
        <p:blipFill>
          <a:blip r:embed="rId3" cstate="print"/>
          <a:srcRect/>
          <a:stretch>
            <a:fillRect/>
          </a:stretch>
        </p:blipFill>
        <p:spPr bwMode="auto">
          <a:xfrm>
            <a:off x="381000" y="1828800"/>
            <a:ext cx="3048000" cy="2057400"/>
          </a:xfrm>
          <a:prstGeom prst="rect">
            <a:avLst/>
          </a:prstGeom>
          <a:noFill/>
          <a:ln w="9525">
            <a:noFill/>
            <a:miter lim="800000"/>
            <a:headEnd/>
            <a:tailEnd/>
          </a:ln>
        </p:spPr>
      </p:pic>
      <p:pic>
        <p:nvPicPr>
          <p:cNvPr id="20482" name="Рисунок 1" descr="SDC16246"/>
          <p:cNvPicPr>
            <a:picLocks noChangeAspect="1" noChangeArrowheads="1"/>
          </p:cNvPicPr>
          <p:nvPr/>
        </p:nvPicPr>
        <p:blipFill>
          <a:blip r:embed="rId4" cstate="print"/>
          <a:srcRect/>
          <a:stretch>
            <a:fillRect/>
          </a:stretch>
        </p:blipFill>
        <p:spPr bwMode="auto">
          <a:xfrm>
            <a:off x="381000" y="4572000"/>
            <a:ext cx="3048000" cy="2286000"/>
          </a:xfrm>
          <a:prstGeom prst="rect">
            <a:avLst/>
          </a:prstGeom>
          <a:noFill/>
          <a:ln w="9525">
            <a:noFill/>
            <a:miter lim="800000"/>
            <a:headEnd/>
            <a:tailEnd/>
          </a:ln>
        </p:spPr>
      </p:pic>
      <p:pic>
        <p:nvPicPr>
          <p:cNvPr id="20483" name="Рисунок 21" descr="How-do-you-explain-the-number-of-child___-150x150"/>
          <p:cNvPicPr>
            <a:picLocks noChangeAspect="1" noChangeArrowheads="1"/>
          </p:cNvPicPr>
          <p:nvPr/>
        </p:nvPicPr>
        <p:blipFill>
          <a:blip r:embed="rId5" cstate="print"/>
          <a:srcRect/>
          <a:stretch>
            <a:fillRect/>
          </a:stretch>
        </p:blipFill>
        <p:spPr bwMode="auto">
          <a:xfrm>
            <a:off x="5867400" y="1828800"/>
            <a:ext cx="2057400" cy="2057400"/>
          </a:xfrm>
          <a:prstGeom prst="rect">
            <a:avLst/>
          </a:prstGeom>
          <a:noFill/>
          <a:ln w="9525">
            <a:noFill/>
            <a:miter lim="800000"/>
            <a:headEnd/>
            <a:tailEnd/>
          </a:ln>
        </p:spPr>
      </p:pic>
      <p:sp>
        <p:nvSpPr>
          <p:cNvPr id="20484" name="Rectangle 11"/>
          <p:cNvSpPr>
            <a:spLocks noChangeArrowheads="1"/>
          </p:cNvSpPr>
          <p:nvPr/>
        </p:nvSpPr>
        <p:spPr bwMode="auto">
          <a:xfrm>
            <a:off x="152400" y="1189788"/>
            <a:ext cx="3733800" cy="523220"/>
          </a:xfrm>
          <a:prstGeom prst="rect">
            <a:avLst/>
          </a:prstGeom>
          <a:noFill/>
          <a:ln w="9525">
            <a:noFill/>
            <a:miter lim="800000"/>
            <a:headEnd/>
            <a:tailEnd/>
          </a:ln>
        </p:spPr>
        <p:txBody>
          <a:bodyPr wrap="square" anchor="ctr">
            <a:spAutoFit/>
          </a:bodyPr>
          <a:lstStyle/>
          <a:p>
            <a:pPr algn="ctr" eaLnBrk="0" hangingPunct="0"/>
            <a:r>
              <a:rPr lang="ru-RU" sz="1400" dirty="0" smtClean="0">
                <a:latin typeface="+mn-lt"/>
                <a:ea typeface="Calibri" pitchFamily="34" charset="0"/>
                <a:cs typeface="Arial" charset="0"/>
              </a:rPr>
              <a:t>«Математическая ромашка» </a:t>
            </a:r>
          </a:p>
          <a:p>
            <a:pPr algn="ctr" eaLnBrk="0" hangingPunct="0"/>
            <a:r>
              <a:rPr lang="ru-RU" sz="1400" dirty="0" smtClean="0">
                <a:latin typeface="+mn-lt"/>
                <a:ea typeface="Calibri" pitchFamily="34" charset="0"/>
                <a:cs typeface="Arial" charset="0"/>
              </a:rPr>
              <a:t>Учить счёту в пределах 10 </a:t>
            </a:r>
            <a:endParaRPr lang="ru-RU" sz="1400" dirty="0">
              <a:latin typeface="+mn-lt"/>
              <a:ea typeface="Calibri" pitchFamily="34" charset="0"/>
              <a:cs typeface="Arial" charset="0"/>
            </a:endParaRPr>
          </a:p>
        </p:txBody>
      </p:sp>
      <p:sp>
        <p:nvSpPr>
          <p:cNvPr id="20485" name="Rectangle 13"/>
          <p:cNvSpPr>
            <a:spLocks noChangeArrowheads="1"/>
          </p:cNvSpPr>
          <p:nvPr/>
        </p:nvSpPr>
        <p:spPr bwMode="auto">
          <a:xfrm>
            <a:off x="4724400" y="1219200"/>
            <a:ext cx="4419600" cy="523220"/>
          </a:xfrm>
          <a:prstGeom prst="rect">
            <a:avLst/>
          </a:prstGeom>
          <a:noFill/>
          <a:ln w="9525">
            <a:noFill/>
            <a:miter lim="800000"/>
            <a:headEnd/>
            <a:tailEnd/>
          </a:ln>
        </p:spPr>
        <p:txBody>
          <a:bodyPr wrap="square" anchor="ctr">
            <a:spAutoFit/>
          </a:bodyPr>
          <a:lstStyle/>
          <a:p>
            <a:pPr algn="ctr"/>
            <a:r>
              <a:rPr lang="ru-RU" sz="1400" dirty="0" smtClean="0">
                <a:latin typeface="+mn-lt"/>
                <a:ea typeface="Calibri" pitchFamily="34" charset="0"/>
                <a:cs typeface="Times New Roman" pitchFamily="18" charset="0"/>
              </a:rPr>
              <a:t>«</a:t>
            </a:r>
            <a:r>
              <a:rPr lang="ru-RU" sz="1400" dirty="0" err="1" smtClean="0">
                <a:latin typeface="+mn-lt"/>
                <a:ea typeface="Calibri" pitchFamily="34" charset="0"/>
                <a:cs typeface="Times New Roman" pitchFamily="18" charset="0"/>
              </a:rPr>
              <a:t>Пазлы</a:t>
            </a:r>
            <a:r>
              <a:rPr lang="ru-RU" sz="1400" dirty="0" smtClean="0">
                <a:latin typeface="+mn-lt"/>
                <a:ea typeface="Calibri" pitchFamily="34" charset="0"/>
                <a:cs typeface="Times New Roman" pitchFamily="18" charset="0"/>
              </a:rPr>
              <a:t>» </a:t>
            </a:r>
          </a:p>
          <a:p>
            <a:pPr algn="ctr"/>
            <a:r>
              <a:rPr lang="ru-RU" sz="1400" dirty="0" smtClean="0">
                <a:latin typeface="+mn-lt"/>
                <a:ea typeface="Calibri" pitchFamily="34" charset="0"/>
                <a:cs typeface="Times New Roman" pitchFamily="18" charset="0"/>
              </a:rPr>
              <a:t>Учить натуральному ряду чисел</a:t>
            </a:r>
            <a:endParaRPr lang="ru-RU" sz="1400" dirty="0">
              <a:latin typeface="+mn-lt"/>
              <a:ea typeface="Calibri" pitchFamily="34" charset="0"/>
              <a:cs typeface="Arial" charset="0"/>
            </a:endParaRPr>
          </a:p>
        </p:txBody>
      </p:sp>
      <p:sp>
        <p:nvSpPr>
          <p:cNvPr id="20486" name="Rectangle 14"/>
          <p:cNvSpPr>
            <a:spLocks noChangeArrowheads="1"/>
          </p:cNvSpPr>
          <p:nvPr/>
        </p:nvSpPr>
        <p:spPr bwMode="auto">
          <a:xfrm>
            <a:off x="0" y="9534525"/>
            <a:ext cx="9144000" cy="457200"/>
          </a:xfrm>
          <a:prstGeom prst="rect">
            <a:avLst/>
          </a:prstGeom>
          <a:noFill/>
          <a:ln w="9525">
            <a:noFill/>
            <a:miter lim="800000"/>
            <a:headEnd/>
            <a:tailEnd/>
          </a:ln>
        </p:spPr>
        <p:txBody>
          <a:bodyPr wrap="none" anchor="ctr">
            <a:spAutoFit/>
          </a:bodyPr>
          <a:lstStyle/>
          <a:p>
            <a:endParaRPr lang="ru-RU">
              <a:cs typeface="Arial" charset="0"/>
            </a:endParaRPr>
          </a:p>
        </p:txBody>
      </p:sp>
      <p:pic>
        <p:nvPicPr>
          <p:cNvPr id="20488" name="Рисунок 1" descr="http://1.bp.blogspot.com/-U9e16lo7F2I/TqmTIESoIBI/AAAAAAAAJP4/mppmr3OlmFo/s1600/1%25D0%2598%25D0%25B7%25D1%2583%25D1%2587%25D0%25B0%25D0%25B5%25D0%25BC-%25D0%25A6%25D0%25B8%25D1%2584%25D1%2580%25D1%258B..jpg"/>
          <p:cNvPicPr>
            <a:picLocks noChangeAspect="1" noChangeArrowheads="1"/>
          </p:cNvPicPr>
          <p:nvPr/>
        </p:nvPicPr>
        <p:blipFill>
          <a:blip r:embed="rId6" cstate="print"/>
          <a:srcRect/>
          <a:stretch>
            <a:fillRect/>
          </a:stretch>
        </p:blipFill>
        <p:spPr bwMode="auto">
          <a:xfrm>
            <a:off x="6019800" y="4572000"/>
            <a:ext cx="2080260" cy="1981200"/>
          </a:xfrm>
          <a:prstGeom prst="rect">
            <a:avLst/>
          </a:prstGeom>
          <a:noFill/>
          <a:ln w="9525">
            <a:noFill/>
            <a:miter lim="800000"/>
            <a:headEnd/>
            <a:tailEnd/>
          </a:ln>
        </p:spPr>
      </p:pic>
      <p:sp>
        <p:nvSpPr>
          <p:cNvPr id="13" name="Заголовок 1"/>
          <p:cNvSpPr>
            <a:spLocks noGrp="1"/>
          </p:cNvSpPr>
          <p:nvPr>
            <p:ph type="title"/>
          </p:nvPr>
        </p:nvSpPr>
        <p:spPr>
          <a:xfrm>
            <a:off x="457200" y="274638"/>
            <a:ext cx="8229600" cy="1096962"/>
          </a:xfrm>
        </p:spPr>
        <p:txBody>
          <a:bodyPr/>
          <a:lstStyle/>
          <a:p>
            <a:pPr fontAlgn="auto">
              <a:spcAft>
                <a:spcPts val="0"/>
              </a:spcAft>
              <a:defRPr/>
            </a:pPr>
            <a:r>
              <a:rPr lang="ru-RU" dirty="0" smtClean="0">
                <a:effectLst>
                  <a:outerShdw blurRad="38100" dist="38100" dir="2700000" algn="tl">
                    <a:srgbClr val="000000">
                      <a:alpha val="43137"/>
                    </a:srgbClr>
                  </a:outerShdw>
                </a:effectLst>
              </a:rPr>
              <a:t>Игры с цифрами и числами</a:t>
            </a:r>
            <a:endParaRPr lang="ru-RU" dirty="0">
              <a:effectLst>
                <a:outerShdw blurRad="38100" dist="38100" dir="2700000" algn="tl">
                  <a:srgbClr val="000000">
                    <a:alpha val="43137"/>
                  </a:srgbClr>
                </a:outerShdw>
              </a:effectLst>
            </a:endParaRPr>
          </a:p>
        </p:txBody>
      </p:sp>
      <p:sp>
        <p:nvSpPr>
          <p:cNvPr id="11" name="Прямоугольник 10"/>
          <p:cNvSpPr/>
          <p:nvPr/>
        </p:nvSpPr>
        <p:spPr>
          <a:xfrm>
            <a:off x="304801" y="3886200"/>
            <a:ext cx="3124200" cy="738664"/>
          </a:xfrm>
          <a:prstGeom prst="rect">
            <a:avLst/>
          </a:prstGeom>
        </p:spPr>
        <p:txBody>
          <a:bodyPr wrap="square">
            <a:spAutoFit/>
          </a:bodyPr>
          <a:lstStyle/>
          <a:p>
            <a:pPr algn="ctr"/>
            <a:r>
              <a:rPr lang="ru-RU" sz="1400" dirty="0" smtClean="0">
                <a:latin typeface="+mn-lt"/>
              </a:rPr>
              <a:t>«Сколько?»</a:t>
            </a:r>
          </a:p>
          <a:p>
            <a:pPr algn="ctr"/>
            <a:r>
              <a:rPr lang="ru-RU" sz="1400" dirty="0" smtClean="0">
                <a:latin typeface="+mn-lt"/>
                <a:ea typeface="Calibri" pitchFamily="34" charset="0"/>
                <a:cs typeface="Arial" charset="0"/>
              </a:rPr>
              <a:t>Учить счёту в пределах 10 </a:t>
            </a:r>
          </a:p>
          <a:p>
            <a:pPr algn="ctr"/>
            <a:endParaRPr lang="ru-RU" sz="1400" dirty="0">
              <a:latin typeface="+mn-lt"/>
            </a:endParaRPr>
          </a:p>
        </p:txBody>
      </p:sp>
      <p:sp>
        <p:nvSpPr>
          <p:cNvPr id="12" name="Прямоугольник 11"/>
          <p:cNvSpPr/>
          <p:nvPr/>
        </p:nvSpPr>
        <p:spPr>
          <a:xfrm>
            <a:off x="5181600" y="3962400"/>
            <a:ext cx="3581400" cy="523220"/>
          </a:xfrm>
          <a:prstGeom prst="rect">
            <a:avLst/>
          </a:prstGeom>
        </p:spPr>
        <p:txBody>
          <a:bodyPr wrap="square">
            <a:spAutoFit/>
          </a:bodyPr>
          <a:lstStyle/>
          <a:p>
            <a:pPr algn="ctr"/>
            <a:r>
              <a:rPr lang="ru-RU" sz="1400" dirty="0" smtClean="0">
                <a:latin typeface="+mn-lt"/>
              </a:rPr>
              <a:t>«Убираем цифры» </a:t>
            </a:r>
          </a:p>
          <a:p>
            <a:pPr algn="ctr"/>
            <a:r>
              <a:rPr lang="ru-RU" sz="1400" dirty="0" smtClean="0">
                <a:latin typeface="+mn-lt"/>
              </a:rPr>
              <a:t>Учить  оперировать числами в пределах 10</a:t>
            </a:r>
            <a:endParaRPr lang="ru-RU" sz="14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animEffect transition="in" filter="fade">
                                      <p:cBhvr>
                                        <p:cTn id="11" dur="500"/>
                                        <p:tgtEl>
                                          <p:spTgt spid="2048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animEffect transition="in" filter="fade">
                                      <p:cBhvr>
                                        <p:cTn id="15" dur="500"/>
                                        <p:tgtEl>
                                          <p:spTgt spid="2048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481"/>
                                        </p:tgtEl>
                                        <p:attrNameLst>
                                          <p:attrName>style.visibility</p:attrName>
                                        </p:attrNameLst>
                                      </p:cBhvr>
                                      <p:to>
                                        <p:strVal val="visible"/>
                                      </p:to>
                                    </p:set>
                                    <p:animEffect transition="in" filter="fade">
                                      <p:cBhvr>
                                        <p:cTn id="19" dur="500"/>
                                        <p:tgtEl>
                                          <p:spTgt spid="2048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485">
                                            <p:txEl>
                                              <p:pRg st="0" end="0"/>
                                            </p:txEl>
                                          </p:spTgt>
                                        </p:tgtEl>
                                        <p:attrNameLst>
                                          <p:attrName>style.visibility</p:attrName>
                                        </p:attrNameLst>
                                      </p:cBhvr>
                                      <p:to>
                                        <p:strVal val="visible"/>
                                      </p:to>
                                    </p:set>
                                    <p:animEffect transition="in" filter="fade">
                                      <p:cBhvr>
                                        <p:cTn id="23" dur="500"/>
                                        <p:tgtEl>
                                          <p:spTgt spid="20485">
                                            <p:txEl>
                                              <p:pRg st="0" end="0"/>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485">
                                            <p:txEl>
                                              <p:pRg st="1" end="1"/>
                                            </p:txEl>
                                          </p:spTgt>
                                        </p:tgtEl>
                                        <p:attrNameLst>
                                          <p:attrName>style.visibility</p:attrName>
                                        </p:attrNameLst>
                                      </p:cBhvr>
                                      <p:to>
                                        <p:strVal val="visible"/>
                                      </p:to>
                                    </p:set>
                                    <p:animEffect transition="in" filter="fade">
                                      <p:cBhvr>
                                        <p:cTn id="27" dur="500"/>
                                        <p:tgtEl>
                                          <p:spTgt spid="20485">
                                            <p:txEl>
                                              <p:pRg st="1" end="1"/>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0483"/>
                                        </p:tgtEl>
                                        <p:attrNameLst>
                                          <p:attrName>style.visibility</p:attrName>
                                        </p:attrNameLst>
                                      </p:cBhvr>
                                      <p:to>
                                        <p:strVal val="visible"/>
                                      </p:to>
                                    </p:set>
                                    <p:animEffect transition="in" filter="fade">
                                      <p:cBhvr>
                                        <p:cTn id="31" dur="500"/>
                                        <p:tgtEl>
                                          <p:spTgt spid="2048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fade">
                                      <p:cBhvr>
                                        <p:cTn id="39" dur="500"/>
                                        <p:tgtEl>
                                          <p:spTgt spid="11">
                                            <p:txEl>
                                              <p:pRg st="1" end="1"/>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0482"/>
                                        </p:tgtEl>
                                        <p:attrNameLst>
                                          <p:attrName>style.visibility</p:attrName>
                                        </p:attrNameLst>
                                      </p:cBhvr>
                                      <p:to>
                                        <p:strVal val="visible"/>
                                      </p:to>
                                    </p:set>
                                    <p:animEffect transition="in" filter="fade">
                                      <p:cBhvr>
                                        <p:cTn id="43" dur="500"/>
                                        <p:tgtEl>
                                          <p:spTgt spid="20482"/>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fade">
                                      <p:cBhvr>
                                        <p:cTn id="51" dur="500"/>
                                        <p:tgtEl>
                                          <p:spTgt spid="12">
                                            <p:txEl>
                                              <p:pRg st="1" end="1"/>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20488"/>
                                        </p:tgtEl>
                                        <p:attrNameLst>
                                          <p:attrName>style.visibility</p:attrName>
                                        </p:attrNameLst>
                                      </p:cBhvr>
                                      <p:to>
                                        <p:strVal val="visible"/>
                                      </p:to>
                                    </p:set>
                                    <p:animEffect transition="in" filter="fade">
                                      <p:cBhvr>
                                        <p:cTn id="55"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96962"/>
          </a:xfrm>
        </p:spPr>
        <p:txBody>
          <a:bodyPr/>
          <a:lstStyle/>
          <a:p>
            <a:pPr fontAlgn="auto">
              <a:spcAft>
                <a:spcPts val="0"/>
              </a:spcAft>
              <a:defRPr/>
            </a:pPr>
            <a:r>
              <a:rPr lang="ru-RU" dirty="0" smtClean="0">
                <a:effectLst>
                  <a:outerShdw blurRad="38100" dist="38100" dir="2700000" algn="tl">
                    <a:srgbClr val="000000">
                      <a:alpha val="43137"/>
                    </a:srgbClr>
                  </a:outerShdw>
                </a:effectLst>
              </a:rPr>
              <a:t>Игры с цифрами и числами</a:t>
            </a:r>
            <a:endParaRPr lang="ru-RU" dirty="0">
              <a:effectLst>
                <a:outerShdw blurRad="38100" dist="38100" dir="2700000" algn="tl">
                  <a:srgbClr val="000000">
                    <a:alpha val="43137"/>
                  </a:srgbClr>
                </a:outerShdw>
              </a:effectLst>
            </a:endParaRPr>
          </a:p>
        </p:txBody>
      </p:sp>
      <p:pic>
        <p:nvPicPr>
          <p:cNvPr id="21506" name="Рисунок 2" descr="http://4.bp.blogspot.com/-odagrOgzM5g/TqmXybbXZ_I/AAAAAAAAJQY/eqrHQE5SdWo/s1600/11%25D1%2581%25D0%25BE%25D1%2581%25D1%2587%25D0%25B8%25D1%2582%25D0%25B0%25D0%25B9.jpg"/>
          <p:cNvPicPr>
            <a:picLocks noChangeAspect="1" noChangeArrowheads="1"/>
          </p:cNvPicPr>
          <p:nvPr/>
        </p:nvPicPr>
        <p:blipFill>
          <a:blip r:embed="rId2" cstate="print"/>
          <a:srcRect/>
          <a:stretch>
            <a:fillRect/>
          </a:stretch>
        </p:blipFill>
        <p:spPr bwMode="auto">
          <a:xfrm>
            <a:off x="1524000" y="2057400"/>
            <a:ext cx="1992086" cy="1743075"/>
          </a:xfrm>
          <a:prstGeom prst="rect">
            <a:avLst/>
          </a:prstGeom>
          <a:noFill/>
          <a:ln w="9525">
            <a:noFill/>
            <a:miter lim="800000"/>
            <a:headEnd/>
            <a:tailEnd/>
          </a:ln>
        </p:spPr>
      </p:pic>
      <p:pic>
        <p:nvPicPr>
          <p:cNvPr id="21508" name="Рисунок 14" descr="Занимательная математика в детском саду"/>
          <p:cNvPicPr>
            <a:picLocks noChangeAspect="1" noChangeArrowheads="1"/>
          </p:cNvPicPr>
          <p:nvPr/>
        </p:nvPicPr>
        <p:blipFill>
          <a:blip r:embed="rId3" cstate="print"/>
          <a:srcRect/>
          <a:stretch>
            <a:fillRect/>
          </a:stretch>
        </p:blipFill>
        <p:spPr bwMode="auto">
          <a:xfrm>
            <a:off x="6373812" y="4876800"/>
            <a:ext cx="2770188" cy="1524000"/>
          </a:xfrm>
          <a:prstGeom prst="rect">
            <a:avLst/>
          </a:prstGeom>
          <a:noFill/>
          <a:ln w="9525">
            <a:noFill/>
            <a:miter lim="800000"/>
            <a:headEnd/>
            <a:tailEnd/>
          </a:ln>
        </p:spPr>
      </p:pic>
      <p:pic>
        <p:nvPicPr>
          <p:cNvPr id="21509" name="Рисунок 15" descr="задача по математике"/>
          <p:cNvPicPr>
            <a:picLocks noChangeAspect="1" noChangeArrowheads="1"/>
          </p:cNvPicPr>
          <p:nvPr/>
        </p:nvPicPr>
        <p:blipFill>
          <a:blip r:embed="rId4" cstate="print"/>
          <a:srcRect/>
          <a:stretch>
            <a:fillRect/>
          </a:stretch>
        </p:blipFill>
        <p:spPr bwMode="auto">
          <a:xfrm>
            <a:off x="152401" y="4799012"/>
            <a:ext cx="2362200" cy="2058988"/>
          </a:xfrm>
          <a:prstGeom prst="rect">
            <a:avLst/>
          </a:prstGeom>
          <a:noFill/>
          <a:ln w="9525">
            <a:noFill/>
            <a:miter lim="800000"/>
            <a:headEnd/>
            <a:tailEnd/>
          </a:ln>
        </p:spPr>
      </p:pic>
      <p:sp>
        <p:nvSpPr>
          <p:cNvPr id="21510" name="Rectangle 5"/>
          <p:cNvSpPr>
            <a:spLocks noChangeArrowheads="1"/>
          </p:cNvSpPr>
          <p:nvPr/>
        </p:nvSpPr>
        <p:spPr bwMode="auto">
          <a:xfrm>
            <a:off x="304800" y="1261312"/>
            <a:ext cx="4572000" cy="738664"/>
          </a:xfrm>
          <a:prstGeom prst="rect">
            <a:avLst/>
          </a:prstGeom>
          <a:noFill/>
          <a:ln w="9525">
            <a:noFill/>
            <a:miter lim="800000"/>
            <a:headEnd/>
            <a:tailEnd/>
          </a:ln>
        </p:spPr>
        <p:txBody>
          <a:bodyPr wrap="square" anchor="ctr">
            <a:spAutoFit/>
          </a:bodyPr>
          <a:lstStyle/>
          <a:p>
            <a:pPr algn="ctr"/>
            <a:r>
              <a:rPr lang="ru-RU" sz="1400" b="1" dirty="0" smtClean="0">
                <a:latin typeface="+mn-lt"/>
                <a:ea typeface="Calibri" pitchFamily="34" charset="0"/>
                <a:cs typeface="Times New Roman" pitchFamily="18" charset="0"/>
              </a:rPr>
              <a:t> «Найди лишнее»</a:t>
            </a:r>
          </a:p>
          <a:p>
            <a:pPr algn="ctr"/>
            <a:r>
              <a:rPr lang="ru-RU" sz="1400" b="1" i="1" dirty="0" smtClean="0">
                <a:latin typeface="+mn-lt"/>
                <a:ea typeface="Calibri" pitchFamily="34" charset="0"/>
                <a:cs typeface="Times New Roman" pitchFamily="18" charset="0"/>
              </a:rPr>
              <a:t>Учить</a:t>
            </a:r>
            <a:r>
              <a:rPr lang="ru-RU" sz="1400" b="1" dirty="0" smtClean="0">
                <a:latin typeface="+mn-lt"/>
              </a:rPr>
              <a:t> оперировать числами в пределах 10 и сопровождать словами свои действия</a:t>
            </a:r>
            <a:endParaRPr lang="ru-RU" sz="1400" b="1" dirty="0">
              <a:latin typeface="+mn-lt"/>
              <a:ea typeface="Calibri" pitchFamily="34" charset="0"/>
              <a:cs typeface="Arial" charset="0"/>
            </a:endParaRPr>
          </a:p>
        </p:txBody>
      </p:sp>
      <p:sp>
        <p:nvSpPr>
          <p:cNvPr id="21511" name="Rectangle 6"/>
          <p:cNvSpPr>
            <a:spLocks noChangeArrowheads="1"/>
          </p:cNvSpPr>
          <p:nvPr/>
        </p:nvSpPr>
        <p:spPr bwMode="auto">
          <a:xfrm>
            <a:off x="4876800" y="1230828"/>
            <a:ext cx="4038600" cy="1169551"/>
          </a:xfrm>
          <a:prstGeom prst="rect">
            <a:avLst/>
          </a:prstGeom>
          <a:noFill/>
          <a:ln w="9525">
            <a:noFill/>
            <a:miter lim="800000"/>
            <a:headEnd/>
            <a:tailEnd/>
          </a:ln>
        </p:spPr>
        <p:txBody>
          <a:bodyPr wrap="square" anchor="ctr">
            <a:spAutoFit/>
          </a:bodyPr>
          <a:lstStyle/>
          <a:p>
            <a:pPr algn="ctr"/>
            <a:r>
              <a:rPr lang="ru-RU" sz="1400" b="1" dirty="0" err="1">
                <a:latin typeface="+mn-lt"/>
                <a:ea typeface="Calibri" pitchFamily="34" charset="0"/>
                <a:cs typeface="Times New Roman" pitchFamily="18" charset="0"/>
              </a:rPr>
              <a:t>Пазлы</a:t>
            </a:r>
            <a:r>
              <a:rPr lang="ru-RU" sz="1400" b="1" dirty="0">
                <a:latin typeface="+mn-lt"/>
                <a:ea typeface="Calibri" pitchFamily="34" charset="0"/>
                <a:cs typeface="Times New Roman" pitchFamily="18" charset="0"/>
              </a:rPr>
              <a:t> </a:t>
            </a:r>
            <a:r>
              <a:rPr lang="ru-RU" sz="1400" b="1" dirty="0" smtClean="0">
                <a:latin typeface="+mn-lt"/>
                <a:ea typeface="Calibri" pitchFamily="34" charset="0"/>
                <a:cs typeface="Times New Roman" pitchFamily="18" charset="0"/>
              </a:rPr>
              <a:t>«Изучаем цифры </a:t>
            </a:r>
            <a:r>
              <a:rPr lang="ru-RU" sz="1400" b="1" dirty="0">
                <a:latin typeface="+mn-lt"/>
                <a:ea typeface="Calibri" pitchFamily="34" charset="0"/>
                <a:cs typeface="Times New Roman" pitchFamily="18" charset="0"/>
              </a:rPr>
              <a:t>и </a:t>
            </a:r>
            <a:r>
              <a:rPr lang="ru-RU" sz="1400" b="1" dirty="0" smtClean="0">
                <a:latin typeface="+mn-lt"/>
                <a:ea typeface="Calibri" pitchFamily="34" charset="0"/>
                <a:cs typeface="Times New Roman" pitchFamily="18" charset="0"/>
              </a:rPr>
              <a:t>счет»</a:t>
            </a:r>
          </a:p>
          <a:p>
            <a:pPr algn="ctr"/>
            <a:r>
              <a:rPr lang="ru-RU" sz="1400" b="1" dirty="0" smtClean="0">
                <a:latin typeface="+mn-lt"/>
                <a:ea typeface="Calibri" pitchFamily="34" charset="0"/>
                <a:cs typeface="Times New Roman" pitchFamily="18" charset="0"/>
              </a:rPr>
              <a:t>Учить соотносить число с  количеством предметов   </a:t>
            </a:r>
            <a:r>
              <a:rPr lang="ru-RU" sz="1400" b="1" dirty="0">
                <a:latin typeface="+mn-lt"/>
                <a:ea typeface="Calibri" pitchFamily="34" charset="0"/>
                <a:cs typeface="Times New Roman" pitchFamily="18" charset="0"/>
              </a:rPr>
              <a:t/>
            </a:r>
            <a:br>
              <a:rPr lang="ru-RU" sz="1400" b="1" dirty="0">
                <a:latin typeface="+mn-lt"/>
                <a:ea typeface="Calibri" pitchFamily="34" charset="0"/>
                <a:cs typeface="Times New Roman" pitchFamily="18" charset="0"/>
              </a:rPr>
            </a:br>
            <a:endParaRPr lang="ru-RU" sz="1400" b="1" dirty="0">
              <a:latin typeface="+mn-lt"/>
              <a:ea typeface="Calibri" pitchFamily="34" charset="0"/>
              <a:cs typeface="Arial" charset="0"/>
            </a:endParaRPr>
          </a:p>
          <a:p>
            <a:pPr eaLnBrk="0" hangingPunct="0"/>
            <a:endParaRPr lang="ru-RU" sz="1400" b="1" dirty="0">
              <a:latin typeface="+mn-lt"/>
              <a:ea typeface="Calibri" pitchFamily="34" charset="0"/>
              <a:cs typeface="Arial" charset="0"/>
            </a:endParaRPr>
          </a:p>
        </p:txBody>
      </p:sp>
      <p:sp>
        <p:nvSpPr>
          <p:cNvPr id="21512" name="Rectangle 7"/>
          <p:cNvSpPr>
            <a:spLocks noChangeArrowheads="1"/>
          </p:cNvSpPr>
          <p:nvPr/>
        </p:nvSpPr>
        <p:spPr bwMode="auto">
          <a:xfrm>
            <a:off x="0" y="4160223"/>
            <a:ext cx="9144000" cy="523220"/>
          </a:xfrm>
          <a:prstGeom prst="rect">
            <a:avLst/>
          </a:prstGeom>
          <a:noFill/>
          <a:ln w="9525">
            <a:noFill/>
            <a:miter lim="800000"/>
            <a:headEnd/>
            <a:tailEnd/>
          </a:ln>
        </p:spPr>
        <p:txBody>
          <a:bodyPr wrap="square" anchor="ctr">
            <a:spAutoFit/>
          </a:bodyPr>
          <a:lstStyle/>
          <a:p>
            <a:pPr algn="ctr"/>
            <a:r>
              <a:rPr lang="ru-RU" sz="1400" b="1" dirty="0" smtClean="0">
                <a:latin typeface="+mn-lt"/>
                <a:cs typeface="Arial" charset="0"/>
              </a:rPr>
              <a:t>«Весёлый счёт»</a:t>
            </a:r>
          </a:p>
          <a:p>
            <a:pPr algn="ctr"/>
            <a:r>
              <a:rPr lang="ru-RU" sz="1400" b="1" dirty="0" smtClean="0">
                <a:latin typeface="+mn-lt"/>
                <a:cs typeface="Arial" charset="0"/>
              </a:rPr>
              <a:t>Учить счёту в пределах 10 </a:t>
            </a:r>
            <a:endParaRPr lang="ru-RU" sz="1400" b="1" dirty="0">
              <a:latin typeface="+mn-lt"/>
              <a:cs typeface="Arial" charset="0"/>
            </a:endParaRPr>
          </a:p>
        </p:txBody>
      </p:sp>
      <p:sp>
        <p:nvSpPr>
          <p:cNvPr id="21514" name="Rectangle 9"/>
          <p:cNvSpPr>
            <a:spLocks noChangeArrowheads="1"/>
          </p:cNvSpPr>
          <p:nvPr/>
        </p:nvSpPr>
        <p:spPr bwMode="auto">
          <a:xfrm>
            <a:off x="0" y="8972550"/>
            <a:ext cx="9144000" cy="0"/>
          </a:xfrm>
          <a:prstGeom prst="rect">
            <a:avLst/>
          </a:prstGeom>
          <a:noFill/>
          <a:ln w="9525">
            <a:noFill/>
            <a:miter lim="800000"/>
            <a:headEnd/>
            <a:tailEnd/>
          </a:ln>
        </p:spPr>
        <p:txBody>
          <a:bodyPr wrap="none" anchor="ctr">
            <a:spAutoFit/>
          </a:bodyPr>
          <a:lstStyle/>
          <a:p>
            <a:endParaRPr lang="ru-RU">
              <a:cs typeface="Arial" charset="0"/>
            </a:endParaRPr>
          </a:p>
        </p:txBody>
      </p:sp>
      <p:pic>
        <p:nvPicPr>
          <p:cNvPr id="12" name="Рисунок 16" descr="задача по математике"/>
          <p:cNvPicPr>
            <a:picLocks noChangeAspect="1" noChangeArrowheads="1"/>
          </p:cNvPicPr>
          <p:nvPr/>
        </p:nvPicPr>
        <p:blipFill>
          <a:blip r:embed="rId5" cstate="print"/>
          <a:srcRect/>
          <a:stretch>
            <a:fillRect/>
          </a:stretch>
        </p:blipFill>
        <p:spPr bwMode="auto">
          <a:xfrm>
            <a:off x="2819400" y="4791075"/>
            <a:ext cx="3400425" cy="206692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5638800" y="2286000"/>
            <a:ext cx="2722720"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510">
                                            <p:txEl>
                                              <p:pRg st="0" end="0"/>
                                            </p:txEl>
                                          </p:spTgt>
                                        </p:tgtEl>
                                        <p:attrNameLst>
                                          <p:attrName>style.visibility</p:attrName>
                                        </p:attrNameLst>
                                      </p:cBhvr>
                                      <p:to>
                                        <p:strVal val="visible"/>
                                      </p:to>
                                    </p:set>
                                    <p:animEffect transition="in" filter="fade">
                                      <p:cBhvr>
                                        <p:cTn id="11" dur="500"/>
                                        <p:tgtEl>
                                          <p:spTgt spid="21510">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510">
                                            <p:txEl>
                                              <p:pRg st="1" end="1"/>
                                            </p:txEl>
                                          </p:spTgt>
                                        </p:tgtEl>
                                        <p:attrNameLst>
                                          <p:attrName>style.visibility</p:attrName>
                                        </p:attrNameLst>
                                      </p:cBhvr>
                                      <p:to>
                                        <p:strVal val="visible"/>
                                      </p:to>
                                    </p:set>
                                    <p:animEffect transition="in" filter="fade">
                                      <p:cBhvr>
                                        <p:cTn id="15" dur="500"/>
                                        <p:tgtEl>
                                          <p:spTgt spid="21510">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fade">
                                      <p:cBhvr>
                                        <p:cTn id="19" dur="500"/>
                                        <p:tgtEl>
                                          <p:spTgt spid="2150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1511">
                                            <p:txEl>
                                              <p:pRg st="0" end="0"/>
                                            </p:txEl>
                                          </p:spTgt>
                                        </p:tgtEl>
                                        <p:attrNameLst>
                                          <p:attrName>style.visibility</p:attrName>
                                        </p:attrNameLst>
                                      </p:cBhvr>
                                      <p:to>
                                        <p:strVal val="visible"/>
                                      </p:to>
                                    </p:set>
                                    <p:animEffect transition="in" filter="fade">
                                      <p:cBhvr>
                                        <p:cTn id="23" dur="500"/>
                                        <p:tgtEl>
                                          <p:spTgt spid="21511">
                                            <p:txEl>
                                              <p:pRg st="0" end="0"/>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511">
                                            <p:txEl>
                                              <p:pRg st="1" end="1"/>
                                            </p:txEl>
                                          </p:spTgt>
                                        </p:tgtEl>
                                        <p:attrNameLst>
                                          <p:attrName>style.visibility</p:attrName>
                                        </p:attrNameLst>
                                      </p:cBhvr>
                                      <p:to>
                                        <p:strVal val="visible"/>
                                      </p:to>
                                    </p:set>
                                    <p:animEffect transition="in" filter="fade">
                                      <p:cBhvr>
                                        <p:cTn id="31" dur="500"/>
                                        <p:tgtEl>
                                          <p:spTgt spid="21511">
                                            <p:txEl>
                                              <p:pRg st="1" end="1"/>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1512">
                                            <p:txEl>
                                              <p:pRg st="0" end="0"/>
                                            </p:txEl>
                                          </p:spTgt>
                                        </p:tgtEl>
                                        <p:attrNameLst>
                                          <p:attrName>style.visibility</p:attrName>
                                        </p:attrNameLst>
                                      </p:cBhvr>
                                      <p:to>
                                        <p:strVal val="visible"/>
                                      </p:to>
                                    </p:set>
                                    <p:animEffect transition="in" filter="fade">
                                      <p:cBhvr>
                                        <p:cTn id="35" dur="500"/>
                                        <p:tgtEl>
                                          <p:spTgt spid="21512">
                                            <p:txEl>
                                              <p:pRg st="0" end="0"/>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1512">
                                            <p:txEl>
                                              <p:pRg st="1" end="1"/>
                                            </p:txEl>
                                          </p:spTgt>
                                        </p:tgtEl>
                                        <p:attrNameLst>
                                          <p:attrName>style.visibility</p:attrName>
                                        </p:attrNameLst>
                                      </p:cBhvr>
                                      <p:to>
                                        <p:strVal val="visible"/>
                                      </p:to>
                                    </p:set>
                                    <p:animEffect transition="in" filter="fade">
                                      <p:cBhvr>
                                        <p:cTn id="39" dur="500"/>
                                        <p:tgtEl>
                                          <p:spTgt spid="21512">
                                            <p:txEl>
                                              <p:pRg st="1" end="1"/>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1509"/>
                                        </p:tgtEl>
                                        <p:attrNameLst>
                                          <p:attrName>style.visibility</p:attrName>
                                        </p:attrNameLst>
                                      </p:cBhvr>
                                      <p:to>
                                        <p:strVal val="visible"/>
                                      </p:to>
                                    </p:set>
                                    <p:animEffect transition="in" filter="fade">
                                      <p:cBhvr>
                                        <p:cTn id="43" dur="500"/>
                                        <p:tgtEl>
                                          <p:spTgt spid="21509"/>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1508"/>
                                        </p:tgtEl>
                                        <p:attrNameLst>
                                          <p:attrName>style.visibility</p:attrName>
                                        </p:attrNameLst>
                                      </p:cBhvr>
                                      <p:to>
                                        <p:strVal val="visible"/>
                                      </p:to>
                                    </p:set>
                                    <p:animEffect transition="in" filter="fade">
                                      <p:cBhvr>
                                        <p:cTn id="51"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569</TotalTime>
  <Words>2129</Words>
  <Application>Microsoft Office PowerPoint</Application>
  <PresentationFormat>Экран (4:3)</PresentationFormat>
  <Paragraphs>213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Дидактические игры по формированию математических представлений</vt:lpstr>
      <vt:lpstr>Слайд 2</vt:lpstr>
      <vt:lpstr> </vt:lpstr>
      <vt:lpstr>Слайд 4</vt:lpstr>
      <vt:lpstr>Слайд 5</vt:lpstr>
      <vt:lpstr>Дидактические игры по формированию математических представлений условно делятся на следующие группы:</vt:lpstr>
      <vt:lpstr>Игры с цифрами и числами</vt:lpstr>
      <vt:lpstr>Игры с цифрами и числами</vt:lpstr>
      <vt:lpstr>Игры с цифрами и числами</vt:lpstr>
      <vt:lpstr>Игры с цифрами и числами</vt:lpstr>
      <vt:lpstr>Игры –путешествие во времени</vt:lpstr>
      <vt:lpstr>Игры на ориентирование в пространстве</vt:lpstr>
      <vt:lpstr>Игры на ориентирование в пространстве</vt:lpstr>
      <vt:lpstr>Игры на ориентирование в пространстве</vt:lpstr>
      <vt:lpstr>Игры с геометрическими фигурами</vt:lpstr>
      <vt:lpstr>Игры с геометрическими фигурами</vt:lpstr>
      <vt:lpstr>Игры с геометрическими фигурами</vt:lpstr>
      <vt:lpstr>Слайд 18</vt:lpstr>
      <vt:lpstr>Игры на распознавание величины</vt:lpstr>
      <vt:lpstr>Игры на распознавание цвета</vt:lpstr>
      <vt:lpstr>Игры на логическое мышление</vt:lpstr>
      <vt:lpstr>Логические игры</vt:lpstr>
      <vt:lpstr>Учимся собирать предметы по определенным признакам</vt:lpstr>
      <vt:lpstr>Игры на логическое мышление</vt:lpstr>
      <vt:lpstr>Игры на логическое мышление</vt:lpstr>
      <vt:lpstr>Математические загадки</vt:lpstr>
      <vt:lpstr>Математические загадки</vt:lpstr>
      <vt:lpstr>Вывод</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user</cp:lastModifiedBy>
  <cp:revision>110</cp:revision>
  <dcterms:created xsi:type="dcterms:W3CDTF">2013-03-09T10:56:51Z</dcterms:created>
  <dcterms:modified xsi:type="dcterms:W3CDTF">2021-11-23T00:02:10Z</dcterms:modified>
</cp:coreProperties>
</file>