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1" r:id="rId4"/>
    <p:sldId id="274" r:id="rId5"/>
    <p:sldId id="257" r:id="rId6"/>
    <p:sldId id="258" r:id="rId7"/>
    <p:sldId id="259" r:id="rId8"/>
    <p:sldId id="260" r:id="rId9"/>
    <p:sldId id="273" r:id="rId10"/>
    <p:sldId id="262" r:id="rId11"/>
    <p:sldId id="263" r:id="rId12"/>
    <p:sldId id="264" r:id="rId13"/>
    <p:sldId id="265" r:id="rId14"/>
    <p:sldId id="272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3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6859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6859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sz="half" idx="13"/>
          </p:nvPr>
        </p:nvSpPr>
        <p:spPr>
          <a:xfrm>
            <a:off x="500034" y="4000504"/>
            <a:ext cx="4000528" cy="16859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одержимое 3"/>
          <p:cNvSpPr>
            <a:spLocks noGrp="1"/>
          </p:cNvSpPr>
          <p:nvPr>
            <p:ph sz="half" idx="14"/>
          </p:nvPr>
        </p:nvSpPr>
        <p:spPr>
          <a:xfrm>
            <a:off x="4643438" y="4000504"/>
            <a:ext cx="4038600" cy="16859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6859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6859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sz="half" idx="13"/>
          </p:nvPr>
        </p:nvSpPr>
        <p:spPr>
          <a:xfrm>
            <a:off x="500034" y="4000504"/>
            <a:ext cx="4000528" cy="16859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blipFill>
            <a:blip r:embed="rId16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29.jpeg"/><Relationship Id="rId1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12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30.jpeg"/><Relationship Id="rId5" Type="http://schemas.openxmlformats.org/officeDocument/2006/relationships/audio" Target="../media/audio4.wav"/><Relationship Id="rId15" Type="http://schemas.openxmlformats.org/officeDocument/2006/relationships/image" Target="../media/image20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12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28.jpeg"/><Relationship Id="rId5" Type="http://schemas.openxmlformats.org/officeDocument/2006/relationships/image" Target="../media/image14.jpeg"/><Relationship Id="rId10" Type="http://schemas.openxmlformats.org/officeDocument/2006/relationships/image" Target="../media/image30.jpeg"/><Relationship Id="rId4" Type="http://schemas.openxmlformats.org/officeDocument/2006/relationships/audio" Target="../media/audio5.wav"/><Relationship Id="rId9" Type="http://schemas.openxmlformats.org/officeDocument/2006/relationships/image" Target="../media/image19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12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30.jpeg"/><Relationship Id="rId5" Type="http://schemas.openxmlformats.org/officeDocument/2006/relationships/audio" Target="../media/audio1.wav"/><Relationship Id="rId15" Type="http://schemas.openxmlformats.org/officeDocument/2006/relationships/image" Target="../media/image33.jpeg"/><Relationship Id="rId10" Type="http://schemas.openxmlformats.org/officeDocument/2006/relationships/image" Target="../media/image19.png"/><Relationship Id="rId4" Type="http://schemas.openxmlformats.org/officeDocument/2006/relationships/audio" Target="../media/audio4.wav"/><Relationship Id="rId9" Type="http://schemas.openxmlformats.org/officeDocument/2006/relationships/image" Target="../media/image18.png"/><Relationship Id="rId1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37.gif"/><Relationship Id="rId5" Type="http://schemas.openxmlformats.org/officeDocument/2006/relationships/audio" Target="../media/audio4.wav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8.pn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36.jpeg"/><Relationship Id="rId12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37.gif"/><Relationship Id="rId5" Type="http://schemas.openxmlformats.org/officeDocument/2006/relationships/audio" Target="../media/audio3.wav"/><Relationship Id="rId15" Type="http://schemas.openxmlformats.org/officeDocument/2006/relationships/image" Target="../media/image39.png"/><Relationship Id="rId10" Type="http://schemas.openxmlformats.org/officeDocument/2006/relationships/image" Target="../media/image19.png"/><Relationship Id="rId4" Type="http://schemas.openxmlformats.org/officeDocument/2006/relationships/audio" Target="../media/audio5.wav"/><Relationship Id="rId9" Type="http://schemas.openxmlformats.org/officeDocument/2006/relationships/image" Target="../media/image18.pn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12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37.gif"/><Relationship Id="rId5" Type="http://schemas.openxmlformats.org/officeDocument/2006/relationships/audio" Target="../media/audio1.wav"/><Relationship Id="rId15" Type="http://schemas.openxmlformats.org/officeDocument/2006/relationships/image" Target="../media/image40.jpeg"/><Relationship Id="rId10" Type="http://schemas.openxmlformats.org/officeDocument/2006/relationships/image" Target="../media/image19.png"/><Relationship Id="rId4" Type="http://schemas.openxmlformats.org/officeDocument/2006/relationships/audio" Target="../media/audio6.wav"/><Relationship Id="rId9" Type="http://schemas.openxmlformats.org/officeDocument/2006/relationships/image" Target="../media/image18.png"/><Relationship Id="rId1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audio" Target="../media/audio7.wav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38.png"/><Relationship Id="rId1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op.bazarmagazinchik.ru/32034-1-home_default/%D0%9F%D0%B5%D0%B9%D0%B7%D0%B0%D0%B6-%D0%BC%D0%BE%D1%80%D1%81%D0%BA%D0%BE%D0%B9-PM3068.jpg" TargetMode="External"/><Relationship Id="rId13" Type="http://schemas.openxmlformats.org/officeDocument/2006/relationships/hyperlink" Target="http://cvetynn.ru/media/k2/items/cache/3fcd8f90952a19354e6b0c4b58be99e3_L.jpg" TargetMode="External"/><Relationship Id="rId18" Type="http://schemas.openxmlformats.org/officeDocument/2006/relationships/hyperlink" Target="http://anasko.ru/uploads/dleposts/2016-04/1460931346_palette_04.png" TargetMode="External"/><Relationship Id="rId26" Type="http://schemas.openxmlformats.org/officeDocument/2006/relationships/hyperlink" Target="http://www.clipartsuggest.com/images/429/cute-sailboat-freebie-of-the-day-U6OJnx-clipart.png" TargetMode="External"/><Relationship Id="rId3" Type="http://schemas.openxmlformats.org/officeDocument/2006/relationships/hyperlink" Target="https://www.superplanshet.ru/images/Samsung_Ativ_Q_14.jpg" TargetMode="External"/><Relationship Id="rId21" Type="http://schemas.openxmlformats.org/officeDocument/2006/relationships/hyperlink" Target="http://tod.com.ua/thumbnail.php?page=cat_in_catalog&amp;file=ftp/categphoto/0-004776.jpg" TargetMode="External"/><Relationship Id="rId7" Type="http://schemas.openxmlformats.org/officeDocument/2006/relationships/hyperlink" Target="https://mylitta.ru/uploads/posts/2014-10/thumbs/1413526373_1.jpg" TargetMode="External"/><Relationship Id="rId12" Type="http://schemas.openxmlformats.org/officeDocument/2006/relationships/hyperlink" Target="https://ru2.anyfad.com/items/t1@195bfc10-5104-4551-ba49-346e5c3dc380/Dudka-muzykalnyy-instrument.jpg" TargetMode="External"/><Relationship Id="rId17" Type="http://schemas.openxmlformats.org/officeDocument/2006/relationships/hyperlink" Target="http://www.bolumhizli.shop/img/p/1/45764-home_default.jpg" TargetMode="External"/><Relationship Id="rId25" Type="http://schemas.openxmlformats.org/officeDocument/2006/relationships/hyperlink" Target="http://razvitie-shop.ru/images/__user__/catalog/27797.jpg" TargetMode="External"/><Relationship Id="rId2" Type="http://schemas.openxmlformats.org/officeDocument/2006/relationships/hyperlink" Target="https://ru.seaicons.com/wp-content/uploads/2016/03/ipad-black-icon.png" TargetMode="External"/><Relationship Id="rId16" Type="http://schemas.openxmlformats.org/officeDocument/2006/relationships/hyperlink" Target="https://www.qfeast.com/imret/q/UNR2Ag.jpg" TargetMode="External"/><Relationship Id="rId20" Type="http://schemas.openxmlformats.org/officeDocument/2006/relationships/hyperlink" Target="http://fotomelia.com/wp-content/uploads/edd/2015/03/cd-de-musique-dvd-1560x1549.png" TargetMode="External"/><Relationship Id="rId29" Type="http://schemas.openxmlformats.org/officeDocument/2006/relationships/hyperlink" Target="http://planetadetstva.net/wp-content/uploads/2014/05/razvitie-melkoj-motoriki-ruk-u-detej-s-zaderzhkoj-psixicheskogo-razvitiya-posredstvom-tvorcheskogo-konstruirovaniya-iz-bumagi-prezentaciya-opyta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3.bp.blogspot.com/-LmzI2PImf6M/UcKk1Jml78I/AAAAAAACT6E/mTmGoM3HoII/s1600/0_c3d44_f7ea28bb_XL.jpg" TargetMode="External"/><Relationship Id="rId11" Type="http://schemas.openxmlformats.org/officeDocument/2006/relationships/hyperlink" Target="http://you-happy.ru/uploads/posts/2009-08/1250596269_5e6508496841c5c8f89d705fe4e22b6b.jpg" TargetMode="External"/><Relationship Id="rId24" Type="http://schemas.openxmlformats.org/officeDocument/2006/relationships/hyperlink" Target="http://fast.ulmart.ru/p/ym/357/35773/3577351.jpg" TargetMode="External"/><Relationship Id="rId32" Type="http://schemas.openxmlformats.org/officeDocument/2006/relationships/image" Target="../media/image43.jpeg"/><Relationship Id="rId5" Type="http://schemas.openxmlformats.org/officeDocument/2006/relationships/hyperlink" Target="http://crosti.ru/patterns/00/04/c7/f1c83524ff/picture.jpg" TargetMode="External"/><Relationship Id="rId15" Type="http://schemas.openxmlformats.org/officeDocument/2006/relationships/hyperlink" Target="http://zezete2.z.e.pic.centerblog.net/431dd661.png" TargetMode="External"/><Relationship Id="rId23" Type="http://schemas.openxmlformats.org/officeDocument/2006/relationships/hyperlink" Target="https://megatoys24.ru/uploads/all/1e/0a/56/1e0a56abdeb81db3d94ab094855e66ee.png" TargetMode="External"/><Relationship Id="rId28" Type="http://schemas.openxmlformats.org/officeDocument/2006/relationships/hyperlink" Target="http://akinder.ru/wp-content/uploads/2016/11/%D0%BC%D1%83%D0%BA%D0%B0%D1%81%D0%BE%D0%BB%D1%8C%D0%BA%D0%B0-%D1%81%D0%BE%D0%BB%D0%BD%D1%8B%D1%88%D0%BA%D0%BE.png" TargetMode="External"/><Relationship Id="rId10" Type="http://schemas.openxmlformats.org/officeDocument/2006/relationships/hyperlink" Target="http://uniart-shop.ru/app/webroot/files/images/DSC_5056%20copy.jpg" TargetMode="External"/><Relationship Id="rId19" Type="http://schemas.openxmlformats.org/officeDocument/2006/relationships/hyperlink" Target="http://pandia.ru/text/80/195/images/image001_1.png" TargetMode="External"/><Relationship Id="rId31" Type="http://schemas.openxmlformats.org/officeDocument/2006/relationships/image" Target="../media/image42.png"/><Relationship Id="rId4" Type="http://schemas.openxmlformats.org/officeDocument/2006/relationships/hyperlink" Target="http://pluspng.com/img-png/joystick-hd-png-game-controller-joystick-controller-video-games-960.png" TargetMode="External"/><Relationship Id="rId9" Type="http://schemas.openxmlformats.org/officeDocument/2006/relationships/hyperlink" Target="http://trans-m-radio.com/wp-content/uploads/2013/07/149.jpg" TargetMode="External"/><Relationship Id="rId14" Type="http://schemas.openxmlformats.org/officeDocument/2006/relationships/hyperlink" Target="https://volok-dou10.edumsko.ru/uploads/2000/1014/section/48646/40012/91602.png" TargetMode="External"/><Relationship Id="rId22" Type="http://schemas.openxmlformats.org/officeDocument/2006/relationships/hyperlink" Target="http://www.kancministr.ru/upload/iblock/8c8/8c8a84616d05433ea176ec99c3752445.gif" TargetMode="External"/><Relationship Id="rId27" Type="http://schemas.openxmlformats.org/officeDocument/2006/relationships/hyperlink" Target="http://alpinobaby.ru/data/big/alpino-monsters-plastilin.jpg" TargetMode="External"/><Relationship Id="rId30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5" Type="http://schemas.openxmlformats.org/officeDocument/2006/relationships/image" Target="../media/image10.png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audio" Target="../media/audio4.wav"/><Relationship Id="rId15" Type="http://schemas.openxmlformats.org/officeDocument/2006/relationships/image" Target="../media/image22.jpe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jpe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12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21.jpeg"/><Relationship Id="rId5" Type="http://schemas.openxmlformats.org/officeDocument/2006/relationships/audio" Target="../media/audio5.wav"/><Relationship Id="rId15" Type="http://schemas.openxmlformats.org/officeDocument/2006/relationships/image" Target="../media/image20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4.jpeg"/><Relationship Id="rId3" Type="http://schemas.openxmlformats.org/officeDocument/2006/relationships/audio" Target="../media/audio3.wav"/><Relationship Id="rId7" Type="http://schemas.openxmlformats.org/officeDocument/2006/relationships/image" Target="../media/image15.jpeg"/><Relationship Id="rId12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21.jpeg"/><Relationship Id="rId5" Type="http://schemas.openxmlformats.org/officeDocument/2006/relationships/audio" Target="../media/audio1.wav"/><Relationship Id="rId15" Type="http://schemas.openxmlformats.org/officeDocument/2006/relationships/image" Target="../media/image20.png"/><Relationship Id="rId10" Type="http://schemas.openxmlformats.org/officeDocument/2006/relationships/image" Target="../media/image19.png"/><Relationship Id="rId4" Type="http://schemas.openxmlformats.org/officeDocument/2006/relationships/audio" Target="../media/audio6.wav"/><Relationship Id="rId9" Type="http://schemas.openxmlformats.org/officeDocument/2006/relationships/image" Target="../media/image18.png"/><Relationship Id="rId1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12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21.jpeg"/><Relationship Id="rId5" Type="http://schemas.openxmlformats.org/officeDocument/2006/relationships/audio" Target="../media/audio2.wav"/><Relationship Id="rId15" Type="http://schemas.openxmlformats.org/officeDocument/2006/relationships/image" Target="../media/image25.jpeg"/><Relationship Id="rId10" Type="http://schemas.openxmlformats.org/officeDocument/2006/relationships/image" Target="../media/image19.png"/><Relationship Id="rId4" Type="http://schemas.openxmlformats.org/officeDocument/2006/relationships/audio" Target="../media/audio5.wav"/><Relationship Id="rId9" Type="http://schemas.openxmlformats.org/officeDocument/2006/relationships/image" Target="../media/image18.png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286248" y="571480"/>
            <a:ext cx="4857752" cy="4572032"/>
            <a:chOff x="5000628" y="1142984"/>
            <a:chExt cx="3714776" cy="342902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072066" y="1785926"/>
              <a:ext cx="3429024" cy="2071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Новейшие-цифровые-calssroom-ультразвуковой-портативный-usb-интерактивная-доска-YC100N-белая-доска-популярным-в-школах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5000628" y="1142984"/>
              <a:ext cx="3714776" cy="3429024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857232"/>
            <a:ext cx="4357718" cy="49704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ИНТЕРАКТИВНАЯ</a:t>
            </a:r>
            <a:br>
              <a:rPr lang="ru-RU" b="1" dirty="0" smtClean="0">
                <a:ln w="11430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</a:t>
            </a:r>
            <a:br>
              <a:rPr lang="ru-RU" b="1" dirty="0" smtClean="0">
                <a:ln w="11430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«ЗНАЕШЬ ЛИ ТЫ?»</a:t>
            </a:r>
            <a:br>
              <a:rPr lang="ru-RU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6072206"/>
            <a:ext cx="4143404" cy="642966"/>
          </a:xfrm>
        </p:spPr>
        <p:txBody>
          <a:bodyPr>
            <a:normAutofit fontScale="92500"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Интерактивные  игры по  художественно-эстетическому  развитию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00034" y="1785926"/>
            <a:ext cx="3571900" cy="2357454"/>
            <a:chOff x="500034" y="1785926"/>
            <a:chExt cx="3571900" cy="2228812"/>
          </a:xfrm>
        </p:grpSpPr>
        <p:pic>
          <p:nvPicPr>
            <p:cNvPr id="6" name="Рисунок 5" descr="image001_1.png"/>
            <p:cNvPicPr>
              <a:picLocks noChangeAspect="1"/>
            </p:cNvPicPr>
            <p:nvPr/>
          </p:nvPicPr>
          <p:blipFill>
            <a:blip r:embed="rId3" cstate="print"/>
            <a:srcRect t="5000" b="17500"/>
            <a:stretch>
              <a:fillRect/>
            </a:stretch>
          </p:blipFill>
          <p:spPr>
            <a:xfrm>
              <a:off x="500034" y="1921006"/>
              <a:ext cx="3571900" cy="2093732"/>
            </a:xfrm>
            <a:prstGeom prst="rect">
              <a:avLst/>
            </a:prstGeom>
          </p:spPr>
        </p:pic>
        <p:pic>
          <p:nvPicPr>
            <p:cNvPr id="7" name="Рисунок 6" descr="мукасолька-солнышко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8728" y="1785926"/>
              <a:ext cx="1005217" cy="981611"/>
            </a:xfrm>
            <a:prstGeom prst="rect">
              <a:avLst/>
            </a:prstGeom>
          </p:spPr>
        </p:pic>
      </p:grp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01024" y="6357958"/>
            <a:ext cx="857256" cy="35716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Содержимое 3" descr="Samsung_Ativ_Q_1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4282" y="1785926"/>
            <a:ext cx="4690646" cy="4143404"/>
          </a:xfrm>
          <a:prstGeom prst="roundRect">
            <a:avLst>
              <a:gd name="adj" fmla="val 6029"/>
            </a:avLst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МУЗЫКАЛЬНЫЕ СРЕДСТВА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14554"/>
            <a:ext cx="2143140" cy="1714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214554"/>
            <a:ext cx="2143140" cy="1714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3929066"/>
            <a:ext cx="2143140" cy="15716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pad-black-icon.png"/>
          <p:cNvPicPr>
            <a:picLocks noChangeAspect="1"/>
          </p:cNvPicPr>
          <p:nvPr/>
        </p:nvPicPr>
        <p:blipFill>
          <a:blip r:embed="rId10" cstate="print"/>
          <a:srcRect l="8000" r="9999"/>
          <a:stretch>
            <a:fillRect/>
          </a:stretch>
        </p:blipFill>
        <p:spPr>
          <a:xfrm>
            <a:off x="5715008" y="1928802"/>
            <a:ext cx="2928958" cy="24384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572396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5272" y="52863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joystick-hd-png-game-controller-joystick-controller-video-games-960 (1)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43636" y="4929198"/>
            <a:ext cx="2071670" cy="1296952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715272" y="5072074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67672" y="5224474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72396" y="5214950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15272" y="5357826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" action="ppaction://hlinkshowjump?jump=previousslide"/>
          </p:cNvPr>
          <p:cNvSpPr/>
          <p:nvPr/>
        </p:nvSpPr>
        <p:spPr>
          <a:xfrm>
            <a:off x="6858016" y="5214950"/>
            <a:ext cx="285752" cy="1106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hlinkClick r:id="" action="ppaction://hlinkshowjump?jump=nextslide"/>
          </p:cNvPr>
          <p:cNvSpPr/>
          <p:nvPr/>
        </p:nvSpPr>
        <p:spPr>
          <a:xfrm rot="5400000">
            <a:off x="7268784" y="5161372"/>
            <a:ext cx="142876" cy="250033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3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8818592">
            <a:off x="6323538" y="5037662"/>
            <a:ext cx="524213" cy="5242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6" y="3929066"/>
            <a:ext cx="2143140" cy="15716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 descr="0_c3d44_f7ea28bb_XL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28596" y="2214554"/>
            <a:ext cx="4286280" cy="32861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6072198" y="2357431"/>
            <a:ext cx="2357454" cy="1500198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274638" algn="l"/>
              </a:tabLst>
            </a:pPr>
            <a:r>
              <a:rPr lang="ru-RU" sz="2000" b="1" dirty="0" smtClean="0">
                <a:solidFill>
                  <a:schemeClr val="bg1"/>
                </a:solidFill>
              </a:rPr>
              <a:t>На каком музыкальном инструменте играл  папа Карло?</a:t>
            </a:r>
          </a:p>
          <a:p>
            <a:pPr marL="0" indent="0" algn="ctr">
              <a:buNone/>
              <a:tabLst>
                <a:tab pos="274638" algn="l"/>
              </a:tabLst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  <a:tabLst>
                <a:tab pos="274638" algn="l"/>
              </a:tabLst>
            </a:pPr>
            <a:endParaRPr lang="ru-RU" sz="2000" dirty="0"/>
          </a:p>
        </p:txBody>
      </p:sp>
      <p:sp>
        <p:nvSpPr>
          <p:cNvPr id="28" name="Овал 27"/>
          <p:cNvSpPr/>
          <p:nvPr/>
        </p:nvSpPr>
        <p:spPr>
          <a:xfrm>
            <a:off x="6786578" y="5429264"/>
            <a:ext cx="285752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286644" y="542926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 ещ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7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Содержимое 3" descr="Samsung_Ativ_Q_1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4282" y="1785926"/>
            <a:ext cx="4690646" cy="4143404"/>
          </a:xfrm>
          <a:prstGeom prst="roundRect">
            <a:avLst>
              <a:gd name="adj" fmla="val 6029"/>
            </a:avLst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МУЗЫКАЛЬНЫЕ СРЕДСТВА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14554"/>
            <a:ext cx="2143140" cy="1714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214554"/>
            <a:ext cx="2143140" cy="1714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pad-black-icon.png"/>
          <p:cNvPicPr>
            <a:picLocks noChangeAspect="1"/>
          </p:cNvPicPr>
          <p:nvPr/>
        </p:nvPicPr>
        <p:blipFill>
          <a:blip r:embed="rId9" cstate="print"/>
          <a:srcRect l="8000" r="9999"/>
          <a:stretch>
            <a:fillRect/>
          </a:stretch>
        </p:blipFill>
        <p:spPr>
          <a:xfrm>
            <a:off x="5715008" y="1928802"/>
            <a:ext cx="2928958" cy="24384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572396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5272" y="52863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joystick-hd-png-game-controller-joystick-controller-video-games-960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43636" y="4929198"/>
            <a:ext cx="2071670" cy="1296952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715272" y="5072074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67672" y="5224474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72396" y="5214950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15272" y="5357826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" action="ppaction://hlinkshowjump?jump=previousslide"/>
          </p:cNvPr>
          <p:cNvSpPr/>
          <p:nvPr/>
        </p:nvSpPr>
        <p:spPr>
          <a:xfrm>
            <a:off x="6858016" y="5214950"/>
            <a:ext cx="285752" cy="1106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hlinkClick r:id="" action="ppaction://hlinkshowjump?jump=nextslide"/>
          </p:cNvPr>
          <p:cNvSpPr/>
          <p:nvPr/>
        </p:nvSpPr>
        <p:spPr>
          <a:xfrm rot="5400000">
            <a:off x="7268784" y="5161372"/>
            <a:ext cx="142876" cy="250033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929066"/>
            <a:ext cx="2143140" cy="1571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3929066"/>
            <a:ext cx="2143140" cy="15716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c3d44_f7ea28bb_X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8596" y="2214554"/>
            <a:ext cx="4286280" cy="32861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6000760" y="2357430"/>
            <a:ext cx="2428892" cy="14827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При помощи какого музыкального инструмента мальчик Нильс спас гусей?</a:t>
            </a:r>
          </a:p>
        </p:txBody>
      </p:sp>
      <p:sp>
        <p:nvSpPr>
          <p:cNvPr id="27" name="Овал 26"/>
          <p:cNvSpPr/>
          <p:nvPr/>
        </p:nvSpPr>
        <p:spPr>
          <a:xfrm>
            <a:off x="6786578" y="5429264"/>
            <a:ext cx="285752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286644" y="542926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3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8818592">
            <a:off x="6323538" y="5037662"/>
            <a:ext cx="524213" cy="524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 ещ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Содержимое 3" descr="Samsung_Ativ_Q_1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4282" y="1785926"/>
            <a:ext cx="4690646" cy="4143404"/>
          </a:xfrm>
          <a:prstGeom prst="roundRect">
            <a:avLst>
              <a:gd name="adj" fmla="val 6029"/>
            </a:avLst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МУЗЫКАЛЬНЫЕ СРЕДСТВА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14554"/>
            <a:ext cx="2143140" cy="1714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3929066"/>
            <a:ext cx="2143140" cy="1571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pad-black-icon.png"/>
          <p:cNvPicPr>
            <a:picLocks noChangeAspect="1"/>
          </p:cNvPicPr>
          <p:nvPr/>
        </p:nvPicPr>
        <p:blipFill>
          <a:blip r:embed="rId8" cstate="print"/>
          <a:srcRect l="8000" r="9999"/>
          <a:stretch>
            <a:fillRect/>
          </a:stretch>
        </p:blipFill>
        <p:spPr>
          <a:xfrm>
            <a:off x="5715008" y="1928802"/>
            <a:ext cx="2928958" cy="24384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572396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5272" y="52863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joystick-hd-png-game-controller-joystick-controller-video-games-960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3636" y="4929198"/>
            <a:ext cx="2071670" cy="1296952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715272" y="5072074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67672" y="5224474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72396" y="5214950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15272" y="5357826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" action="ppaction://hlinkshowjump?jump=previousslide"/>
          </p:cNvPr>
          <p:cNvSpPr/>
          <p:nvPr/>
        </p:nvSpPr>
        <p:spPr>
          <a:xfrm>
            <a:off x="6858016" y="5214950"/>
            <a:ext cx="285752" cy="1106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hlinkClick r:id="" action="ppaction://hlinkshowjump?jump=nextslide"/>
          </p:cNvPr>
          <p:cNvSpPr/>
          <p:nvPr/>
        </p:nvSpPr>
        <p:spPr>
          <a:xfrm rot="5400000">
            <a:off x="7268784" y="5161372"/>
            <a:ext cx="142876" cy="250033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929066"/>
            <a:ext cx="2143140" cy="15716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214554"/>
            <a:ext cx="2143140" cy="17145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c3d44_f7ea28bb_X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7158" y="2214554"/>
            <a:ext cx="4357718" cy="32861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6000760" y="2428868"/>
            <a:ext cx="2400288" cy="13573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 каком музыкальном инструменте играл крокодил Гена?</a:t>
            </a:r>
          </a:p>
        </p:txBody>
      </p:sp>
      <p:sp>
        <p:nvSpPr>
          <p:cNvPr id="27" name="Овал 26"/>
          <p:cNvSpPr/>
          <p:nvPr/>
        </p:nvSpPr>
        <p:spPr>
          <a:xfrm>
            <a:off x="6786578" y="5429264"/>
            <a:ext cx="285752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286644" y="542926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3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8818592">
            <a:off x="6323538" y="5037662"/>
            <a:ext cx="524213" cy="524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ещ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7" grpId="0" animBg="1"/>
      <p:bldP spid="6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Содержимое 3" descr="Samsung_Ativ_Q_1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4282" y="1785926"/>
            <a:ext cx="4690646" cy="4143404"/>
          </a:xfrm>
          <a:prstGeom prst="roundRect">
            <a:avLst>
              <a:gd name="adj" fmla="val 6029"/>
            </a:avLst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МУЗЫКАЛЬНЫЕ СРЕДСТВА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214554"/>
            <a:ext cx="2143140" cy="1714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3929066"/>
            <a:ext cx="2143140" cy="1571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pad-black-icon.png"/>
          <p:cNvPicPr>
            <a:picLocks noChangeAspect="1"/>
          </p:cNvPicPr>
          <p:nvPr/>
        </p:nvPicPr>
        <p:blipFill>
          <a:blip r:embed="rId9" cstate="print"/>
          <a:srcRect l="8000" r="9999"/>
          <a:stretch>
            <a:fillRect/>
          </a:stretch>
        </p:blipFill>
        <p:spPr>
          <a:xfrm>
            <a:off x="5715008" y="1928802"/>
            <a:ext cx="2928958" cy="24384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572396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5272" y="52863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joystick-hd-png-game-controller-joystick-controller-video-games-960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43636" y="4929198"/>
            <a:ext cx="2071670" cy="1296952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715272" y="5072074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67672" y="5224474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72396" y="5214950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15272" y="5357826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" action="ppaction://hlinkshowjump?jump=previousslide"/>
          </p:cNvPr>
          <p:cNvSpPr/>
          <p:nvPr/>
        </p:nvSpPr>
        <p:spPr>
          <a:xfrm>
            <a:off x="6858016" y="5214950"/>
            <a:ext cx="285752" cy="1106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7268784" y="5161372"/>
            <a:ext cx="142876" cy="250033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929066"/>
            <a:ext cx="2143140" cy="1571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6072198" y="2357430"/>
            <a:ext cx="2257412" cy="1625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 каком музыкальном инструменте  играл Волк в «Ну, погоди?»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27" name="Овал 26"/>
          <p:cNvSpPr/>
          <p:nvPr/>
        </p:nvSpPr>
        <p:spPr>
          <a:xfrm>
            <a:off x="6786578" y="5429264"/>
            <a:ext cx="285752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286644" y="542926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3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8818592">
            <a:off x="6323538" y="5037662"/>
            <a:ext cx="524213" cy="5242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2214554"/>
            <a:ext cx="2143140" cy="1714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 descr="0_c3d44_f7ea28bb_XL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28596" y="2214554"/>
            <a:ext cx="4286280" cy="32861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ещ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7" grpId="0" animBg="1"/>
      <p:bldP spid="25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ПЛАСТИЧЕСКИЕ  СРЕДСТВА</a:t>
            </a:r>
            <a:endParaRPr lang="ru-RU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Содержимое 3" descr="razvitie-melkoj-motoriki-ruk-u-detej-s-zaderzhkoj-psixicheskogo-razvitiya-posredstvom-tvorcheskogo-konstruirovaniya-iz-bumagi-prezentaciya-opyt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643050"/>
            <a:ext cx="5106102" cy="4656954"/>
          </a:xfrm>
        </p:spPr>
      </p:pic>
      <p:pic>
        <p:nvPicPr>
          <p:cNvPr id="5" name="Рисунок 4" descr="мукасолька-солнышко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085670"/>
            <a:ext cx="790903" cy="7723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Содержимое 3" descr="Samsung_Ativ_Q_1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4282" y="1785926"/>
            <a:ext cx="4690646" cy="4143404"/>
          </a:xfrm>
          <a:prstGeom prst="roundRect">
            <a:avLst>
              <a:gd name="adj" fmla="val 6029"/>
            </a:avLst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ПЛАСТИЧЕСКИЕ  СРЕДСТВА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14554"/>
            <a:ext cx="2143140" cy="1714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214554"/>
            <a:ext cx="2143140" cy="1714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pad-black-icon.png"/>
          <p:cNvPicPr>
            <a:picLocks noChangeAspect="1"/>
          </p:cNvPicPr>
          <p:nvPr/>
        </p:nvPicPr>
        <p:blipFill>
          <a:blip r:embed="rId9" cstate="print"/>
          <a:srcRect l="8000" r="9999"/>
          <a:stretch>
            <a:fillRect/>
          </a:stretch>
        </p:blipFill>
        <p:spPr>
          <a:xfrm>
            <a:off x="5715008" y="1928802"/>
            <a:ext cx="2928958" cy="24384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572396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5272" y="52863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joystick-hd-png-game-controller-joystick-controller-video-games-960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43636" y="4929198"/>
            <a:ext cx="2071670" cy="1296952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715272" y="5072074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67672" y="5224474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72396" y="5214950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15272" y="5357826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" action="ppaction://hlinkshowjump?jump=previousslide"/>
          </p:cNvPr>
          <p:cNvSpPr/>
          <p:nvPr/>
        </p:nvSpPr>
        <p:spPr>
          <a:xfrm>
            <a:off x="6858016" y="5214950"/>
            <a:ext cx="285752" cy="1106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hlinkClick r:id="" action="ppaction://hlinkshowjump?jump=nextslide"/>
          </p:cNvPr>
          <p:cNvSpPr/>
          <p:nvPr/>
        </p:nvSpPr>
        <p:spPr>
          <a:xfrm rot="5400000">
            <a:off x="7268784" y="5161372"/>
            <a:ext cx="142876" cy="250033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929066"/>
            <a:ext cx="2143140" cy="1571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6000760" y="2357430"/>
            <a:ext cx="2428892" cy="14827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Подбери материал, необходимый для лепки</a:t>
            </a:r>
          </a:p>
        </p:txBody>
      </p:sp>
      <p:sp>
        <p:nvSpPr>
          <p:cNvPr id="27" name="Овал 26"/>
          <p:cNvSpPr/>
          <p:nvPr/>
        </p:nvSpPr>
        <p:spPr>
          <a:xfrm>
            <a:off x="6786578" y="5429264"/>
            <a:ext cx="285752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286644" y="542926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3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8818592">
            <a:off x="6323538" y="5037662"/>
            <a:ext cx="524213" cy="5242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71736" y="3929066"/>
            <a:ext cx="2143140" cy="15716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c3d44_f7ea28bb_XL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28596" y="2214554"/>
            <a:ext cx="4286280" cy="32861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25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Содержимое 3" descr="Samsung_Ativ_Q_1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4282" y="1785926"/>
            <a:ext cx="4690646" cy="4143404"/>
          </a:xfrm>
          <a:prstGeom prst="roundRect">
            <a:avLst>
              <a:gd name="adj" fmla="val 6029"/>
            </a:avLst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МУЗЫКАЛЬНЫЕ СРЕДСТВА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214554"/>
            <a:ext cx="2143140" cy="1714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3929066"/>
            <a:ext cx="2143140" cy="1571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pad-black-icon.png"/>
          <p:cNvPicPr>
            <a:picLocks noChangeAspect="1"/>
          </p:cNvPicPr>
          <p:nvPr/>
        </p:nvPicPr>
        <p:blipFill>
          <a:blip r:embed="rId9" cstate="print"/>
          <a:srcRect l="8000" r="9999"/>
          <a:stretch>
            <a:fillRect/>
          </a:stretch>
        </p:blipFill>
        <p:spPr>
          <a:xfrm>
            <a:off x="5715008" y="1928802"/>
            <a:ext cx="2928958" cy="24384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572396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5272" y="52863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joystick-hd-png-game-controller-joystick-controller-video-games-960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43636" y="4929198"/>
            <a:ext cx="2071670" cy="1296952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715272" y="5072074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67672" y="5224474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72396" y="5214950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15272" y="5357826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" action="ppaction://hlinkshowjump?jump=previousslide"/>
          </p:cNvPr>
          <p:cNvSpPr/>
          <p:nvPr/>
        </p:nvSpPr>
        <p:spPr>
          <a:xfrm>
            <a:off x="6858016" y="5214950"/>
            <a:ext cx="285752" cy="1106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hlinkClick r:id="" action="ppaction://hlinkshowjump?jump=nextslide"/>
          </p:cNvPr>
          <p:cNvSpPr/>
          <p:nvPr/>
        </p:nvSpPr>
        <p:spPr>
          <a:xfrm rot="5400000">
            <a:off x="7268784" y="5161372"/>
            <a:ext cx="142876" cy="250033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929066"/>
            <a:ext cx="2143140" cy="1571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6072198" y="2357430"/>
            <a:ext cx="2257412" cy="16255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Выбери материал для </a:t>
            </a:r>
            <a:r>
              <a:rPr lang="ru-RU" sz="2200" b="1" dirty="0" err="1" smtClean="0">
                <a:solidFill>
                  <a:schemeClr val="bg1"/>
                </a:solidFill>
              </a:rPr>
              <a:t>музицирования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200" dirty="0"/>
          </a:p>
        </p:txBody>
      </p:sp>
      <p:sp>
        <p:nvSpPr>
          <p:cNvPr id="27" name="Овал 26"/>
          <p:cNvSpPr/>
          <p:nvPr/>
        </p:nvSpPr>
        <p:spPr>
          <a:xfrm>
            <a:off x="6786578" y="5429264"/>
            <a:ext cx="285752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286644" y="542926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3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8818592">
            <a:off x="6323538" y="5037662"/>
            <a:ext cx="524213" cy="5242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2214554"/>
            <a:ext cx="2143140" cy="1714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 descr="0_c3d44_f7ea28bb_XL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28596" y="2214554"/>
            <a:ext cx="4286280" cy="32861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одумай ещ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7" grpId="0" animBg="1"/>
      <p:bldP spid="25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Содержимое 3" descr="Samsung_Ativ_Q_1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4282" y="1785926"/>
            <a:ext cx="4690646" cy="4143404"/>
          </a:xfrm>
          <a:prstGeom prst="roundRect">
            <a:avLst>
              <a:gd name="adj" fmla="val 6029"/>
            </a:avLst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ИЗОБРАЗИТЕЛЬНЫЕ СРЕДСТВА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14554"/>
            <a:ext cx="2143140" cy="1714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3929066"/>
            <a:ext cx="2143140" cy="1571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pad-black-icon.png"/>
          <p:cNvPicPr>
            <a:picLocks noChangeAspect="1"/>
          </p:cNvPicPr>
          <p:nvPr/>
        </p:nvPicPr>
        <p:blipFill>
          <a:blip r:embed="rId9" cstate="print"/>
          <a:srcRect l="8000" r="9999"/>
          <a:stretch>
            <a:fillRect/>
          </a:stretch>
        </p:blipFill>
        <p:spPr>
          <a:xfrm>
            <a:off x="5715008" y="1928802"/>
            <a:ext cx="2928958" cy="24384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572396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5272" y="52863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joystick-hd-png-game-controller-joystick-controller-video-games-960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43636" y="4929198"/>
            <a:ext cx="2071670" cy="1296952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715272" y="5072074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67672" y="5224474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72396" y="5214950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15272" y="5357826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" action="ppaction://hlinkshowjump?jump=previousslide"/>
          </p:cNvPr>
          <p:cNvSpPr/>
          <p:nvPr/>
        </p:nvSpPr>
        <p:spPr>
          <a:xfrm>
            <a:off x="6858016" y="5214950"/>
            <a:ext cx="285752" cy="1106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hlinkClick r:id="" action="ppaction://hlinkshowjump?jump=nextslide"/>
          </p:cNvPr>
          <p:cNvSpPr/>
          <p:nvPr/>
        </p:nvSpPr>
        <p:spPr>
          <a:xfrm rot="5400000">
            <a:off x="7268784" y="5161372"/>
            <a:ext cx="142876" cy="250033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929066"/>
            <a:ext cx="2143140" cy="1571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6000760" y="2428868"/>
            <a:ext cx="2400288" cy="13573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Выбери материал для рисования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786578" y="5429264"/>
            <a:ext cx="285752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286644" y="542926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3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8818592">
            <a:off x="6323538" y="5037662"/>
            <a:ext cx="524213" cy="5242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2214554"/>
            <a:ext cx="2143140" cy="1714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c3d44_f7ea28bb_XL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28596" y="2214554"/>
            <a:ext cx="4286280" cy="32861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7" grpId="0" animBg="1"/>
      <p:bldP spid="2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Содержимое 3" descr="Samsung_Ativ_Q_1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4282" y="1785926"/>
            <a:ext cx="4690646" cy="4143404"/>
          </a:xfrm>
          <a:prstGeom prst="roundRect">
            <a:avLst>
              <a:gd name="adj" fmla="val 6029"/>
            </a:avLst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ПЛАСТИЧЕСКИЕ  СРЕДСТВА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14554"/>
            <a:ext cx="2143140" cy="1714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214554"/>
            <a:ext cx="2143140" cy="1714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3929066"/>
            <a:ext cx="2143140" cy="15716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pad-black-icon.png"/>
          <p:cNvPicPr>
            <a:picLocks noChangeAspect="1"/>
          </p:cNvPicPr>
          <p:nvPr/>
        </p:nvPicPr>
        <p:blipFill>
          <a:blip r:embed="rId10" cstate="print"/>
          <a:srcRect l="8000" r="9999"/>
          <a:stretch>
            <a:fillRect/>
          </a:stretch>
        </p:blipFill>
        <p:spPr>
          <a:xfrm>
            <a:off x="5715008" y="1928802"/>
            <a:ext cx="2928958" cy="24384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572396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5272" y="52863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joystick-hd-png-game-controller-joystick-controller-video-games-960 (1)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43636" y="4929198"/>
            <a:ext cx="2071670" cy="1296952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715272" y="5072074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67672" y="5224474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72396" y="5214950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15272" y="5357826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" action="ppaction://hlinkshowjump?jump=previousslide"/>
          </p:cNvPr>
          <p:cNvSpPr/>
          <p:nvPr/>
        </p:nvSpPr>
        <p:spPr>
          <a:xfrm>
            <a:off x="6858016" y="5214950"/>
            <a:ext cx="285752" cy="1106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7268784" y="5161372"/>
            <a:ext cx="142876" cy="250033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3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8818592">
            <a:off x="6323538" y="5037662"/>
            <a:ext cx="524213" cy="524213"/>
          </a:xfrm>
          <a:prstGeom prst="rect">
            <a:avLst/>
          </a:prstGeom>
        </p:spPr>
      </p:pic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6072198" y="2357431"/>
            <a:ext cx="2357454" cy="1500198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274638" algn="l"/>
              </a:tabLst>
            </a:pPr>
            <a:r>
              <a:rPr lang="ru-RU" sz="2400" b="1" dirty="0" smtClean="0">
                <a:solidFill>
                  <a:schemeClr val="bg1"/>
                </a:solidFill>
              </a:rPr>
              <a:t>Выбери материал для аппликации</a:t>
            </a:r>
          </a:p>
          <a:p>
            <a:pPr marL="0" indent="0" algn="ctr">
              <a:buNone/>
              <a:tabLst>
                <a:tab pos="274638" algn="l"/>
              </a:tabLst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  <a:tabLst>
                <a:tab pos="274638" algn="l"/>
              </a:tabLst>
            </a:pPr>
            <a:endParaRPr lang="ru-RU" sz="2400" dirty="0"/>
          </a:p>
        </p:txBody>
      </p:sp>
      <p:sp>
        <p:nvSpPr>
          <p:cNvPr id="28" name="Овал 27"/>
          <p:cNvSpPr/>
          <p:nvPr/>
        </p:nvSpPr>
        <p:spPr>
          <a:xfrm>
            <a:off x="6786578" y="5429264"/>
            <a:ext cx="285752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286644" y="542926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929066"/>
            <a:ext cx="2143140" cy="15716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 descr="0_c3d44_f7ea28bb_XL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28596" y="2214554"/>
            <a:ext cx="4286280" cy="32861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2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00092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ИСПОЛЬЗУЕМЫЕ РЕСУРСЫ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57158" y="2000240"/>
            <a:ext cx="4038600" cy="45259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600" u="sng" dirty="0" smtClean="0">
                <a:solidFill>
                  <a:schemeClr val="lt1"/>
                </a:solidFill>
                <a:hlinkClick r:id="rId2"/>
              </a:rPr>
              <a:t>Планшет</a:t>
            </a:r>
            <a:r>
              <a:rPr lang="ru-RU" sz="1600" dirty="0" smtClean="0">
                <a:solidFill>
                  <a:schemeClr val="lt1"/>
                </a:solidFill>
              </a:rPr>
              <a:t> </a:t>
            </a:r>
          </a:p>
          <a:p>
            <a:pPr lvl="0">
              <a:buNone/>
            </a:pPr>
            <a:r>
              <a:rPr lang="ru-RU" sz="1600" u="sng" dirty="0" smtClean="0">
                <a:solidFill>
                  <a:schemeClr val="lt1"/>
                </a:solidFill>
                <a:hlinkClick r:id="rId3"/>
              </a:rPr>
              <a:t>Планшет 2</a:t>
            </a:r>
            <a:r>
              <a:rPr lang="ru-RU" sz="1600" dirty="0" smtClean="0">
                <a:solidFill>
                  <a:schemeClr val="lt1"/>
                </a:solidFill>
              </a:rPr>
              <a:t> </a:t>
            </a:r>
          </a:p>
          <a:p>
            <a:pPr lvl="0">
              <a:buNone/>
            </a:pPr>
            <a:r>
              <a:rPr lang="ru-RU" sz="1600" u="sng" dirty="0" err="1" smtClean="0">
                <a:solidFill>
                  <a:schemeClr val="lt1"/>
                </a:solidFill>
                <a:hlinkClick r:id="rId4"/>
              </a:rPr>
              <a:t>Джостик</a:t>
            </a:r>
            <a:r>
              <a:rPr lang="ru-RU" sz="1600" dirty="0" smtClean="0">
                <a:solidFill>
                  <a:schemeClr val="lt1"/>
                </a:solidFill>
              </a:rPr>
              <a:t> </a:t>
            </a:r>
          </a:p>
          <a:p>
            <a:pPr lvl="0">
              <a:buNone/>
            </a:pPr>
            <a:r>
              <a:rPr lang="ru-RU" sz="1600" u="sng" dirty="0" smtClean="0">
                <a:solidFill>
                  <a:schemeClr val="lt1"/>
                </a:solidFill>
                <a:hlinkClick r:id="rId5"/>
              </a:rPr>
              <a:t>Натюрморт</a:t>
            </a:r>
            <a:r>
              <a:rPr lang="ru-RU" sz="1600" dirty="0" smtClean="0">
                <a:solidFill>
                  <a:schemeClr val="lt1"/>
                </a:solidFill>
              </a:rPr>
              <a:t> </a:t>
            </a:r>
          </a:p>
          <a:p>
            <a:pPr lvl="0">
              <a:buNone/>
            </a:pPr>
            <a:r>
              <a:rPr lang="ru-RU" sz="1600" u="sng" dirty="0" smtClean="0">
                <a:solidFill>
                  <a:schemeClr val="lt1"/>
                </a:solidFill>
                <a:hlinkClick r:id="rId6"/>
              </a:rPr>
              <a:t>Пейзаж</a:t>
            </a:r>
            <a:r>
              <a:rPr lang="ru-RU" sz="1600" dirty="0" smtClean="0">
                <a:solidFill>
                  <a:schemeClr val="lt1"/>
                </a:solidFill>
              </a:rPr>
              <a:t> </a:t>
            </a:r>
          </a:p>
          <a:p>
            <a:pPr lvl="0">
              <a:buNone/>
            </a:pPr>
            <a:r>
              <a:rPr lang="ru-RU" sz="1600" u="sng" dirty="0" smtClean="0">
                <a:solidFill>
                  <a:schemeClr val="lt1"/>
                </a:solidFill>
                <a:hlinkClick r:id="rId7"/>
              </a:rPr>
              <a:t>Портрет</a:t>
            </a:r>
            <a:r>
              <a:rPr lang="ru-RU" sz="1600" dirty="0" smtClean="0">
                <a:solidFill>
                  <a:schemeClr val="lt1"/>
                </a:solidFill>
              </a:rPr>
              <a:t> </a:t>
            </a:r>
          </a:p>
          <a:p>
            <a:pPr lvl="0">
              <a:buNone/>
            </a:pPr>
            <a:r>
              <a:rPr lang="ru-RU" sz="1600" u="sng" dirty="0" smtClean="0">
                <a:solidFill>
                  <a:schemeClr val="lt1"/>
                </a:solidFill>
                <a:hlinkClick r:id="rId8"/>
              </a:rPr>
              <a:t>Марина</a:t>
            </a:r>
            <a:r>
              <a:rPr lang="ru-RU" sz="1600" dirty="0" smtClean="0">
                <a:solidFill>
                  <a:schemeClr val="lt1"/>
                </a:solidFill>
              </a:rPr>
              <a:t> </a:t>
            </a:r>
          </a:p>
          <a:p>
            <a:pPr lvl="0">
              <a:buNone/>
            </a:pPr>
            <a:r>
              <a:rPr lang="ru-RU" sz="1600" u="sng" dirty="0" smtClean="0">
                <a:solidFill>
                  <a:schemeClr val="lt1"/>
                </a:solidFill>
                <a:hlinkClick r:id="rId9"/>
              </a:rPr>
              <a:t>Гитара</a:t>
            </a:r>
            <a:r>
              <a:rPr lang="ru-RU" sz="1600" dirty="0" smtClean="0">
                <a:solidFill>
                  <a:schemeClr val="lt1"/>
                </a:solidFill>
              </a:rPr>
              <a:t> </a:t>
            </a:r>
          </a:p>
          <a:p>
            <a:pPr lvl="0">
              <a:buNone/>
            </a:pPr>
            <a:r>
              <a:rPr lang="ru-RU" sz="1600" u="sng" dirty="0" smtClean="0">
                <a:solidFill>
                  <a:schemeClr val="lt1"/>
                </a:solidFill>
                <a:hlinkClick r:id="rId10"/>
              </a:rPr>
              <a:t>Гармошка</a:t>
            </a:r>
            <a:r>
              <a:rPr lang="ru-RU" sz="1600" dirty="0" smtClean="0">
                <a:solidFill>
                  <a:schemeClr val="lt1"/>
                </a:solidFill>
              </a:rPr>
              <a:t> </a:t>
            </a:r>
          </a:p>
          <a:p>
            <a:pPr lvl="0">
              <a:buNone/>
            </a:pPr>
            <a:r>
              <a:rPr lang="ru-RU" sz="1600" u="sng" dirty="0" smtClean="0">
                <a:solidFill>
                  <a:schemeClr val="lt1"/>
                </a:solidFill>
                <a:hlinkClick r:id="rId11"/>
              </a:rPr>
              <a:t>Шарманка</a:t>
            </a:r>
            <a:r>
              <a:rPr lang="ru-RU" sz="1600" dirty="0" smtClean="0">
                <a:solidFill>
                  <a:schemeClr val="lt1"/>
                </a:solidFill>
              </a:rPr>
              <a:t> </a:t>
            </a:r>
          </a:p>
          <a:p>
            <a:pPr lvl="0">
              <a:buNone/>
            </a:pPr>
            <a:r>
              <a:rPr lang="ru-RU" sz="1600" u="sng" dirty="0" smtClean="0">
                <a:solidFill>
                  <a:schemeClr val="lt1"/>
                </a:solidFill>
                <a:hlinkClick r:id="rId12"/>
              </a:rPr>
              <a:t>Дудочка</a:t>
            </a:r>
            <a:r>
              <a:rPr lang="ru-RU" sz="1600" dirty="0" smtClean="0">
                <a:solidFill>
                  <a:schemeClr val="lt1"/>
                </a:solidFill>
              </a:rPr>
              <a:t> </a:t>
            </a:r>
          </a:p>
          <a:p>
            <a:pPr>
              <a:buNone/>
            </a:pPr>
            <a:r>
              <a:rPr lang="ru-RU" sz="1600" dirty="0" smtClean="0">
                <a:solidFill>
                  <a:schemeClr val="lt1"/>
                </a:solidFill>
                <a:hlinkClick r:id="rId13"/>
              </a:rPr>
              <a:t>Дети и нотки</a:t>
            </a:r>
            <a:endParaRPr lang="ru-RU" sz="1600" dirty="0" smtClean="0">
              <a:solidFill>
                <a:schemeClr val="lt1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lt1"/>
                </a:solidFill>
                <a:hlinkClick r:id="rId14"/>
              </a:rPr>
              <a:t>Юные художники</a:t>
            </a:r>
            <a:endParaRPr lang="ru-RU" sz="1600" dirty="0" smtClean="0">
              <a:solidFill>
                <a:schemeClr val="lt1"/>
              </a:solidFill>
            </a:endParaRPr>
          </a:p>
          <a:p>
            <a:pPr>
              <a:buNone/>
            </a:pPr>
            <a:r>
              <a:rPr lang="ru-RU" sz="1600" dirty="0" smtClean="0">
                <a:hlinkClick r:id="rId15"/>
              </a:rPr>
              <a:t>Палитра с кисточками</a:t>
            </a:r>
          </a:p>
          <a:p>
            <a:pPr lvl="0">
              <a:buNone/>
            </a:pPr>
            <a:r>
              <a:rPr lang="ru-RU" sz="1600" u="sng" dirty="0" smtClean="0">
                <a:solidFill>
                  <a:schemeClr val="lt1"/>
                </a:solidFill>
                <a:hlinkClick r:id="rId16"/>
              </a:rPr>
              <a:t>Фон слайдов</a:t>
            </a:r>
            <a:r>
              <a:rPr lang="ru-RU" sz="1600" dirty="0" smtClean="0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286248" y="1785926"/>
            <a:ext cx="2500330" cy="4525963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u="sng" dirty="0" smtClean="0">
                <a:solidFill>
                  <a:schemeClr val="lt1"/>
                </a:solidFill>
                <a:hlinkClick r:id="rId17"/>
              </a:rPr>
              <a:t>Титульный лист</a:t>
            </a:r>
            <a:r>
              <a:rPr lang="ru-RU" dirty="0" smtClean="0">
                <a:solidFill>
                  <a:schemeClr val="lt1"/>
                </a:solidFill>
              </a:rPr>
              <a:t> </a:t>
            </a:r>
          </a:p>
          <a:p>
            <a:pPr lvl="0">
              <a:buNone/>
            </a:pPr>
            <a:r>
              <a:rPr lang="ru-RU" u="sng" dirty="0" smtClean="0">
                <a:solidFill>
                  <a:schemeClr val="lt1"/>
                </a:solidFill>
                <a:hlinkClick r:id="rId18"/>
              </a:rPr>
              <a:t>Палитра   </a:t>
            </a:r>
            <a:endParaRPr lang="ru-RU" dirty="0" smtClean="0">
              <a:solidFill>
                <a:schemeClr val="lt1"/>
              </a:solidFill>
            </a:endParaRPr>
          </a:p>
          <a:p>
            <a:pPr lvl="0">
              <a:buNone/>
            </a:pPr>
            <a:r>
              <a:rPr lang="ru-RU" u="sng" dirty="0" smtClean="0">
                <a:solidFill>
                  <a:schemeClr val="lt1"/>
                </a:solidFill>
                <a:hlinkClick r:id="rId19"/>
              </a:rPr>
              <a:t>Ноты и палитра</a:t>
            </a:r>
            <a:r>
              <a:rPr lang="ru-RU" u="sng" dirty="0" smtClean="0">
                <a:solidFill>
                  <a:schemeClr val="lt1"/>
                </a:solidFill>
              </a:rPr>
              <a:t> </a:t>
            </a:r>
            <a:endParaRPr lang="ru-RU" dirty="0" smtClean="0">
              <a:solidFill>
                <a:schemeClr val="lt1"/>
              </a:solidFill>
            </a:endParaRPr>
          </a:p>
          <a:p>
            <a:pPr lvl="0">
              <a:buNone/>
            </a:pPr>
            <a:r>
              <a:rPr lang="ru-RU" u="sng" dirty="0" smtClean="0">
                <a:solidFill>
                  <a:schemeClr val="lt1"/>
                </a:solidFill>
                <a:hlinkClick r:id="rId20"/>
              </a:rPr>
              <a:t>Музыка диск</a:t>
            </a:r>
            <a:r>
              <a:rPr lang="ru-RU" dirty="0" smtClean="0">
                <a:solidFill>
                  <a:schemeClr val="lt1"/>
                </a:solidFill>
              </a:rPr>
              <a:t> </a:t>
            </a:r>
          </a:p>
          <a:p>
            <a:pPr lvl="0">
              <a:buNone/>
            </a:pPr>
            <a:r>
              <a:rPr lang="ru-RU" u="sng" dirty="0" smtClean="0">
                <a:solidFill>
                  <a:schemeClr val="lt1"/>
                </a:solidFill>
                <a:hlinkClick r:id="rId21"/>
              </a:rPr>
              <a:t>Пластилин</a:t>
            </a:r>
            <a:endParaRPr lang="ru-RU" dirty="0" smtClean="0">
              <a:solidFill>
                <a:schemeClr val="lt1"/>
              </a:solidFill>
            </a:endParaRPr>
          </a:p>
          <a:p>
            <a:pPr lvl="0">
              <a:buNone/>
            </a:pPr>
            <a:r>
              <a:rPr lang="ru-RU" u="sng" dirty="0" smtClean="0">
                <a:solidFill>
                  <a:schemeClr val="lt1"/>
                </a:solidFill>
                <a:hlinkClick r:id="rId22"/>
              </a:rPr>
              <a:t>Цветная бумага</a:t>
            </a:r>
            <a:endParaRPr lang="ru-RU" dirty="0" smtClean="0">
              <a:solidFill>
                <a:schemeClr val="lt1"/>
              </a:solidFill>
            </a:endParaRPr>
          </a:p>
          <a:p>
            <a:pPr lvl="0">
              <a:buNone/>
            </a:pPr>
            <a:r>
              <a:rPr lang="ru-RU" u="sng" dirty="0" err="1" smtClean="0">
                <a:solidFill>
                  <a:schemeClr val="lt1"/>
                </a:solidFill>
                <a:hlinkClick r:id="rId23"/>
              </a:rPr>
              <a:t>Металофон</a:t>
            </a:r>
            <a:endParaRPr lang="ru-RU" dirty="0" smtClean="0">
              <a:solidFill>
                <a:schemeClr val="lt1"/>
              </a:solidFill>
            </a:endParaRPr>
          </a:p>
          <a:p>
            <a:pPr lvl="0">
              <a:buNone/>
            </a:pPr>
            <a:r>
              <a:rPr lang="ru-RU" u="sng" dirty="0" smtClean="0">
                <a:solidFill>
                  <a:schemeClr val="lt1"/>
                </a:solidFill>
                <a:hlinkClick r:id="rId24"/>
              </a:rPr>
              <a:t>Краски</a:t>
            </a:r>
            <a:r>
              <a:rPr lang="ru-RU" dirty="0" smtClean="0">
                <a:solidFill>
                  <a:schemeClr val="lt1"/>
                </a:solidFill>
              </a:rPr>
              <a:t> </a:t>
            </a:r>
          </a:p>
          <a:p>
            <a:pPr lvl="0">
              <a:buNone/>
            </a:pPr>
            <a:r>
              <a:rPr lang="ru-RU" u="sng" dirty="0" smtClean="0">
                <a:solidFill>
                  <a:schemeClr val="lt1"/>
                </a:solidFill>
                <a:hlinkClick r:id="rId25"/>
              </a:rPr>
              <a:t>Ножницы</a:t>
            </a:r>
            <a:endParaRPr lang="ru-RU" u="sng" dirty="0" smtClean="0">
              <a:solidFill>
                <a:schemeClr val="lt1"/>
              </a:solidFill>
            </a:endParaRPr>
          </a:p>
          <a:p>
            <a:pPr lvl="0">
              <a:buNone/>
            </a:pPr>
            <a:r>
              <a:rPr lang="ru-RU" u="sng" dirty="0" smtClean="0">
                <a:solidFill>
                  <a:schemeClr val="lt1"/>
                </a:solidFill>
                <a:hlinkClick r:id="rId26"/>
              </a:rPr>
              <a:t>Кораблик</a:t>
            </a:r>
            <a:endParaRPr lang="ru-RU" u="sng" dirty="0" smtClean="0">
              <a:solidFill>
                <a:schemeClr val="lt1"/>
              </a:solidFill>
            </a:endParaRPr>
          </a:p>
          <a:p>
            <a:pPr lvl="0">
              <a:buNone/>
            </a:pPr>
            <a:r>
              <a:rPr lang="ru-RU" u="sng" dirty="0" smtClean="0">
                <a:solidFill>
                  <a:schemeClr val="lt1"/>
                </a:solidFill>
                <a:hlinkClick r:id="rId27"/>
              </a:rPr>
              <a:t>Лепка</a:t>
            </a:r>
            <a:endParaRPr lang="ru-RU" dirty="0" smtClean="0">
              <a:solidFill>
                <a:schemeClr val="lt1"/>
              </a:solidFill>
            </a:endParaRPr>
          </a:p>
          <a:p>
            <a:pPr>
              <a:buNone/>
            </a:pPr>
            <a:r>
              <a:rPr lang="ru-RU" dirty="0" smtClean="0">
                <a:hlinkClick r:id="rId28"/>
              </a:rPr>
              <a:t>Солнышко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29"/>
              </a:rPr>
              <a:t>Дети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" name="Рисунок 4" descr="cd-de-musique-dvd-1560x1549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072330" y="4143380"/>
            <a:ext cx="1654718" cy="1643050"/>
          </a:xfrm>
          <a:prstGeom prst="rect">
            <a:avLst/>
          </a:prstGeom>
        </p:spPr>
      </p:pic>
      <p:pic>
        <p:nvPicPr>
          <p:cNvPr id="8" name="Рисунок 7" descr="431dd661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0" y="142852"/>
            <a:ext cx="1828804" cy="1828804"/>
          </a:xfrm>
          <a:prstGeom prst="rect">
            <a:avLst/>
          </a:prstGeom>
        </p:spPr>
      </p:pic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1357298"/>
            <a:ext cx="2249942" cy="2143140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215338" y="6143644"/>
            <a:ext cx="571504" cy="500066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42852"/>
            <a:ext cx="5786478" cy="250033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ЗАДАЧИ: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cs typeface="Times New Roman" pitchFamily="18" charset="0"/>
              </a:rPr>
              <a:t>1. Развивать умение самостоятельно выбирать художественные материалы для работы в технике живопись. </a:t>
            </a:r>
            <a:br>
              <a:rPr lang="ru-RU" sz="2000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cs typeface="Times New Roman" pitchFamily="18" charset="0"/>
              </a:rPr>
              <a:t>2. Воспитывать ценностное отношение к продукту своей творческой деятельности </a:t>
            </a:r>
            <a:br>
              <a:rPr lang="ru-RU" sz="2000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cs typeface="Times New Roman" pitchFamily="18" charset="0"/>
              </a:rPr>
              <a:t>(образовательная область «Художественно-эстетическое развитие»)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928934"/>
            <a:ext cx="5357850" cy="3500462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3.Формировать готовность к совместной деятельности со сверстниками, развивать положительную самооценку, самоконтроль 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(образовательная область «Социально-коммуникативное развитие»).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4.Развивать речевую активность, обогащать словарь детей 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(образовательная область «Речевое развитие») 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000" smtClean="0">
                <a:solidFill>
                  <a:srgbClr val="002060"/>
                </a:solidFill>
                <a:cs typeface="Times New Roman" pitchFamily="18" charset="0"/>
              </a:rPr>
              <a:t>5.Развивать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познавательную активность 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(образовательная область «Познавательное развитие»).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Способ выполнения: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индивидуально-поочерёдный, парами.</a:t>
            </a:r>
            <a:endParaRPr lang="ru-RU" sz="2000" dirty="0" smtClean="0"/>
          </a:p>
        </p:txBody>
      </p:sp>
      <p:pic>
        <p:nvPicPr>
          <p:cNvPr id="4" name="Содержимое 7" descr="916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500570"/>
            <a:ext cx="1920014" cy="1903340"/>
          </a:xfrm>
          <a:prstGeom prst="rect">
            <a:avLst/>
          </a:prstGeom>
        </p:spPr>
      </p:pic>
      <p:pic>
        <p:nvPicPr>
          <p:cNvPr id="5" name="Содержимое 3" descr="3fcd8f90952a19354e6b0c4b58be99e3_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2643182"/>
            <a:ext cx="2849171" cy="1899447"/>
          </a:xfrm>
          <a:prstGeom prst="rect">
            <a:avLst/>
          </a:prstGeom>
        </p:spPr>
      </p:pic>
      <p:pic>
        <p:nvPicPr>
          <p:cNvPr id="6" name="Содержимое 3" descr="razvitie-melkoj-motoriki-ruk-u-detej-s-zaderzhkoj-psixicheskogo-razvitiya-posredstvom-tvorcheskogo-konstruirovaniya-iz-bumagi-prezentaciya-opy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285728"/>
            <a:ext cx="2819807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РАЗДЕЛ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214422"/>
            <a:ext cx="2185974" cy="542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905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РИСОВАНИЕ</a:t>
            </a:r>
            <a:endParaRPr lang="ru-RU" b="1" dirty="0">
              <a:ln w="1905">
                <a:solidFill>
                  <a:srgbClr val="3333FF"/>
                </a:solidFill>
              </a:ln>
              <a:solidFill>
                <a:srgbClr val="33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786578" y="1285860"/>
            <a:ext cx="1852626" cy="54291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</a:t>
            </a:r>
          </a:p>
          <a:p>
            <a:pPr>
              <a:buNone/>
            </a:pPr>
            <a:endParaRPr lang="ru-RU" b="1" dirty="0">
              <a:ln w="1905">
                <a:solidFill>
                  <a:srgbClr val="009900"/>
                </a:solidFill>
              </a:ln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3"/>
          </p:nvPr>
        </p:nvSpPr>
        <p:spPr>
          <a:xfrm>
            <a:off x="3357554" y="4143380"/>
            <a:ext cx="1785950" cy="5715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ПЛАСТИКА</a:t>
            </a:r>
            <a:endParaRPr lang="ru-RU" b="1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1460931346_palette_0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928802"/>
            <a:ext cx="2000264" cy="1377379"/>
          </a:xfrm>
          <a:prstGeom prst="rect">
            <a:avLst/>
          </a:prstGeom>
        </p:spPr>
      </p:pic>
      <p:pic>
        <p:nvPicPr>
          <p:cNvPr id="6" name="Рисунок 5" descr="cd-de-musique-dvd-1560x1549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2000240"/>
            <a:ext cx="1738838" cy="1726577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071670" y="4357694"/>
            <a:ext cx="3429024" cy="2500306"/>
            <a:chOff x="2857488" y="3929066"/>
            <a:chExt cx="3571900" cy="2714644"/>
          </a:xfrm>
        </p:grpSpPr>
        <p:pic>
          <p:nvPicPr>
            <p:cNvPr id="9" name="Рисунок 8" descr="alpino-monsters-plastilin.jp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14744" y="3929066"/>
              <a:ext cx="2714644" cy="2714644"/>
            </a:xfrm>
            <a:prstGeom prst="rect">
              <a:avLst/>
            </a:prstGeom>
          </p:spPr>
        </p:pic>
        <p:pic>
          <p:nvPicPr>
            <p:cNvPr id="10" name="Рисунок 9" descr="cute-sailboat-freebie-of-the-day-U6OJnx-clipar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57488" y="4572008"/>
              <a:ext cx="1677343" cy="1895303"/>
            </a:xfrm>
            <a:prstGeom prst="rect">
              <a:avLst/>
            </a:prstGeom>
          </p:spPr>
        </p:pic>
      </p:grpSp>
      <p:sp>
        <p:nvSpPr>
          <p:cNvPr id="12" name="Двойная стрелка влево/вправо 11"/>
          <p:cNvSpPr/>
          <p:nvPr/>
        </p:nvSpPr>
        <p:spPr>
          <a:xfrm>
            <a:off x="3000364" y="1357298"/>
            <a:ext cx="3286148" cy="500066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8095605">
            <a:off x="4456082" y="2842928"/>
            <a:ext cx="2480498" cy="500066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13504395" flipH="1">
            <a:off x="1821068" y="2699404"/>
            <a:ext cx="2684131" cy="500066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215074" y="564357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Для выбора раздела игры нажми на картинку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ИЗОДЕЯТЕЛЬНОСТЬ</a:t>
            </a:r>
            <a:endParaRPr lang="ru-RU" b="1" dirty="0">
              <a:ln w="11430">
                <a:solidFill>
                  <a:srgbClr val="3333FF"/>
                </a:solidFill>
              </a:ln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Содержимое 7" descr="916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643050"/>
            <a:ext cx="4799438" cy="4757758"/>
          </a:xfrm>
        </p:spPr>
      </p:pic>
      <p:pic>
        <p:nvPicPr>
          <p:cNvPr id="9" name="Рисунок 8" descr="431dd66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5857892"/>
            <a:ext cx="842964" cy="84296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Содержимое 3" descr="Samsung_Ativ_Q_1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4282" y="1785926"/>
            <a:ext cx="4690646" cy="4143404"/>
          </a:xfrm>
          <a:prstGeom prst="roundRect">
            <a:avLst>
              <a:gd name="adj" fmla="val 6029"/>
            </a:avLst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ЖАНР ЖИВОПИСИ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14554"/>
            <a:ext cx="2143140" cy="1714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214554"/>
            <a:ext cx="2143140" cy="1714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3929066"/>
            <a:ext cx="2143140" cy="15716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pad-black-icon.png"/>
          <p:cNvPicPr>
            <a:picLocks noChangeAspect="1"/>
          </p:cNvPicPr>
          <p:nvPr/>
        </p:nvPicPr>
        <p:blipFill>
          <a:blip r:embed="rId10" cstate="print"/>
          <a:srcRect l="8000" r="9999"/>
          <a:stretch>
            <a:fillRect/>
          </a:stretch>
        </p:blipFill>
        <p:spPr>
          <a:xfrm>
            <a:off x="5715008" y="1928802"/>
            <a:ext cx="2928958" cy="24384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572396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5272" y="52863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joystick-hd-png-game-controller-joystick-controller-video-games-960 (1)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43636" y="4929198"/>
            <a:ext cx="2071670" cy="1296952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715272" y="5072074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67672" y="5224474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72396" y="5214950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15272" y="5357826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" action="ppaction://hlinkshowjump?jump=previousslide"/>
          </p:cNvPr>
          <p:cNvSpPr/>
          <p:nvPr/>
        </p:nvSpPr>
        <p:spPr>
          <a:xfrm>
            <a:off x="6858016" y="5214950"/>
            <a:ext cx="285752" cy="1106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hlinkClick r:id="" action="ppaction://hlinkshowjump?jump=nextslide"/>
          </p:cNvPr>
          <p:cNvSpPr/>
          <p:nvPr/>
        </p:nvSpPr>
        <p:spPr>
          <a:xfrm rot="5400000">
            <a:off x="7268784" y="5161372"/>
            <a:ext cx="142876" cy="250033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3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8818592">
            <a:off x="6323538" y="5037662"/>
            <a:ext cx="524213" cy="5242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6" y="3929066"/>
            <a:ext cx="2143140" cy="15716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c3d44_f7ea28bb_XL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28596" y="2214554"/>
            <a:ext cx="4286280" cy="32861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6072198" y="2357431"/>
            <a:ext cx="2357454" cy="1500198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274638" algn="l"/>
              </a:tabLst>
            </a:pPr>
            <a:r>
              <a:rPr lang="ru-RU" sz="2000" b="1" dirty="0" smtClean="0">
                <a:solidFill>
                  <a:schemeClr val="bg1"/>
                </a:solidFill>
              </a:rPr>
              <a:t>Жанр живописи, изображающий природу</a:t>
            </a:r>
          </a:p>
          <a:p>
            <a:pPr marL="0" indent="0" algn="ctr">
              <a:buNone/>
              <a:tabLst>
                <a:tab pos="274638" algn="l"/>
              </a:tabLst>
            </a:pP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r>
              <a:rPr lang="ru-RU" sz="2000" b="1" i="1" dirty="0" smtClean="0">
                <a:solidFill>
                  <a:schemeClr val="bg1"/>
                </a:solidFill>
              </a:rPr>
              <a:t>(пейзаж)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  <a:tabLst>
                <a:tab pos="274638" algn="l"/>
              </a:tabLst>
            </a:pPr>
            <a:endParaRPr lang="ru-RU" sz="2000" dirty="0"/>
          </a:p>
        </p:txBody>
      </p:sp>
      <p:sp>
        <p:nvSpPr>
          <p:cNvPr id="28" name="Овал 27"/>
          <p:cNvSpPr/>
          <p:nvPr/>
        </p:nvSpPr>
        <p:spPr>
          <a:xfrm>
            <a:off x="6786578" y="5429264"/>
            <a:ext cx="285752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286644" y="542926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 ещ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7" grpId="0" animBg="1"/>
      <p:bldP spid="26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Содержимое 3" descr="Samsung_Ativ_Q_1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4282" y="1785926"/>
            <a:ext cx="4690646" cy="4143404"/>
          </a:xfrm>
          <a:prstGeom prst="roundRect">
            <a:avLst>
              <a:gd name="adj" fmla="val 6029"/>
            </a:avLst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ЖАНР ЖИВОПИСИ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14554"/>
            <a:ext cx="2143140" cy="1714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214554"/>
            <a:ext cx="2143140" cy="1714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pad-black-icon.png"/>
          <p:cNvPicPr>
            <a:picLocks noChangeAspect="1"/>
          </p:cNvPicPr>
          <p:nvPr/>
        </p:nvPicPr>
        <p:blipFill>
          <a:blip r:embed="rId9" cstate="print"/>
          <a:srcRect l="8000" r="9999"/>
          <a:stretch>
            <a:fillRect/>
          </a:stretch>
        </p:blipFill>
        <p:spPr>
          <a:xfrm>
            <a:off x="5715008" y="1928802"/>
            <a:ext cx="2928958" cy="24384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572396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5272" y="52863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joystick-hd-png-game-controller-joystick-controller-video-games-960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43636" y="4929198"/>
            <a:ext cx="2071670" cy="1296952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715272" y="5072074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67672" y="5224474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72396" y="5214950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15272" y="5357826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" action="ppaction://hlinkshowjump?jump=previousslide"/>
          </p:cNvPr>
          <p:cNvSpPr/>
          <p:nvPr/>
        </p:nvSpPr>
        <p:spPr>
          <a:xfrm>
            <a:off x="6858016" y="5214950"/>
            <a:ext cx="285752" cy="1106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7268784" y="5161372"/>
            <a:ext cx="142876" cy="250033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929066"/>
            <a:ext cx="2143140" cy="1571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3929066"/>
            <a:ext cx="2143140" cy="15716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c3d44_f7ea28bb_X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7158" y="2214554"/>
            <a:ext cx="4357718" cy="32861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6072198" y="2357430"/>
            <a:ext cx="2257412" cy="148271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Изображение 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художником 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конкретного человека </a:t>
            </a:r>
            <a:r>
              <a:rPr lang="ru-RU" b="1" i="1" dirty="0" smtClean="0">
                <a:solidFill>
                  <a:schemeClr val="bg1"/>
                </a:solidFill>
              </a:rPr>
              <a:t>(портрет) </a:t>
            </a:r>
          </a:p>
          <a:p>
            <a:pPr marL="0" indent="0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6786578" y="5429264"/>
            <a:ext cx="285752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286644" y="542926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3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8818592">
            <a:off x="6323538" y="5037662"/>
            <a:ext cx="524213" cy="524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 ещ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Содержимое 3" descr="Samsung_Ativ_Q_1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4282" y="1785926"/>
            <a:ext cx="4690646" cy="4143404"/>
          </a:xfrm>
          <a:prstGeom prst="roundRect">
            <a:avLst>
              <a:gd name="adj" fmla="val 6029"/>
            </a:avLst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ЖАНР ЖИВОПИСИ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14554"/>
            <a:ext cx="2143140" cy="1714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3929066"/>
            <a:ext cx="2143140" cy="1571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pad-black-icon.png"/>
          <p:cNvPicPr>
            <a:picLocks noChangeAspect="1"/>
          </p:cNvPicPr>
          <p:nvPr/>
        </p:nvPicPr>
        <p:blipFill>
          <a:blip r:embed="rId9" cstate="print"/>
          <a:srcRect l="8000" r="9999"/>
          <a:stretch>
            <a:fillRect/>
          </a:stretch>
        </p:blipFill>
        <p:spPr>
          <a:xfrm>
            <a:off x="5715008" y="1928802"/>
            <a:ext cx="2928958" cy="24384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572396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5272" y="52863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joystick-hd-png-game-controller-joystick-controller-video-games-960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43636" y="4929198"/>
            <a:ext cx="2071670" cy="1296952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715272" y="5072074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67672" y="5224474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72396" y="5214950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15272" y="5357826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" action="ppaction://hlinkshowjump?jump=previousslide"/>
          </p:cNvPr>
          <p:cNvSpPr/>
          <p:nvPr/>
        </p:nvSpPr>
        <p:spPr>
          <a:xfrm>
            <a:off x="6858016" y="5214950"/>
            <a:ext cx="285752" cy="1106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hlinkClick r:id="" action="ppaction://hlinkshowjump?jump=nextslide"/>
          </p:cNvPr>
          <p:cNvSpPr/>
          <p:nvPr/>
        </p:nvSpPr>
        <p:spPr>
          <a:xfrm rot="5400000">
            <a:off x="7268784" y="5161372"/>
            <a:ext cx="142876" cy="250033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929066"/>
            <a:ext cx="2143140" cy="1571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214554"/>
            <a:ext cx="2143140" cy="1714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c3d44_f7ea28bb_X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8596" y="2214554"/>
            <a:ext cx="4286280" cy="32861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6000760" y="2285992"/>
            <a:ext cx="2400288" cy="1697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Жанр живописи, изображающий предметы быта, цветы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r>
              <a:rPr lang="ru-RU" sz="2000" b="1" i="1" dirty="0" smtClean="0">
                <a:solidFill>
                  <a:schemeClr val="bg1"/>
                </a:solidFill>
              </a:rPr>
              <a:t>(натюрморт)</a:t>
            </a:r>
          </a:p>
        </p:txBody>
      </p:sp>
      <p:sp>
        <p:nvSpPr>
          <p:cNvPr id="27" name="Овал 26"/>
          <p:cNvSpPr/>
          <p:nvPr/>
        </p:nvSpPr>
        <p:spPr>
          <a:xfrm>
            <a:off x="6786578" y="5429264"/>
            <a:ext cx="285752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286644" y="542926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3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8818592">
            <a:off x="6323538" y="5037662"/>
            <a:ext cx="524213" cy="524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7" grpId="0" animBg="1"/>
      <p:bldP spid="6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Содержимое 3" descr="Samsung_Ativ_Q_1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4282" y="1785926"/>
            <a:ext cx="4690646" cy="4143404"/>
          </a:xfrm>
          <a:prstGeom prst="roundRect">
            <a:avLst>
              <a:gd name="adj" fmla="val 6029"/>
            </a:avLst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ЖАНР ЖИВОПИСИ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214554"/>
            <a:ext cx="2143140" cy="1714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3929066"/>
            <a:ext cx="2143140" cy="1571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pad-black-icon.png"/>
          <p:cNvPicPr>
            <a:picLocks noChangeAspect="1"/>
          </p:cNvPicPr>
          <p:nvPr/>
        </p:nvPicPr>
        <p:blipFill>
          <a:blip r:embed="rId9" cstate="print"/>
          <a:srcRect l="8000" r="9999"/>
          <a:stretch>
            <a:fillRect/>
          </a:stretch>
        </p:blipFill>
        <p:spPr>
          <a:xfrm>
            <a:off x="5715008" y="1928802"/>
            <a:ext cx="2928958" cy="24384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572396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5272" y="52863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joystick-hd-png-game-controller-joystick-controller-video-games-960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43636" y="4929198"/>
            <a:ext cx="2071670" cy="1296952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715272" y="5072074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67672" y="5224474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72396" y="5214950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15272" y="5357826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" action="ppaction://hlinkshowjump?jump=previousslide"/>
          </p:cNvPr>
          <p:cNvSpPr/>
          <p:nvPr/>
        </p:nvSpPr>
        <p:spPr>
          <a:xfrm>
            <a:off x="6858016" y="5214950"/>
            <a:ext cx="285752" cy="1106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7268784" y="5161372"/>
            <a:ext cx="142876" cy="250033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929066"/>
            <a:ext cx="2143140" cy="1571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6072198" y="2357430"/>
            <a:ext cx="2257412" cy="1625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Жанр живописи, изображающий морской пейзаж 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(марина)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27" name="Овал 26"/>
          <p:cNvSpPr/>
          <p:nvPr/>
        </p:nvSpPr>
        <p:spPr>
          <a:xfrm>
            <a:off x="6786578" y="5429264"/>
            <a:ext cx="285752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286644" y="5429264"/>
            <a:ext cx="285752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3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8818592">
            <a:off x="6323538" y="5037662"/>
            <a:ext cx="524213" cy="5242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2214554"/>
            <a:ext cx="2143140" cy="1714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 descr="0_c3d44_f7ea28bb_XL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28596" y="2214554"/>
            <a:ext cx="4286280" cy="32861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ещ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7" grpId="0" animBg="1"/>
      <p:bldP spid="25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МУЗЫКАЛЬНЫЕ СРЕДСТВА</a:t>
            </a:r>
            <a:endParaRPr lang="ru-RU" dirty="0">
              <a:ln w="11430">
                <a:solidFill>
                  <a:srgbClr val="009900"/>
                </a:solidFill>
              </a:ln>
              <a:solidFill>
                <a:srgbClr val="009900"/>
              </a:solidFill>
            </a:endParaRPr>
          </a:p>
        </p:txBody>
      </p:sp>
      <p:pic>
        <p:nvPicPr>
          <p:cNvPr id="4" name="Содержимое 3" descr="3fcd8f90952a19354e6b0c4b58be99e3_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1571612"/>
            <a:ext cx="6492509" cy="4328339"/>
          </a:xfrm>
        </p:spPr>
      </p:pic>
      <p:pic>
        <p:nvPicPr>
          <p:cNvPr id="5" name="Рисунок 4" descr="cd-de-musique-dvd-1560x154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6000768"/>
            <a:ext cx="719429" cy="71435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219</Words>
  <Application>Microsoft Office PowerPoint</Application>
  <PresentationFormat>Экран (4:3)</PresentationFormat>
  <Paragraphs>77</Paragraphs>
  <Slides>19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ИНТЕРАКТИВНАЯ ИГРА      «ЗНАЕШЬ ЛИ ТЫ?» </vt:lpstr>
      <vt:lpstr>ЗАДАЧИ: 1. Развивать умение самостоятельно выбирать художественные материалы для работы в технике живопись.  2. Воспитывать ценностное отношение к продукту своей творческой деятельности  (образовательная область «Художественно-эстетическое развитие»)</vt:lpstr>
      <vt:lpstr>ВЫБЕРИ РАЗДЕЛ</vt:lpstr>
      <vt:lpstr>ИЗОДЕЯТЕЛЬНОСТЬ</vt:lpstr>
      <vt:lpstr>ЖАНР ЖИВОПИСИ</vt:lpstr>
      <vt:lpstr>ЖАНР ЖИВОПИСИ</vt:lpstr>
      <vt:lpstr>ЖАНР ЖИВОПИСИ</vt:lpstr>
      <vt:lpstr>ЖАНР ЖИВОПИСИ</vt:lpstr>
      <vt:lpstr>МУЗЫКАЛЬНЫЕ СРЕДСТВА</vt:lpstr>
      <vt:lpstr>МУЗЫКАЛЬНЫЕ СРЕДСТВА</vt:lpstr>
      <vt:lpstr>МУЗЫКАЛЬНЫЕ СРЕДСТВА</vt:lpstr>
      <vt:lpstr>МУЗЫКАЛЬНЫЕ СРЕДСТВА</vt:lpstr>
      <vt:lpstr>МУЗЫКАЛЬНЫЕ СРЕДСТВА</vt:lpstr>
      <vt:lpstr>ПЛАСТИЧЕСКИЕ  СРЕДСТВА</vt:lpstr>
      <vt:lpstr>ПЛАСТИЧЕСКИЕ  СРЕДСТВА</vt:lpstr>
      <vt:lpstr>МУЗЫКАЛЬНЫЕ СРЕДСТВА</vt:lpstr>
      <vt:lpstr>ИЗОБРАЗИТЕЛЬНЫЕ СРЕДСТВА</vt:lpstr>
      <vt:lpstr>ПЛАСТИЧЕСКИЕ  СРЕДСТВА</vt:lpstr>
      <vt:lpstr>ИСПОЛЬЗУЕМЫЕ 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«Знаешь ли ты»</dc:title>
  <dc:subject>интерактивные игры</dc:subject>
  <dc:creator>Полевская Э.Ю.</dc:creator>
  <cp:lastModifiedBy>RePack by Diakov</cp:lastModifiedBy>
  <cp:revision>132</cp:revision>
  <dcterms:created xsi:type="dcterms:W3CDTF">2018-02-23T09:38:56Z</dcterms:created>
  <dcterms:modified xsi:type="dcterms:W3CDTF">2020-01-08T16:56:16Z</dcterms:modified>
  <cp:category>презентация</cp:category>
</cp:coreProperties>
</file>