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4BC95-F119-4858-A9B2-6B768AC324A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332656"/>
            <a:ext cx="8496944" cy="61926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3872880"/>
            <a:ext cx="2253766" cy="2985120"/>
          </a:xfrm>
          <a:prstGeom prst="rect">
            <a:avLst/>
          </a:prstGeom>
        </p:spPr>
      </p:pic>
      <p:pic>
        <p:nvPicPr>
          <p:cNvPr id="8" name="Рисунок 7" descr="01-1fdllf_5_1.jp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096" r="13713"/>
          <a:stretch>
            <a:fillRect/>
          </a:stretch>
        </p:blipFill>
        <p:spPr>
          <a:xfrm flipH="1">
            <a:off x="6839744" y="4870279"/>
            <a:ext cx="2304256" cy="19877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4BC95-F119-4858-A9B2-6B768AC324A1}" type="datetimeFigureOut">
              <a:rPr lang="ru-RU" smtClean="0"/>
              <a:pPr/>
              <a:t>14.01.2024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8E37F-7051-4492-867B-7B68BD26E4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5;&#1080;&#1082;&#1089;\Desktop\&#1095;&#1077;&#1073;&#1091;&#1088;&#1072;&#1096;&#1082;&#1072;\uznay_zvuk\cheburashka.avi" TargetMode="External"/><Relationship Id="rId5" Type="http://schemas.openxmlformats.org/officeDocument/2006/relationships/image" Target="../media/image21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i044.radikal.ru/0804/45/549744354f6c.png" TargetMode="External"/><Relationship Id="rId13" Type="http://schemas.openxmlformats.org/officeDocument/2006/relationships/hyperlink" Target="http://lenagold.narod.ru/fon/clipart/z/zay/zajats160.png" TargetMode="External"/><Relationship Id="rId18" Type="http://schemas.openxmlformats.org/officeDocument/2006/relationships/hyperlink" Target="http://i003.radikal.ru/1010/b1/04d63b47d969.png" TargetMode="External"/><Relationship Id="rId3" Type="http://schemas.openxmlformats.org/officeDocument/2006/relationships/hyperlink" Target="http://pics.livejournal.com/olga74ru/pic/0005xayr" TargetMode="External"/><Relationship Id="rId21" Type="http://schemas.openxmlformats.org/officeDocument/2006/relationships/hyperlink" Target="http://www.youtube.com/watch?v=iC6IgleKfX4" TargetMode="External"/><Relationship Id="rId7" Type="http://schemas.openxmlformats.org/officeDocument/2006/relationships/hyperlink" Target="http://www.xrest.ru/images/collection/00919/774/original.jpg" TargetMode="External"/><Relationship Id="rId12" Type="http://schemas.openxmlformats.org/officeDocument/2006/relationships/hyperlink" Target="http://r.foto.radikal.ru/0702/24866c8143ae.png" TargetMode="External"/><Relationship Id="rId17" Type="http://schemas.openxmlformats.org/officeDocument/2006/relationships/hyperlink" Target="http://s39.radikal.ru/i085/0812/2c/6a60a530e8d0.png" TargetMode="External"/><Relationship Id="rId2" Type="http://schemas.openxmlformats.org/officeDocument/2006/relationships/hyperlink" Target="http://www.openspace.ru/m/photo/2010/11/15/01-1fdllf_5_1.jpg?attempt=1" TargetMode="External"/><Relationship Id="rId16" Type="http://schemas.openxmlformats.org/officeDocument/2006/relationships/hyperlink" Target="http://i030.radikal.ru/0803/39/00cb23a5f4b6.png" TargetMode="External"/><Relationship Id="rId20" Type="http://schemas.openxmlformats.org/officeDocument/2006/relationships/hyperlink" Target="http://us.cdn3.123rf.com/168nwm/yayayoy/yayayoy1009/yayayoy100900041/7821305-n-n-n-----n-n---nf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droid-online.ru/app_images/shots/f/u/n/n/funny-animal-pics-iii_screenshot_473934.jpg" TargetMode="External"/><Relationship Id="rId11" Type="http://schemas.openxmlformats.org/officeDocument/2006/relationships/hyperlink" Target="http://lenagold.ru/fon/clipart/p/ping/pingv11.png" TargetMode="External"/><Relationship Id="rId5" Type="http://schemas.openxmlformats.org/officeDocument/2006/relationships/hyperlink" Target="http://img-fotki.yandex.ru/get/5310/119528728.d96/0_a4f85_2e7d3548_XL" TargetMode="External"/><Relationship Id="rId15" Type="http://schemas.openxmlformats.org/officeDocument/2006/relationships/hyperlink" Target="http://lenagold.narod.ru/fon/clipart/tc/tcip/tsipa61.png" TargetMode="External"/><Relationship Id="rId10" Type="http://schemas.openxmlformats.org/officeDocument/2006/relationships/hyperlink" Target="http://s45.radikal.ru/i109/0901/0b/ae8a8b3f8d28.png" TargetMode="External"/><Relationship Id="rId19" Type="http://schemas.openxmlformats.org/officeDocument/2006/relationships/hyperlink" Target="http://static.dreamstime.com/thumbimg_69/11522179837Pg7ko.jpg" TargetMode="External"/><Relationship Id="rId4" Type="http://schemas.openxmlformats.org/officeDocument/2006/relationships/hyperlink" Target="http://styledoma.ru/wp-content/gallery/oboi_zhivotnie/a7.jpg" TargetMode="External"/><Relationship Id="rId9" Type="http://schemas.openxmlformats.org/officeDocument/2006/relationships/hyperlink" Target="http://s004.radikal.ru/i208/1010/35/ba6d123e8a91.png" TargetMode="External"/><Relationship Id="rId14" Type="http://schemas.openxmlformats.org/officeDocument/2006/relationships/hyperlink" Target="http://i009.radikal.ru/0711/6e/c05d1b22a159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5;&#1080;&#1082;&#1089;\Desktop\&#1095;&#1077;&#1073;&#1091;&#1088;&#1072;&#1096;&#1082;&#1072;\davay_poprobuem.wav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audio" Target="../media/audio1.wav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dirty="0">
                <a:latin typeface="Monotype Corsiva" pitchFamily="66" charset="0"/>
              </a:rPr>
              <a:t>Игра-тренажёр</a:t>
            </a:r>
            <a:br>
              <a:rPr lang="ru-RU" sz="5400" dirty="0">
                <a:latin typeface="Monotype Corsiva" pitchFamily="66" charset="0"/>
              </a:rPr>
            </a:br>
            <a:r>
              <a:rPr lang="ru-RU" sz="5400" dirty="0">
                <a:latin typeface="Monotype Corsiva" pitchFamily="66" charset="0"/>
              </a:rPr>
              <a:t>«Узнай звук»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53742" y="548680"/>
            <a:ext cx="240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latin typeface="Monotype Corsiva" pitchFamily="66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14331" y="1484784"/>
            <a:ext cx="251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Monotype Corsiva" pitchFamily="66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16707" y="4149080"/>
            <a:ext cx="251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2400" dirty="0">
                <a:latin typeface="Monotype Corsiva" pitchFamily="66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1960" y="5661248"/>
            <a:ext cx="251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Monotype Corsiva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Определи первый звук в слове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2" name="Группа 18"/>
          <p:cNvGrpSpPr/>
          <p:nvPr/>
        </p:nvGrpSpPr>
        <p:grpSpPr>
          <a:xfrm>
            <a:off x="6156176" y="1628800"/>
            <a:ext cx="720080" cy="1368152"/>
            <a:chOff x="6084168" y="4221088"/>
            <a:chExt cx="720080" cy="136815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pic>
        <p:nvPicPr>
          <p:cNvPr id="24" name="Рисунок 23" descr="pingv1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1340768"/>
            <a:ext cx="2408762" cy="2788716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Определи первый звук в слове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1" name="Рисунок 20" descr="24866c8143ae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9680" y="1412776"/>
            <a:ext cx="2188464" cy="2592288"/>
          </a:xfrm>
          <a:prstGeom prst="rect">
            <a:avLst/>
          </a:prstGeom>
        </p:spPr>
      </p:pic>
      <p:grpSp>
        <p:nvGrpSpPr>
          <p:cNvPr id="28" name="Группа 16"/>
          <p:cNvGrpSpPr/>
          <p:nvPr/>
        </p:nvGrpSpPr>
        <p:grpSpPr>
          <a:xfrm>
            <a:off x="6012160" y="1268760"/>
            <a:ext cx="720080" cy="1440160"/>
            <a:chOff x="3419872" y="4149080"/>
            <a:chExt cx="720080" cy="144016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Определи первый звук в слове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4" name="Рисунок 23" descr="zajats16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268760"/>
            <a:ext cx="1590718" cy="2709664"/>
          </a:xfrm>
          <a:prstGeom prst="rect">
            <a:avLst/>
          </a:prstGeom>
        </p:spPr>
      </p:pic>
      <p:grpSp>
        <p:nvGrpSpPr>
          <p:cNvPr id="26" name="Группа 17"/>
          <p:cNvGrpSpPr/>
          <p:nvPr/>
        </p:nvGrpSpPr>
        <p:grpSpPr>
          <a:xfrm>
            <a:off x="6012160" y="1196752"/>
            <a:ext cx="720080" cy="1440160"/>
            <a:chOff x="5220072" y="4149080"/>
            <a:chExt cx="720080" cy="144016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Определи первый звук в слове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1" name="Рисунок 20" descr="c05d1b22a159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268760"/>
            <a:ext cx="2107780" cy="2691184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6012160" y="198884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Определи первый звук в слове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19" name="Рисунок 18" descr="tsipa6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1340768"/>
            <a:ext cx="2469059" cy="2461732"/>
          </a:xfrm>
          <a:prstGeom prst="rect">
            <a:avLst/>
          </a:prstGeom>
        </p:spPr>
      </p:pic>
      <p:grpSp>
        <p:nvGrpSpPr>
          <p:cNvPr id="20" name="Группа 15"/>
          <p:cNvGrpSpPr/>
          <p:nvPr/>
        </p:nvGrpSpPr>
        <p:grpSpPr>
          <a:xfrm>
            <a:off x="6660232" y="1412776"/>
            <a:ext cx="720080" cy="1368152"/>
            <a:chOff x="2483768" y="4221088"/>
            <a:chExt cx="720080" cy="136815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Определи первый звук в слове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18" name="Рисунок 17" descr="00cb23a5f4b6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3808" y="1556792"/>
            <a:ext cx="3418233" cy="2304256"/>
          </a:xfrm>
          <a:prstGeom prst="rect">
            <a:avLst/>
          </a:prstGeom>
        </p:spPr>
      </p:pic>
      <p:grpSp>
        <p:nvGrpSpPr>
          <p:cNvPr id="19" name="Группа 15"/>
          <p:cNvGrpSpPr/>
          <p:nvPr/>
        </p:nvGrpSpPr>
        <p:grpSpPr>
          <a:xfrm>
            <a:off x="6660232" y="1412776"/>
            <a:ext cx="720080" cy="1368152"/>
            <a:chOff x="2483768" y="4221088"/>
            <a:chExt cx="720080" cy="1368152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Рисунок 20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Определи первый звук в слове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4" name="Рисунок 23" descr="6a60a530e8d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1484784"/>
            <a:ext cx="2689777" cy="2288013"/>
          </a:xfrm>
          <a:prstGeom prst="rect">
            <a:avLst/>
          </a:prstGeom>
        </p:spPr>
      </p:pic>
      <p:grpSp>
        <p:nvGrpSpPr>
          <p:cNvPr id="26" name="Группа 16"/>
          <p:cNvGrpSpPr/>
          <p:nvPr/>
        </p:nvGrpSpPr>
        <p:grpSpPr>
          <a:xfrm>
            <a:off x="6444208" y="1268760"/>
            <a:ext cx="720080" cy="1440160"/>
            <a:chOff x="3419872" y="4149080"/>
            <a:chExt cx="720080" cy="144016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Определи первый звук в слове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5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</a:p>
        </p:txBody>
      </p:sp>
      <p:grpSp>
        <p:nvGrpSpPr>
          <p:cNvPr id="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6" name="Рисунок 25" descr="2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1268760"/>
            <a:ext cx="2044064" cy="2925688"/>
          </a:xfrm>
          <a:prstGeom prst="rect">
            <a:avLst/>
          </a:prstGeom>
        </p:spPr>
      </p:pic>
      <p:grpSp>
        <p:nvGrpSpPr>
          <p:cNvPr id="29" name="Группа 18"/>
          <p:cNvGrpSpPr/>
          <p:nvPr/>
        </p:nvGrpSpPr>
        <p:grpSpPr>
          <a:xfrm>
            <a:off x="6228184" y="1484784"/>
            <a:ext cx="720080" cy="1368152"/>
            <a:chOff x="6084168" y="4221088"/>
            <a:chExt cx="720080" cy="136815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Рисунок 30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9832" y="4725144"/>
            <a:ext cx="3328155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 Narrow" pitchFamily="34" charset="0"/>
              </a:rPr>
              <a:t>Молодец!</a:t>
            </a: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3419872" y="5877272"/>
            <a:ext cx="504056" cy="466352"/>
          </a:xfrm>
          <a:prstGeom prst="actionButtonHo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сведения 4">
            <a:hlinkClick r:id="rId4" action="ppaction://hlinksldjump" highlightClick="1"/>
          </p:cNvPr>
          <p:cNvSpPr/>
          <p:nvPr/>
        </p:nvSpPr>
        <p:spPr>
          <a:xfrm>
            <a:off x="4572000" y="5877272"/>
            <a:ext cx="504056" cy="466352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endshow" highlightClick="1"/>
          </p:cNvPr>
          <p:cNvSpPr/>
          <p:nvPr/>
        </p:nvSpPr>
        <p:spPr>
          <a:xfrm>
            <a:off x="5652120" y="5877272"/>
            <a:ext cx="576064" cy="432048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cheburashka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339752" y="620688"/>
            <a:ext cx="5040560" cy="378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48680"/>
            <a:ext cx="8249823" cy="5170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Используемые источники:</a:t>
            </a:r>
          </a:p>
          <a:p>
            <a:r>
              <a:rPr lang="ru-RU" sz="1400" dirty="0" err="1"/>
              <a:t>Чебурашка</a:t>
            </a:r>
            <a:r>
              <a:rPr lang="ru-RU" sz="1400" dirty="0"/>
              <a:t> - </a:t>
            </a:r>
            <a:r>
              <a:rPr lang="ru-RU" sz="1400" u="sng" dirty="0">
                <a:hlinkClick r:id="rId2"/>
              </a:rPr>
              <a:t>http://www.openspace.ru/m/photo/2010/11/15/01-1fdllf_5_1.jpg?attempt=1</a:t>
            </a:r>
            <a:r>
              <a:rPr lang="ru-RU" sz="1400" dirty="0"/>
              <a:t> </a:t>
            </a:r>
          </a:p>
          <a:p>
            <a:r>
              <a:rPr lang="ru-RU" sz="1400" dirty="0"/>
              <a:t>Крокодил Гена - </a:t>
            </a:r>
            <a:r>
              <a:rPr lang="ru-RU" sz="1400" u="sng" dirty="0">
                <a:hlinkClick r:id="rId3"/>
              </a:rPr>
              <a:t>http://pics.livejournal.com/olga74ru/pic/0005xayr</a:t>
            </a:r>
            <a:r>
              <a:rPr lang="ru-RU" sz="1400" dirty="0"/>
              <a:t> </a:t>
            </a:r>
          </a:p>
          <a:p>
            <a:r>
              <a:rPr lang="ru-RU" sz="1400" dirty="0"/>
              <a:t>Бабочка - </a:t>
            </a:r>
            <a:r>
              <a:rPr lang="ru-RU" sz="1400" u="sng" dirty="0">
                <a:hlinkClick r:id="rId4"/>
              </a:rPr>
              <a:t>http://styledoma.ru/wp-content/gallery/oboi_zhivotnie/a7.jpg</a:t>
            </a:r>
            <a:r>
              <a:rPr lang="ru-RU" sz="1400" dirty="0"/>
              <a:t> </a:t>
            </a:r>
          </a:p>
          <a:p>
            <a:r>
              <a:rPr lang="ru-RU" sz="1400" dirty="0"/>
              <a:t>Медведь - </a:t>
            </a:r>
            <a:r>
              <a:rPr lang="ru-RU" sz="1400" u="sng" dirty="0">
                <a:hlinkClick r:id="rId5"/>
              </a:rPr>
              <a:t>http://img-fotki.yandex.ru/get/5310/119528728.d96/0_a4f85_2e7d3548_XL</a:t>
            </a:r>
            <a:r>
              <a:rPr lang="ru-RU" sz="1400" dirty="0"/>
              <a:t> </a:t>
            </a:r>
          </a:p>
          <a:p>
            <a:r>
              <a:rPr lang="ru-RU" sz="1400" dirty="0"/>
              <a:t>Кот - </a:t>
            </a:r>
            <a:r>
              <a:rPr lang="ru-RU" sz="1400" u="sng" dirty="0">
                <a:hlinkClick r:id="rId6"/>
              </a:rPr>
              <a:t>http://www.android-online.ru/app_images/shots/f/u/n/n/funny-animal-pics-iii_screenshot_473934.jpg</a:t>
            </a:r>
            <a:r>
              <a:rPr lang="ru-RU" sz="1400" dirty="0"/>
              <a:t> </a:t>
            </a:r>
          </a:p>
          <a:p>
            <a:r>
              <a:rPr lang="ru-RU" sz="1400" dirty="0"/>
              <a:t>Утка - </a:t>
            </a:r>
            <a:r>
              <a:rPr lang="ru-RU" sz="1400" u="sng" dirty="0">
                <a:hlinkClick r:id="rId7"/>
              </a:rPr>
              <a:t>http://www.xrest.ru/images/collection/00919/774/original.jpg</a:t>
            </a:r>
            <a:r>
              <a:rPr lang="ru-RU" sz="1400" dirty="0"/>
              <a:t> </a:t>
            </a:r>
          </a:p>
          <a:p>
            <a:r>
              <a:rPr lang="ru-RU" sz="1400" dirty="0"/>
              <a:t>Иглы - </a:t>
            </a:r>
            <a:r>
              <a:rPr lang="ru-RU" sz="1400" u="sng" dirty="0">
                <a:hlinkClick r:id="rId8"/>
              </a:rPr>
              <a:t>http://i044.radikal.ru/0804/45/549744354f6c.png</a:t>
            </a:r>
            <a:r>
              <a:rPr lang="ru-RU" sz="1400" dirty="0"/>
              <a:t> </a:t>
            </a:r>
          </a:p>
          <a:p>
            <a:r>
              <a:rPr lang="ru-RU" sz="1400" dirty="0"/>
              <a:t>Жираф - </a:t>
            </a:r>
            <a:r>
              <a:rPr lang="ru-RU" sz="1400" u="sng" dirty="0">
                <a:hlinkClick r:id="rId9"/>
              </a:rPr>
              <a:t>http://s004.radikal.ru/i208/1010/35/ba6d123e8a91.png</a:t>
            </a:r>
            <a:r>
              <a:rPr lang="ru-RU" sz="1400" dirty="0"/>
              <a:t> </a:t>
            </a:r>
          </a:p>
          <a:p>
            <a:r>
              <a:rPr lang="ru-RU" sz="1400" dirty="0"/>
              <a:t>Тигр - </a:t>
            </a:r>
            <a:r>
              <a:rPr lang="ru-RU" sz="1400" u="sng" dirty="0">
                <a:hlinkClick r:id="rId10"/>
              </a:rPr>
              <a:t>http://s45.radikal.ru/i109/0901/0b/ae8a8b3f8d28.png</a:t>
            </a:r>
            <a:r>
              <a:rPr lang="ru-RU" sz="1400" dirty="0"/>
              <a:t> </a:t>
            </a:r>
          </a:p>
          <a:p>
            <a:r>
              <a:rPr lang="ru-RU" sz="1400" dirty="0"/>
              <a:t>Пингвины - </a:t>
            </a:r>
            <a:r>
              <a:rPr lang="ru-RU" sz="1400" u="sng" dirty="0">
                <a:hlinkClick r:id="rId11"/>
              </a:rPr>
              <a:t>http://lenagold.ru/fon/clipart/p/ping/pingv11.png</a:t>
            </a:r>
            <a:r>
              <a:rPr lang="ru-RU" sz="1400" dirty="0"/>
              <a:t> </a:t>
            </a:r>
          </a:p>
          <a:p>
            <a:r>
              <a:rPr lang="ru-RU" sz="1400" dirty="0"/>
              <a:t>Лиса - </a:t>
            </a:r>
            <a:r>
              <a:rPr lang="ru-RU" sz="1400" u="sng" dirty="0">
                <a:hlinkClick r:id="rId12"/>
              </a:rPr>
              <a:t>http://r.foto.radikal.ru/0702/24866c8143ae.png</a:t>
            </a:r>
            <a:r>
              <a:rPr lang="ru-RU" sz="1400" dirty="0"/>
              <a:t> </a:t>
            </a:r>
          </a:p>
          <a:p>
            <a:r>
              <a:rPr lang="ru-RU" sz="1400" dirty="0"/>
              <a:t>Заяц - </a:t>
            </a:r>
            <a:r>
              <a:rPr lang="ru-RU" sz="1400" u="sng" dirty="0">
                <a:hlinkClick r:id="rId13"/>
              </a:rPr>
              <a:t>http://lenagold.narod.ru/fon/clipart/z/zay/zajats160.png</a:t>
            </a:r>
            <a:r>
              <a:rPr lang="ru-RU" sz="1400" dirty="0"/>
              <a:t> </a:t>
            </a:r>
          </a:p>
          <a:p>
            <a:r>
              <a:rPr lang="ru-RU" sz="1400" dirty="0"/>
              <a:t>Улитка - </a:t>
            </a:r>
            <a:r>
              <a:rPr lang="ru-RU" sz="1400" u="sng" dirty="0">
                <a:hlinkClick r:id="rId14"/>
              </a:rPr>
              <a:t>http://i009.radikal.ru/0711/6e/c05d1b22a159.png</a:t>
            </a:r>
            <a:r>
              <a:rPr lang="ru-RU" sz="1400" dirty="0"/>
              <a:t> </a:t>
            </a:r>
          </a:p>
          <a:p>
            <a:r>
              <a:rPr lang="ru-RU" sz="1400" dirty="0"/>
              <a:t>Цыплёнок - </a:t>
            </a:r>
            <a:r>
              <a:rPr lang="ru-RU" sz="1400" u="sng" dirty="0">
                <a:hlinkClick r:id="rId15"/>
              </a:rPr>
              <a:t>http://lenagold.narod.ru/fon/clipart/tc/tcip/tsipa61.png</a:t>
            </a:r>
            <a:r>
              <a:rPr lang="ru-RU" sz="1400" dirty="0"/>
              <a:t> </a:t>
            </a:r>
          </a:p>
          <a:p>
            <a:r>
              <a:rPr lang="ru-RU" sz="1400" dirty="0"/>
              <a:t>Торт - </a:t>
            </a:r>
            <a:r>
              <a:rPr lang="ru-RU" sz="1400" u="sng" dirty="0">
                <a:hlinkClick r:id="rId16"/>
              </a:rPr>
              <a:t>http://i030.radikal.ru/0803/39/00cb23a5f4b6.png</a:t>
            </a:r>
            <a:r>
              <a:rPr lang="ru-RU" sz="1400" dirty="0"/>
              <a:t> </a:t>
            </a:r>
          </a:p>
          <a:p>
            <a:r>
              <a:rPr lang="ru-RU" sz="1400" dirty="0"/>
              <a:t>Вишня - </a:t>
            </a:r>
            <a:r>
              <a:rPr lang="ru-RU" sz="1400" u="sng" dirty="0">
                <a:hlinkClick r:id="rId17"/>
              </a:rPr>
              <a:t>http://s39.radikal.ru/i085/0812/2c/6a60a530e8d0.png</a:t>
            </a:r>
            <a:r>
              <a:rPr lang="ru-RU" sz="1400" dirty="0"/>
              <a:t> </a:t>
            </a:r>
          </a:p>
          <a:p>
            <a:r>
              <a:rPr lang="ru-RU" sz="1400" dirty="0"/>
              <a:t>Петух - </a:t>
            </a:r>
            <a:r>
              <a:rPr lang="ru-RU" sz="1400" u="sng" dirty="0">
                <a:hlinkClick r:id="rId18"/>
              </a:rPr>
              <a:t>http://i003.radikal.ru/1010/b1/04d63b47d969.png</a:t>
            </a:r>
            <a:r>
              <a:rPr lang="ru-RU" sz="1400" dirty="0"/>
              <a:t> </a:t>
            </a:r>
          </a:p>
          <a:p>
            <a:r>
              <a:rPr lang="ru-RU" sz="1400" u="sng" dirty="0">
                <a:hlinkClick r:id="rId19"/>
              </a:rPr>
              <a:t>http://static.dreamstime.com/thumbimg_69/11522179837Pg7ko.jpg</a:t>
            </a:r>
            <a:r>
              <a:rPr lang="ru-RU" sz="1400" dirty="0"/>
              <a:t> - колокольчик</a:t>
            </a:r>
          </a:p>
          <a:p>
            <a:r>
              <a:rPr lang="ru-RU" sz="1400" u="sng" dirty="0">
                <a:hlinkClick r:id="rId20"/>
              </a:rPr>
              <a:t>http://us.cdn3.123rf.com/168nwm/yayayoy/yayayoy1009/yayayoy100900041/7821305-n-n-n-----n-n---nfn.jpg</a:t>
            </a:r>
            <a:r>
              <a:rPr lang="ru-RU" sz="1400" dirty="0"/>
              <a:t> </a:t>
            </a:r>
          </a:p>
          <a:p>
            <a:pPr>
              <a:buFontTx/>
              <a:buChar char="-"/>
            </a:pPr>
            <a:r>
              <a:rPr lang="ru-RU" sz="1400" dirty="0"/>
              <a:t>Смайлик</a:t>
            </a:r>
          </a:p>
          <a:p>
            <a:r>
              <a:rPr lang="en-US" sz="1400" dirty="0">
                <a:hlinkClick r:id="rId21"/>
              </a:rPr>
              <a:t>http://www.youtube.com/watch?v=iC6IgleKfX4</a:t>
            </a:r>
            <a:r>
              <a:rPr lang="ru-RU" sz="1400" dirty="0"/>
              <a:t> - мультфильм</a:t>
            </a:r>
          </a:p>
          <a:p>
            <a:endParaRPr lang="ru-RU" dirty="0"/>
          </a:p>
        </p:txBody>
      </p:sp>
      <p:sp>
        <p:nvSpPr>
          <p:cNvPr id="3" name="Управляющая кнопка: назад 2">
            <a:hlinkClick r:id="" action="ppaction://hlinkshowjump?jump=previousslide" highlightClick="1"/>
          </p:cNvPr>
          <p:cNvSpPr/>
          <p:nvPr/>
        </p:nvSpPr>
        <p:spPr>
          <a:xfrm>
            <a:off x="4355976" y="5949280"/>
            <a:ext cx="720080" cy="538360"/>
          </a:xfrm>
          <a:prstGeom prst="actionButtonBackPrevio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91680" y="1124744"/>
            <a:ext cx="720080" cy="1368152"/>
            <a:chOff x="2483768" y="4221088"/>
            <a:chExt cx="720080" cy="136815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 descr="7821305-n-n-n-----n-n---nfn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5292080" y="1052736"/>
            <a:ext cx="720080" cy="1440160"/>
            <a:chOff x="5220072" y="4149080"/>
            <a:chExt cx="720080" cy="1440160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 descr="11522179837Pg7ko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1691680" y="2780928"/>
            <a:ext cx="720080" cy="1368152"/>
            <a:chOff x="6084168" y="4221088"/>
            <a:chExt cx="720080" cy="136815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3491880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5292080" y="2708920"/>
            <a:ext cx="720080" cy="1440160"/>
            <a:chOff x="3419872" y="4149080"/>
            <a:chExt cx="720080" cy="144016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2843808" y="548680"/>
            <a:ext cx="3480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Narrow" pitchFamily="34" charset="0"/>
              </a:rPr>
              <a:t>Условные обозначения: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55776" y="1268760"/>
            <a:ext cx="19046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/>
              <a:t> </a:t>
            </a:r>
            <a:r>
              <a:rPr lang="ru-RU" sz="2800" dirty="0">
                <a:latin typeface="Arial Narrow" pitchFamily="34" charset="0"/>
              </a:rPr>
              <a:t>согласный,</a:t>
            </a:r>
          </a:p>
          <a:p>
            <a:r>
              <a:rPr lang="ru-RU" sz="2800" dirty="0">
                <a:latin typeface="Arial Narrow" pitchFamily="34" charset="0"/>
              </a:rPr>
              <a:t>твёрдый,</a:t>
            </a:r>
          </a:p>
          <a:p>
            <a:r>
              <a:rPr lang="ru-RU" sz="2800" dirty="0">
                <a:latin typeface="Arial Narrow" pitchFamily="34" charset="0"/>
              </a:rPr>
              <a:t>глухой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55776" y="2924944"/>
            <a:ext cx="2160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 Narrow" pitchFamily="34" charset="0"/>
              </a:rPr>
              <a:t>- согласный,</a:t>
            </a:r>
          </a:p>
          <a:p>
            <a:r>
              <a:rPr lang="ru-RU" sz="2800" dirty="0">
                <a:latin typeface="Arial Narrow" pitchFamily="34" charset="0"/>
              </a:rPr>
              <a:t>мягкий,</a:t>
            </a:r>
          </a:p>
          <a:p>
            <a:r>
              <a:rPr lang="ru-RU" sz="2800" dirty="0">
                <a:latin typeface="Arial Narrow" pitchFamily="34" charset="0"/>
              </a:rPr>
              <a:t>глухой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56176" y="1196752"/>
            <a:ext cx="18918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>
                <a:latin typeface="Arial Narrow" pitchFamily="34" charset="0"/>
              </a:rPr>
              <a:t> согласный,</a:t>
            </a:r>
          </a:p>
          <a:p>
            <a:r>
              <a:rPr lang="ru-RU" sz="2800" dirty="0">
                <a:latin typeface="Arial Narrow" pitchFamily="34" charset="0"/>
              </a:rPr>
              <a:t>твёрдый,</a:t>
            </a:r>
          </a:p>
          <a:p>
            <a:r>
              <a:rPr lang="ru-RU" sz="2800" dirty="0">
                <a:latin typeface="Arial Narrow" pitchFamily="34" charset="0"/>
              </a:rPr>
              <a:t>звонкий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00192" y="2996952"/>
            <a:ext cx="189186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800" dirty="0">
                <a:latin typeface="Arial Narrow" pitchFamily="34" charset="0"/>
              </a:rPr>
              <a:t> согласный,</a:t>
            </a:r>
          </a:p>
          <a:p>
            <a:r>
              <a:rPr lang="ru-RU" sz="2800" dirty="0">
                <a:latin typeface="Arial Narrow" pitchFamily="34" charset="0"/>
              </a:rPr>
              <a:t>мягкий,</a:t>
            </a:r>
          </a:p>
          <a:p>
            <a:r>
              <a:rPr lang="ru-RU" sz="2800" dirty="0">
                <a:latin typeface="Arial Narrow" pitchFamily="34" charset="0"/>
              </a:rPr>
              <a:t>звонкий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55976" y="5013176"/>
            <a:ext cx="1499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 Narrow" pitchFamily="34" charset="0"/>
              </a:rPr>
              <a:t>- гласный</a:t>
            </a:r>
          </a:p>
        </p:txBody>
      </p:sp>
      <p:sp>
        <p:nvSpPr>
          <p:cNvPr id="21" name="Овал 20">
            <a:hlinkClick r:id="rId4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Определи первый звук в слове</a:t>
            </a:r>
          </a:p>
        </p:txBody>
      </p:sp>
      <p:pic>
        <p:nvPicPr>
          <p:cNvPr id="6" name="Рисунок 5" descr="a7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99792" y="1412776"/>
            <a:ext cx="3672408" cy="275430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8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20" name="Группа 19"/>
          <p:cNvGrpSpPr/>
          <p:nvPr/>
        </p:nvGrpSpPr>
        <p:grpSpPr>
          <a:xfrm>
            <a:off x="6804248" y="1340768"/>
            <a:ext cx="720080" cy="1440160"/>
            <a:chOff x="5220072" y="4149080"/>
            <a:chExt cx="720080" cy="144016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 descr="11522179837Pg7ko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9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Определи первый звук в слове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7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8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</a:p>
        </p:txBody>
      </p:sp>
      <p:pic>
        <p:nvPicPr>
          <p:cNvPr id="24" name="Рисунок 23" descr="0_a4f85_2e7d3548_XL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1840" y="1196752"/>
            <a:ext cx="2912368" cy="2912368"/>
          </a:xfrm>
          <a:prstGeom prst="rect">
            <a:avLst/>
          </a:prstGeom>
        </p:spPr>
      </p:pic>
      <p:grpSp>
        <p:nvGrpSpPr>
          <p:cNvPr id="25" name="Группа 16"/>
          <p:cNvGrpSpPr/>
          <p:nvPr/>
        </p:nvGrpSpPr>
        <p:grpSpPr>
          <a:xfrm>
            <a:off x="6372200" y="1484784"/>
            <a:ext cx="720080" cy="1440160"/>
            <a:chOff x="3419872" y="4149080"/>
            <a:chExt cx="720080" cy="144016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Определи первый звук в слове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8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</a:p>
        </p:txBody>
      </p:sp>
      <p:pic>
        <p:nvPicPr>
          <p:cNvPr id="25" name="Рисунок 24" descr="funny-animal-pics-iii_screenshot_473934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326"/>
          <a:stretch>
            <a:fillRect/>
          </a:stretch>
        </p:blipFill>
        <p:spPr>
          <a:xfrm>
            <a:off x="3491880" y="1052736"/>
            <a:ext cx="2281233" cy="3273833"/>
          </a:xfrm>
          <a:prstGeom prst="rect">
            <a:avLst/>
          </a:prstGeom>
        </p:spPr>
      </p:pic>
      <p:grpSp>
        <p:nvGrpSpPr>
          <p:cNvPr id="28" name="Группа 15"/>
          <p:cNvGrpSpPr/>
          <p:nvPr/>
        </p:nvGrpSpPr>
        <p:grpSpPr>
          <a:xfrm>
            <a:off x="6372200" y="1484784"/>
            <a:ext cx="720080" cy="1368152"/>
            <a:chOff x="2483768" y="4221088"/>
            <a:chExt cx="720080" cy="1368152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avay_poprobuem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Определи первый звук в слове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8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</a:p>
        </p:txBody>
      </p:sp>
      <p:pic>
        <p:nvPicPr>
          <p:cNvPr id="22" name="Рисунок 21" descr="original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1340768"/>
            <a:ext cx="2308473" cy="2730326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6372200" y="162880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Определи первый звук в слове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220072" y="414908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84168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660232" y="162880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 descr="549744354f6c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1556792"/>
            <a:ext cx="3573760" cy="2241577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Определи первый звук в слове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5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7"/>
          <p:cNvGrpSpPr/>
          <p:nvPr/>
        </p:nvGrpSpPr>
        <p:grpSpPr>
          <a:xfrm>
            <a:off x="5868144" y="1268760"/>
            <a:ext cx="720080" cy="1440160"/>
            <a:chOff x="5220072" y="4149080"/>
            <a:chExt cx="720080" cy="144016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16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949280"/>
            <a:ext cx="1944216" cy="432048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</a:p>
        </p:txBody>
      </p:sp>
      <p:pic>
        <p:nvPicPr>
          <p:cNvPr id="20" name="Рисунок 19" descr="ba6d123e8a9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1960" y="1268760"/>
            <a:ext cx="815337" cy="2853680"/>
          </a:xfrm>
          <a:prstGeom prst="rect">
            <a:avLst/>
          </a:prstGeom>
        </p:spPr>
      </p:pic>
      <p:grpSp>
        <p:nvGrpSpPr>
          <p:cNvPr id="21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1720" y="620688"/>
            <a:ext cx="51571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Определи первый звук в слове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83968" y="4869160"/>
            <a:ext cx="720080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2483768" y="4221088"/>
            <a:ext cx="720080" cy="1368152"/>
            <a:chOff x="2483768" y="4221088"/>
            <a:chExt cx="720080" cy="1368152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483768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83768" y="4221088"/>
              <a:ext cx="656084" cy="644368"/>
            </a:xfrm>
            <a:prstGeom prst="rect">
              <a:avLst/>
            </a:prstGeom>
          </p:spPr>
        </p:pic>
      </p:grpSp>
      <p:grpSp>
        <p:nvGrpSpPr>
          <p:cNvPr id="4" name="Группа 16"/>
          <p:cNvGrpSpPr/>
          <p:nvPr/>
        </p:nvGrpSpPr>
        <p:grpSpPr>
          <a:xfrm>
            <a:off x="3419872" y="4149080"/>
            <a:ext cx="720080" cy="1440160"/>
            <a:chOff x="3419872" y="4149080"/>
            <a:chExt cx="720080" cy="144016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419872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91880" y="4149080"/>
              <a:ext cx="568017" cy="753492"/>
            </a:xfrm>
            <a:prstGeom prst="rect">
              <a:avLst/>
            </a:prstGeom>
          </p:spPr>
        </p:pic>
      </p:grpSp>
      <p:grpSp>
        <p:nvGrpSpPr>
          <p:cNvPr id="6" name="Группа 18"/>
          <p:cNvGrpSpPr/>
          <p:nvPr/>
        </p:nvGrpSpPr>
        <p:grpSpPr>
          <a:xfrm>
            <a:off x="6012160" y="4221088"/>
            <a:ext cx="720080" cy="1368152"/>
            <a:chOff x="6084168" y="4221088"/>
            <a:chExt cx="720080" cy="136815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  <p:sp>
        <p:nvSpPr>
          <p:cNvPr id="23" name="Овал 22">
            <a:hlinkClick r:id="rId6" action="ppaction://hlinksldjump"/>
          </p:cNvPr>
          <p:cNvSpPr/>
          <p:nvPr/>
        </p:nvSpPr>
        <p:spPr>
          <a:xfrm>
            <a:off x="3563888" y="5877272"/>
            <a:ext cx="2016224" cy="504056"/>
          </a:xfrm>
          <a:prstGeom prst="ellips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вперёд</a:t>
            </a:r>
          </a:p>
        </p:txBody>
      </p:sp>
      <p:grpSp>
        <p:nvGrpSpPr>
          <p:cNvPr id="16" name="Группа 17"/>
          <p:cNvGrpSpPr/>
          <p:nvPr/>
        </p:nvGrpSpPr>
        <p:grpSpPr>
          <a:xfrm>
            <a:off x="5148064" y="4149080"/>
            <a:ext cx="720080" cy="1440160"/>
            <a:chOff x="5220072" y="4149080"/>
            <a:chExt cx="720080" cy="144016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220072" y="4869160"/>
              <a:ext cx="720080" cy="72008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11522179837Pg7k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92080" y="4149080"/>
              <a:ext cx="568017" cy="753492"/>
            </a:xfrm>
            <a:prstGeom prst="rect">
              <a:avLst/>
            </a:prstGeom>
          </p:spPr>
        </p:pic>
      </p:grpSp>
      <p:pic>
        <p:nvPicPr>
          <p:cNvPr id="21" name="Рисунок 20" descr="ae8a8b3f8d28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1340768"/>
            <a:ext cx="1944216" cy="2592288"/>
          </a:xfrm>
          <a:prstGeom prst="rect">
            <a:avLst/>
          </a:prstGeom>
        </p:spPr>
      </p:pic>
      <p:grpSp>
        <p:nvGrpSpPr>
          <p:cNvPr id="24" name="Группа 18"/>
          <p:cNvGrpSpPr/>
          <p:nvPr/>
        </p:nvGrpSpPr>
        <p:grpSpPr>
          <a:xfrm>
            <a:off x="6156176" y="1628800"/>
            <a:ext cx="720080" cy="1368152"/>
            <a:chOff x="6084168" y="4221088"/>
            <a:chExt cx="720080" cy="1368152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6084168" y="4869160"/>
              <a:ext cx="720080" cy="72008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7821305-n-n-n-----n-n---nfn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084168" y="4221088"/>
              <a:ext cx="656084" cy="644368"/>
            </a:xfrm>
            <a:prstGeom prst="rect">
              <a:avLst/>
            </a:prstGeom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_poluchaetsy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492</Words>
  <Application>Microsoft Office PowerPoint</Application>
  <PresentationFormat>Экран (4:3)</PresentationFormat>
  <Paragraphs>74</Paragraphs>
  <Slides>19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Arial Narrow</vt:lpstr>
      <vt:lpstr>Calibri</vt:lpstr>
      <vt:lpstr>Monotype Corsiva</vt:lpstr>
      <vt:lpstr>Тема Office</vt:lpstr>
      <vt:lpstr>Игра-тренажёр «Узнай звук»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Пользователь</cp:lastModifiedBy>
  <cp:revision>32</cp:revision>
  <dcterms:created xsi:type="dcterms:W3CDTF">2012-06-01T15:05:07Z</dcterms:created>
  <dcterms:modified xsi:type="dcterms:W3CDTF">2024-01-14T14:51:24Z</dcterms:modified>
</cp:coreProperties>
</file>