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1" r:id="rId9"/>
    <p:sldId id="267" r:id="rId10"/>
    <p:sldId id="272" r:id="rId11"/>
    <p:sldId id="268" r:id="rId12"/>
    <p:sldId id="269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C1A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3D7A7-6DB2-482E-859B-0049D246600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691B6-447C-4466-B493-D00E96098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58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691B6-447C-4466-B493-D00E960982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24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126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97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004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68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169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38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74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78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5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65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630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0FCD-34EE-412E-A50C-62C6FE6E4A6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9F11DB7-224F-437C-A6AC-79218A79EF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67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62B63-7C2D-445B-BD17-5B1757DF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531" y="635082"/>
            <a:ext cx="8825658" cy="26776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ВЗАИМОДЕЙСТВИЕ учителя-ЛОГОПЕДА И ВОСПИТАТЕЛЯ логопедической группы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EB30D9-CEE9-4820-8B4D-D6CA73275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710" y="3545270"/>
            <a:ext cx="8691479" cy="234909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Подготовили: </a:t>
            </a:r>
          </a:p>
          <a:p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Вишневская Марина Владимировна</a:t>
            </a:r>
            <a: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Потапенко Юлия Дмитриевна</a:t>
            </a:r>
            <a: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Сердюк Анна Анатольевна</a:t>
            </a:r>
            <a: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11527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B62DCC-EB2A-432D-A854-4FD2146B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4E7534-7278-458F-B25E-40736772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3806195"/>
            <a:ext cx="11512060" cy="1539528"/>
          </a:xfrm>
        </p:spPr>
        <p:txBody>
          <a:bodyPr>
            <a:normAutofit/>
          </a:bodyPr>
          <a:lstStyle/>
          <a:p>
            <a:pPr indent="457200" algn="just"/>
            <a:r>
              <a:rPr lang="ru-RU" sz="2200" dirty="0"/>
              <a:t>Общее моторное развитие детей </a:t>
            </a:r>
            <a:r>
              <a:rPr lang="ru-RU" sz="2200" dirty="0" smtClean="0"/>
              <a:t>осуществляется </a:t>
            </a:r>
            <a:r>
              <a:rPr lang="ru-RU" sz="2200" dirty="0"/>
              <a:t>за счет специальных упражнений и общепри­нятых способов физического воспитания. Особое внимание уделяется развитию тонкой моторики пальцев рук. 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1BFF79-A0AD-43A5-B231-74BCEB051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24" y="285054"/>
            <a:ext cx="4472796" cy="33545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374B5A9-CA7A-4282-B828-1A8BDD1C0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4" y="280625"/>
            <a:ext cx="2482850" cy="3363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DE1267-AE71-4C53-BF58-27BE082C8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" y="293923"/>
            <a:ext cx="4472795" cy="3345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5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FB9E75-3CD4-4AD9-8259-B7BC235A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194" y="394212"/>
            <a:ext cx="10140199" cy="1387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преемственности в работе учителя-логопеда и педагогов ДОУ в коррекционном 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4AFBDA-7A3B-4847-99D1-B4C93CEA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Ежемесячное обсуждение коррекционной работы, ее динамики, результативности, обсуждение перспектив работы на месяц.</a:t>
            </a:r>
          </a:p>
          <a:p>
            <a:r>
              <a:rPr lang="ru-RU" dirty="0" smtClean="0"/>
              <a:t>Обследование </a:t>
            </a:r>
            <a:r>
              <a:rPr lang="ru-RU" dirty="0"/>
              <a:t>речевого и психофизического </a:t>
            </a:r>
            <a:r>
              <a:rPr lang="ru-RU" dirty="0" smtClean="0"/>
              <a:t>развития.</a:t>
            </a:r>
            <a:endParaRPr lang="ru-RU" dirty="0"/>
          </a:p>
          <a:p>
            <a:r>
              <a:rPr lang="ru-RU" dirty="0"/>
              <a:t>Подбор методов , приемов и форм </a:t>
            </a:r>
            <a:r>
              <a:rPr lang="ru-RU" dirty="0" smtClean="0"/>
              <a:t>работы.</a:t>
            </a:r>
            <a:endParaRPr lang="ru-RU" dirty="0"/>
          </a:p>
          <a:p>
            <a:r>
              <a:rPr lang="ru-RU" dirty="0" smtClean="0"/>
              <a:t>Посещение </a:t>
            </a:r>
            <a:r>
              <a:rPr lang="ru-RU" dirty="0"/>
              <a:t>учителем-логопедом музыкальных занятий с целью наблюдения процесса согласования и коррекции речевого материала.</a:t>
            </a:r>
          </a:p>
          <a:p>
            <a:r>
              <a:rPr lang="ru-RU" dirty="0"/>
              <a:t>Ежедневные 5-ти минутки (логопед объясняет задание на вечер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/>
              <a:t>Взаимопосещение</a:t>
            </a:r>
            <a:r>
              <a:rPr lang="ru-RU" dirty="0"/>
              <a:t> занятий, обмен приемами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80A033-289A-4A27-9F25-40E46055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0505"/>
            <a:ext cx="10126132" cy="13332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преемственности в работе учителя-логопеда и педагогов ДОУ в образовательном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D0E7DD-EA8A-41E2-B88C-96292126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Задачи:</a:t>
            </a:r>
          </a:p>
          <a:p>
            <a:r>
              <a:rPr lang="ru-RU" dirty="0" smtClean="0"/>
              <a:t>Выработка </a:t>
            </a:r>
            <a:r>
              <a:rPr lang="ru-RU" dirty="0"/>
              <a:t>единых подходов в коррекционном процессе</a:t>
            </a:r>
          </a:p>
          <a:p>
            <a:r>
              <a:rPr lang="ru-RU" dirty="0"/>
              <a:t>Обеспечение устойчивости результатов логопедической коррекции(обучение педагогов приемам развития и коррекции речи в повседневной жизни, разработка эффективных приемов общения с детьми)</a:t>
            </a:r>
          </a:p>
          <a:p>
            <a:r>
              <a:rPr lang="ru-RU" dirty="0"/>
              <a:t>Оптимизация деятельности воспитателей по профилактике речевых нарушений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9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14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51877" y="241539"/>
            <a:ext cx="8342312" cy="56483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B64550-A7BC-4FE7-9185-CDAD4C1C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5" y="246469"/>
            <a:ext cx="11760590" cy="1664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только тесный контакт в работе логопеда и воспитателя, может способствовать устранению различных речевых проблем в дошкольном возрасте, а значит и дальнейшему полноценному обучению в школе!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0E50291-60C2-4A69-AB43-2E10FCB9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758" y="2016124"/>
            <a:ext cx="5628934" cy="3974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0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66D110-1BF0-48E6-9B44-52B64E1D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50" y="516741"/>
            <a:ext cx="9603275" cy="9965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3C1A1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В нашем ДОУ реализуется идея комплексного сопровождения ребенка с речевыми нарушениями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04C158D-E151-4E59-9F72-3BA9B76A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1" y="1151182"/>
            <a:ext cx="3966707" cy="297503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125439-4468-4FDD-A530-3A0A64F0F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32" y="1151182"/>
            <a:ext cx="4097152" cy="30239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81FBEC-CF2C-44B9-98EC-BC266522E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8" y="3570757"/>
            <a:ext cx="3997116" cy="3168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976B83-3550-4E6E-B440-E20FA9757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07" y="3570758"/>
            <a:ext cx="4226862" cy="3168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85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F36C34-C887-4FE8-89BB-A67F627B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804519"/>
            <a:ext cx="971842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Совместно со специалистами детского сада проводится: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0B59AF-C951-43E9-AE30-FDA9B1AD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latin typeface="+mj-lt"/>
                <a:ea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ормирование положительных навыков речевого поведения;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развитие речи и закрепление на доступном материале;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совершенствование речевых навыков при общении детей друг с другом;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коррекционная работа на протяжении всего времени пребывания ребёнка в логопедической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52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E60168-15E0-42E0-A54E-8946F9A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11" y="956604"/>
            <a:ext cx="9603275" cy="6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работа воспитателя в логопедической группе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185AA5-5093-4A85-A38B-074C4881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853755"/>
            <a:ext cx="11704320" cy="4729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spc="-5" dirty="0">
                <a:solidFill>
                  <a:srgbClr val="3C1A10"/>
                </a:solidFill>
                <a:ea typeface="Times New Roman" panose="02020603050405020304" pitchFamily="18" charset="0"/>
              </a:rPr>
              <a:t>Задачи</a:t>
            </a:r>
            <a:r>
              <a:rPr lang="ru-RU" u="sng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 воспитателя детского сада для детей с наруше</a:t>
            </a:r>
            <a:r>
              <a:rPr lang="ru-RU" u="sng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ниями речи:</a:t>
            </a:r>
          </a:p>
          <a:p>
            <a:r>
              <a:rPr lang="ru-RU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выполнение требований 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общеобразовательной программы; </a:t>
            </a:r>
            <a:r>
              <a:rPr lang="ru-RU" spc="3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а также решения коррекционных задач в соответствии с 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программой логопедической работы, направленных на уст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ранение недостатков, обусловленных особенностями речевого  дефекта.</a:t>
            </a:r>
          </a:p>
          <a:p>
            <a:pPr marL="36830" indent="233045" algn="just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</a:pPr>
            <a:r>
              <a:rPr lang="ru-RU" spc="5" dirty="0">
                <a:solidFill>
                  <a:srgbClr val="3C1A10"/>
                </a:solidFill>
                <a:ea typeface="Times New Roman" panose="02020603050405020304" pitchFamily="18" charset="0"/>
              </a:rPr>
              <a:t>п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едагог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 должен   учитывать   индивидуально-типологиче­</a:t>
            </a:r>
            <a:r>
              <a:rPr lang="ru-RU" spc="1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ские особенности детей с  нарушениями речи, способство­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вать    развитию    восприятия, 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мотивации, доступных форм мышления.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pPr marL="13970" indent="237490" algn="just">
              <a:lnSpc>
                <a:spcPct val="115000"/>
              </a:lnSpc>
              <a:spcBef>
                <a:spcPts val="180"/>
              </a:spcBef>
              <a:spcAft>
                <a:spcPts val="1000"/>
              </a:spcAft>
            </a:pPr>
            <a:r>
              <a:rPr lang="ru-RU" dirty="0">
                <a:solidFill>
                  <a:srgbClr val="3C1A10"/>
                </a:solidFill>
                <a:ea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собое внимание уделяется развитию </a:t>
            </a:r>
            <a:r>
              <a:rPr lang="ru-RU" dirty="0" smtClean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познава</a:t>
            </a:r>
            <a:r>
              <a:rPr lang="ru-RU" spc="10" dirty="0" smtClean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тельных </a:t>
            </a:r>
            <a:r>
              <a:rPr lang="ru-RU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интересов детей. 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pPr marL="13970" indent="237490" algn="just">
              <a:lnSpc>
                <a:spcPct val="115000"/>
              </a:lnSpc>
              <a:spcBef>
                <a:spcPts val="180"/>
              </a:spcBef>
              <a:spcAft>
                <a:spcPts val="1000"/>
              </a:spcAft>
            </a:pPr>
            <a:r>
              <a:rPr lang="ru-RU" spc="-5" dirty="0">
                <a:solidFill>
                  <a:srgbClr val="3C1A10"/>
                </a:solidFill>
                <a:ea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оброже­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лательная обстановка в детском коллективе, укрепление 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веры в собственные возможности, </a:t>
            </a:r>
            <a:r>
              <a:rPr lang="ru-RU" spc="2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интерес к занятиям так же формирует педагог.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240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>
            <a:extLst>
              <a:ext uri="{FF2B5EF4-FFF2-40B4-BE49-F238E27FC236}">
                <a16:creationId xmlns="" xmlns:a16="http://schemas.microsoft.com/office/drawing/2014/main" id="{6C6A06F7-D133-4054-B569-AC9CEEFC62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13" y="-187325"/>
            <a:ext cx="4598987" cy="3449638"/>
          </a:xfr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D500E09-707F-4F9C-BE6D-095C968C3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8" y="904451"/>
            <a:ext cx="3611814" cy="47716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17D993-6A88-4852-AC00-F005DD0EA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2" y="0"/>
            <a:ext cx="3566162" cy="3074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71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1BB9E5-3FD7-4A51-ABA8-3A0B7D38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spc="-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Основные задачи воспитателя в области развития речи </a:t>
            </a:r>
            <a:r>
              <a:rPr lang="ru-RU" sz="3200" spc="-1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состоят в следующем:</a:t>
            </a:r>
            <a:r>
              <a:rPr lang="ru-RU" sz="32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721A59-B575-4B1C-ACC7-6FDE7A5F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расширение и активизация речевого запаса детей на основе углубления представлений об окружающем;</a:t>
            </a:r>
          </a:p>
          <a:p>
            <a:r>
              <a:rPr lang="ru-RU" dirty="0"/>
              <a:t>развитие у детей способности применять сформиро­ванные умения и навыки связной речи в различных ситуа­циях общения;</a:t>
            </a:r>
          </a:p>
          <a:p>
            <a:r>
              <a:rPr lang="ru-RU" dirty="0"/>
              <a:t>автоматизация в свободной самостоятельной речи де­тей усвоенных навыков правильного произношения звуков, звуко-слоговой структуры слова, грамматического оформ­ления речи в соответствии с программой логопедических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6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AFB6BD-81CD-449C-A7ED-8559D00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8475"/>
            <a:ext cx="9603275" cy="221061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Коррекционно-развивающая работа осуществляется в различных направлениях в зависимости от задач, постав­</a:t>
            </a:r>
            <a:r>
              <a:rPr lang="ru-RU" sz="2000" spc="-1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ленных логопедом. Во многих случаях она предшествует </a:t>
            </a:r>
            <a:r>
              <a:rPr lang="ru-RU" sz="2000" spc="-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логопедическим занятиям, обеспечивая необходимую </a:t>
            </a:r>
            <a:r>
              <a:rPr lang="ru-RU" sz="2000" spc="-5" dirty="0" smtClean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</a:t>
            </a:r>
            <a:r>
              <a:rPr lang="ru-RU" sz="2000" dirty="0" smtClean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знавательную </a:t>
            </a:r>
            <a:r>
              <a:rPr lang="ru-RU" sz="20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 мотивационную базу для формирования </a:t>
            </a:r>
            <a:r>
              <a:rPr lang="ru-RU" sz="2000" spc="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речевых умений</a:t>
            </a:r>
            <a:endParaRPr lang="ru-RU" sz="3600" dirty="0">
              <a:solidFill>
                <a:srgbClr val="3C1A1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FB2D1A2-C164-48B8-BD7F-807ECF9AA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40" y="1891254"/>
            <a:ext cx="3789059" cy="2824033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8916EC-DE3E-4189-A2C2-1ED43D71B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7" y="1891254"/>
            <a:ext cx="3397163" cy="3397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72ADDF8-8947-4EA0-9A61-AED33B334C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71" r="7870" b="6620"/>
          <a:stretch/>
        </p:blipFill>
        <p:spPr>
          <a:xfrm>
            <a:off x="7469699" y="1891254"/>
            <a:ext cx="3188316" cy="3697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08DDB0-A245-4DA4-A918-92D9CFFD68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3" t="9025" r="9059" b="1"/>
          <a:stretch/>
        </p:blipFill>
        <p:spPr>
          <a:xfrm>
            <a:off x="9369302" y="3713871"/>
            <a:ext cx="2747620" cy="31441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F759F09-5A07-4FB9-9166-A9E4408DC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40" y="4517605"/>
            <a:ext cx="3789059" cy="2340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7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FD35DC-7FDF-4A02-80CC-AF85EFCB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68" y="3806195"/>
            <a:ext cx="11282289" cy="2580537"/>
          </a:xfrm>
        </p:spPr>
        <p:txBody>
          <a:bodyPr>
            <a:noAutofit/>
          </a:bodyPr>
          <a:lstStyle/>
          <a:p>
            <a:pPr indent="457200" algn="just"/>
            <a:r>
              <a:rPr lang="ru-RU" sz="2200" dirty="0"/>
              <a:t>В задачу воспитателя также входит повседневное наблюдение за состоянием речевой деятельности детей.  Наблюдает   за   проявлениями   речевой   активности   детей, правильным использованием поставленных или исправленных звуков в собственной речи дошкольников, усвоенных грамматических форм и т. п. В случае необходимости воспитатель в тактичной форме исправляет речь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F04F85-1F02-4673-B104-6FE77B1305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3294" y="140679"/>
            <a:ext cx="4760590" cy="3573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8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47F6C0C-40FB-4910-AAD5-D5822611AC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3902" y="205416"/>
            <a:ext cx="3363913" cy="44513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6185EC-AEA5-43BD-991B-17A5E34C6B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3864" y="2376872"/>
            <a:ext cx="4288788" cy="3606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6E54FFB-63FA-41E5-98DC-B64479A0B6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4689" y="0"/>
            <a:ext cx="4567311" cy="3670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95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385</TotalTime>
  <Words>477</Words>
  <Application>Microsoft Office PowerPoint</Application>
  <PresentationFormat>Произвольный</PresentationFormat>
  <Paragraphs>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Галерея</vt:lpstr>
      <vt:lpstr>ВЗАИМОДЕЙСТВИЕ учителя-ЛОГОПЕДА И ВОСПИТАТЕЛЯ логопедической группы </vt:lpstr>
      <vt:lpstr>В нашем ДОУ реализуется идея комплексного сопровождения ребенка с речевыми нарушениями</vt:lpstr>
      <vt:lpstr>Совместно со специалистами детского сада проводится: </vt:lpstr>
      <vt:lpstr>работа воспитателя в логопедической группе </vt:lpstr>
      <vt:lpstr>Слайд 5</vt:lpstr>
      <vt:lpstr>Основные задачи воспитателя в области развития речи состоят в следующем: </vt:lpstr>
      <vt:lpstr>Коррекционно-развивающая работа осуществляется в различных направлениях в зависимости от задач, постав­ленных логопедом. Во многих случаях она предшествует логопедическим занятиям, обеспечивая необходимую познавательную и мотивационную базу для формирования речевых умений</vt:lpstr>
      <vt:lpstr>Слайд 8</vt:lpstr>
      <vt:lpstr>Слайд 9</vt:lpstr>
      <vt:lpstr>Слайд 10</vt:lpstr>
      <vt:lpstr>Обеспечение преемственности в работе учителя-логопеда и педагогов ДОУ в коррекционном  процессе</vt:lpstr>
      <vt:lpstr>Обеспечение преемственности в работе учителя-логопеда и педагогов ДОУ в образовательном процессе</vt:lpstr>
      <vt:lpstr>Слайд 13</vt:lpstr>
      <vt:lpstr>только тесный контакт в работе логопеда и воспитателя, может способствовать устранению различных речевых проблем в дошкольном возрасте, а значит и дальнейшему полноценному обучению в школе!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ЛОГОПЕДА И ВОСПИТАТЕЛЯ логопедической группы </dc:title>
  <dc:creator>User</dc:creator>
  <cp:lastModifiedBy>User</cp:lastModifiedBy>
  <cp:revision>23</cp:revision>
  <dcterms:created xsi:type="dcterms:W3CDTF">2020-10-12T08:06:49Z</dcterms:created>
  <dcterms:modified xsi:type="dcterms:W3CDTF">2021-02-26T02:42:15Z</dcterms:modified>
</cp:coreProperties>
</file>