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96" r:id="rId9"/>
    <p:sldId id="266" r:id="rId10"/>
    <p:sldId id="267" r:id="rId11"/>
    <p:sldId id="268" r:id="rId12"/>
    <p:sldId id="269" r:id="rId13"/>
    <p:sldId id="271" r:id="rId14"/>
    <p:sldId id="274" r:id="rId15"/>
    <p:sldId id="297" r:id="rId16"/>
    <p:sldId id="278" r:id="rId17"/>
    <p:sldId id="279" r:id="rId18"/>
    <p:sldId id="299" r:id="rId19"/>
    <p:sldId id="298" r:id="rId20"/>
    <p:sldId id="292" r:id="rId21"/>
    <p:sldId id="293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Lenovo" initials="П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25T15:31:34.896" idx="1">
    <p:pos x="3316" y="249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2D9E74-A26E-4301-A5A5-B91DAA54364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C6E923-B535-4902-AE15-29078EA7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12C9D-EAEE-4930-8016-48179BD52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1829"/>
            <a:ext cx="9296400" cy="278667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Развитие мелкой моторики рук у детей 5 -7 лет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CD9F44-7B2E-4D1B-AB6E-7818F47C8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891486" cy="211545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</a:rPr>
              <a:t>Группа №12 «</a:t>
            </a:r>
            <a:r>
              <a:rPr lang="ru-RU" sz="2800" dirty="0" err="1">
                <a:solidFill>
                  <a:schemeClr val="bg2"/>
                </a:solidFill>
              </a:rPr>
              <a:t>Звукознайка</a:t>
            </a:r>
            <a:r>
              <a:rPr lang="ru-RU" sz="2800" dirty="0">
                <a:solidFill>
                  <a:schemeClr val="bg2"/>
                </a:solidFill>
              </a:rPr>
              <a:t>»</a:t>
            </a:r>
          </a:p>
          <a:p>
            <a:pPr algn="ctr"/>
            <a:r>
              <a:rPr lang="ru-RU" sz="2800" dirty="0">
                <a:solidFill>
                  <a:schemeClr val="bg2"/>
                </a:solidFill>
              </a:rPr>
              <a:t>Учитель – логопед</a:t>
            </a:r>
          </a:p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        Вишневская Марина Владимировна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0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презентация\IMG_20210218_145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5543">
            <a:off x="337625" y="393123"/>
            <a:ext cx="4279508" cy="5706011"/>
          </a:xfrm>
          <a:prstGeom prst="trapezoid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3075" name="Picture 3" descr="D:\Desktop\презентация\IMG_20210218_145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929">
            <a:off x="6147581" y="320630"/>
            <a:ext cx="4161912" cy="5771184"/>
          </a:xfrm>
          <a:prstGeom prst="trapezoid">
            <a:avLst/>
          </a:prstGeom>
          <a:noFill/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6349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10218_15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22401">
            <a:off x="882336" y="651294"/>
            <a:ext cx="4092167" cy="5456222"/>
          </a:xfrm>
          <a:prstGeom prst="verticalScroll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 descr="IMG_20210218_150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9639">
            <a:off x="6107724" y="509955"/>
            <a:ext cx="4255476" cy="5673968"/>
          </a:xfrm>
          <a:prstGeom prst="verticalScroll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00314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10218_15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212969"/>
            <a:ext cx="4728796" cy="6305061"/>
          </a:xfrm>
          <a:prstGeom prst="hexagon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 descr="IMG_20210218_150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4403" y="187569"/>
            <a:ext cx="4730262" cy="6307016"/>
          </a:xfrm>
          <a:prstGeom prst="hexagon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94565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D2E2445-DA56-4724-8E3D-D5146D5E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7" y="377371"/>
            <a:ext cx="9324219" cy="190137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Игры с песком и сыпучими веществами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40DB677-DF46-4B49-9FBC-E359B65FD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914" y="2510971"/>
            <a:ext cx="11093753" cy="3164115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Пересыпать песок из одной емкости в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другую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Поиск игрушек в сухом бассейне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Просевать песок через сито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Рисовать пальцами по песку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Лепка из мокрого песка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Поиск в песке зарытых мелких предметов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121197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15A5AD-D804-4695-8A46-884301DE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732" y="753534"/>
            <a:ext cx="8215533" cy="9556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Игры с прищепками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279A9C-68B8-457F-842F-B79E549E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145" y="2419644"/>
            <a:ext cx="9453489" cy="267286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Приделать ежику иголки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Добавить лучики солнышку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добавляют на занятия по математике и обучению </a:t>
            </a:r>
            <a:r>
              <a:rPr lang="ru-RU" dirty="0" smtClean="0">
                <a:solidFill>
                  <a:srgbClr val="FF0000"/>
                </a:solidFill>
              </a:rPr>
              <a:t>чтению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Приделай ботву морковке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Грибочек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Лепестки для ромашки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Капли из тучки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Ушки зайки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65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6E990FC-EA68-4B18-B19D-9C3AD5620D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9256713" cy="1303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pic>
        <p:nvPicPr>
          <p:cNvPr id="6" name="Рисунок 5" descr="IMG_20210218_145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415" y="0"/>
            <a:ext cx="4196861" cy="3147646"/>
          </a:xfrm>
          <a:prstGeom prst="flowChartAlternateProcess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 descr="IMG_20210218_145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4861" y="0"/>
            <a:ext cx="4560277" cy="3420208"/>
          </a:xfrm>
          <a:prstGeom prst="flowChartAlternateProcess">
            <a:avLst/>
          </a:prstGeom>
          <a:ln w="76200">
            <a:solidFill>
              <a:schemeClr val="tx2"/>
            </a:solidFill>
          </a:ln>
        </p:spPr>
      </p:pic>
      <p:pic>
        <p:nvPicPr>
          <p:cNvPr id="8" name="Рисунок 7" descr="IMG_20210218_15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0031" y="3455375"/>
            <a:ext cx="4818184" cy="3613639"/>
          </a:xfrm>
          <a:prstGeom prst="flowChartAlternateProcess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4343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81C0D631-C1CA-458C-8AEA-D7ABA4EA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99" y="753534"/>
            <a:ext cx="10490200" cy="76577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Игры со счетными палочками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B0ED8AD-ED3F-4F6C-A352-29ABF165F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588" y="2180491"/>
            <a:ext cx="9692640" cy="219221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Перекладывание из стопки в стопку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Выкладывание фигур, которые нарисованы на образце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Складывание в коробочку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Вместо счетных палочек можно использовать ватные палочки </a:t>
            </a:r>
          </a:p>
        </p:txBody>
      </p:sp>
    </p:spTree>
    <p:extLst>
      <p:ext uri="{BB962C8B-B14F-4D97-AF65-F5344CB8AC3E}">
        <p14:creationId xmlns="" xmlns:p14="http://schemas.microsoft.com/office/powerpoint/2010/main" val="229506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FD03E26B-81A6-4C4E-8A3C-B30E46C0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7" y="753533"/>
            <a:ext cx="10481732" cy="9556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Массаж пальчиков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B08E697-38E2-4558-9360-6EA5923C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452" y="1378634"/>
            <a:ext cx="10797215" cy="285574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Очень полезно делать самомассаж ладоней и пальцев рук: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</a:rPr>
              <a:t>Игры с мозаикой, конструктор «Лего»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</a:rPr>
              <a:t>Собирание </a:t>
            </a:r>
            <a:r>
              <a:rPr lang="ru-RU" sz="2400" dirty="0" err="1" smtClean="0">
                <a:solidFill>
                  <a:schemeClr val="accent1"/>
                </a:solidFill>
              </a:rPr>
              <a:t>пазлов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  <a:endParaRPr lang="ru-RU" sz="2400" dirty="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</a:rPr>
              <a:t>Игры со скрепками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</a:rPr>
              <a:t>Пальчиковый театр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/>
                </a:solidFill>
              </a:rPr>
              <a:t>Задания с резиновыми мячиками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73593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10218_150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15" y="169984"/>
            <a:ext cx="4787412" cy="6383216"/>
          </a:xfrm>
          <a:prstGeom prst="flowChartAlternateProcess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Рисунок 8" descr="IMG_20210218_150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0088" y="257908"/>
            <a:ext cx="4413740" cy="6307016"/>
          </a:xfrm>
          <a:prstGeom prst="flowChartAlternateProcess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382800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10218_150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769" y="412260"/>
            <a:ext cx="4717073" cy="5988539"/>
          </a:xfrm>
          <a:prstGeom prst="snip2Diag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 descr="IMG_20210218_150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3969" y="322384"/>
            <a:ext cx="4595447" cy="5961184"/>
          </a:xfrm>
          <a:prstGeom prst="snip2Diag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04538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C6BA99-8CA8-4680-8BB4-4122124A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486" y="764372"/>
            <a:ext cx="9996714" cy="502682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В.А. Сухомлинский писал: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Истоки способностей и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дарований </a:t>
            </a:r>
            <a:r>
              <a:rPr lang="ru-RU" dirty="0">
                <a:solidFill>
                  <a:srgbClr val="002060"/>
                </a:solidFill>
              </a:rPr>
              <a:t>детей – на кончиках их пальцев. От пальцев, образно говоря, идут тончайшие ручейки, которые питают источник творческой мысли».</a:t>
            </a:r>
          </a:p>
        </p:txBody>
      </p:sp>
    </p:spTree>
    <p:extLst>
      <p:ext uri="{BB962C8B-B14F-4D97-AF65-F5344CB8AC3E}">
        <p14:creationId xmlns="" xmlns:p14="http://schemas.microsoft.com/office/powerpoint/2010/main" val="20643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010A69-2D3B-4367-8D2F-C6320B02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7" y="450166"/>
            <a:ext cx="10481732" cy="2264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Советы логопеда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«Развитие мелкой моторики рук»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521D27-3F8E-4CF7-B29B-292F12C79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2447778"/>
            <a:ext cx="10828866" cy="396005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С каждым годом жизнь предъявляет все более высокие требования не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только </a:t>
            </a:r>
            <a:r>
              <a:rPr lang="ru-RU" dirty="0">
                <a:solidFill>
                  <a:srgbClr val="FF0000"/>
                </a:solidFill>
              </a:rPr>
              <a:t>к взрослым, но и к детям. Неуклонно растет объем знаний, и </a:t>
            </a:r>
            <a:r>
              <a:rPr lang="ru-RU" dirty="0" smtClean="0">
                <a:solidFill>
                  <a:srgbClr val="FF0000"/>
                </a:solidFill>
              </a:rPr>
              <a:t>педагоги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хотят, чтобы усвоение этих знаний было не механическим, а осмысленным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Для того чтобы помочь детям справиться с ожидающими их сложными задачами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нужно позаботится о своевременном и полноценном формировании у них речи.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Для преодоления задержки речевого развития, работа должна проводится 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комплексе.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Связь функции кисти руки и речи оказались настолько тесной, что </a:t>
            </a:r>
            <a:r>
              <a:rPr lang="ru-RU" dirty="0" smtClean="0">
                <a:solidFill>
                  <a:srgbClr val="FF0000"/>
                </a:solidFill>
              </a:rPr>
              <a:t>тренировку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пальцев рук считают мощным физиологическим стимулом развития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80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6A96AD-9D57-4635-8AAD-0C43F9E03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806" y="604912"/>
            <a:ext cx="10515862" cy="538792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Начинать работу по развитию мелкой моторики нужно с самого раннего возраста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Уже грудному младенцу можно массировать пальчики (пальчиковая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гимнастика</a:t>
            </a:r>
            <a:r>
              <a:rPr lang="ru-RU" dirty="0">
                <a:solidFill>
                  <a:srgbClr val="FF0000"/>
                </a:solidFill>
              </a:rPr>
              <a:t>, воздействуя тем самым на активные точки, связанные с корой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головного </a:t>
            </a:r>
            <a:r>
              <a:rPr lang="ru-RU" dirty="0">
                <a:solidFill>
                  <a:srgbClr val="FF0000"/>
                </a:solidFill>
              </a:rPr>
              <a:t>мозга. В раннем и младшем дошкольном возрасте нужно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выполнять </a:t>
            </a:r>
            <a:r>
              <a:rPr lang="ru-RU" dirty="0">
                <a:solidFill>
                  <a:srgbClr val="FF0000"/>
                </a:solidFill>
              </a:rPr>
              <a:t>простые упражнения, сопровождаемые стихотворным текстом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не забывать о развитии элементарных навыков самообслуживания: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застегивать </a:t>
            </a:r>
            <a:r>
              <a:rPr lang="ru-RU" dirty="0">
                <a:solidFill>
                  <a:srgbClr val="FF0000"/>
                </a:solidFill>
              </a:rPr>
              <a:t>и расстегивать пуговицы, завязывать шнурки и т. д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И, конечно, в старшем дошкольном возрасте работа по развитию </a:t>
            </a:r>
            <a:r>
              <a:rPr lang="ru-RU" dirty="0" smtClean="0">
                <a:solidFill>
                  <a:srgbClr val="FF0000"/>
                </a:solidFill>
              </a:rPr>
              <a:t>мелкой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моторики и координации движений руки должна стать важной частью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подготовки </a:t>
            </a:r>
            <a:r>
              <a:rPr lang="ru-RU" dirty="0">
                <a:solidFill>
                  <a:srgbClr val="FF0000"/>
                </a:solidFill>
              </a:rPr>
              <a:t>к школе, в частности, к письму. Родители должны понять: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чтобы </a:t>
            </a:r>
            <a:r>
              <a:rPr lang="ru-RU" dirty="0">
                <a:solidFill>
                  <a:srgbClr val="FF0000"/>
                </a:solidFill>
              </a:rPr>
              <a:t>заинтересовать ребенка и помочь ему овладеть новой информацией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нужно превратить обучение в игру, не отступать, если задания покажутся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трудными</a:t>
            </a:r>
            <a:r>
              <a:rPr lang="ru-RU" dirty="0">
                <a:solidFill>
                  <a:srgbClr val="FF0000"/>
                </a:solidFill>
              </a:rPr>
              <a:t>, не забывать хвалить ребенка. Ниже приведены игры на развитие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мелкой </a:t>
            </a:r>
            <a:r>
              <a:rPr lang="ru-RU" dirty="0">
                <a:solidFill>
                  <a:srgbClr val="FF0000"/>
                </a:solidFill>
              </a:rPr>
              <a:t>моторики, которыми можно заниматься как в детском саду, так и дома.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5288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5F61A7-E33A-4A96-9B60-CBFA6905E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534572"/>
            <a:ext cx="11064501" cy="61194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1. Лепка из пластилина геометрических фигур, букв, цифр. 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2. Перекатывание карандаша между пальцами от большого к мизинцу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обратно поочередно каждой рукой.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3. Игры с рисованием. Если у ребенка плохо развита мелкая моторика и ему трудно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обучаться </a:t>
            </a:r>
            <a:r>
              <a:rPr lang="ru-RU" dirty="0">
                <a:solidFill>
                  <a:srgbClr val="FF0000"/>
                </a:solidFill>
              </a:rPr>
              <a:t>письму - то можно поиграть в игры с рисованием. Скажем, обводить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наперегонки </a:t>
            </a:r>
            <a:r>
              <a:rPr lang="ru-RU" dirty="0">
                <a:solidFill>
                  <a:srgbClr val="FF0000"/>
                </a:solidFill>
              </a:rPr>
              <a:t>квадратики или кружочки или продвигаться по нарисованному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заранее </a:t>
            </a:r>
            <a:r>
              <a:rPr lang="ru-RU" dirty="0">
                <a:solidFill>
                  <a:srgbClr val="FF0000"/>
                </a:solidFill>
              </a:rPr>
              <a:t>лабиринту.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4. Возьмите яркий поднос. Тонким равномерным слоем рассыпьте по подносу </a:t>
            </a:r>
            <a:r>
              <a:rPr lang="ru-RU" dirty="0" smtClean="0">
                <a:solidFill>
                  <a:srgbClr val="FF0000"/>
                </a:solidFill>
              </a:rPr>
              <a:t>любую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мелкую крупу. Проведите пальчиком ребенка по крупе. Получится яркая </a:t>
            </a:r>
            <a:r>
              <a:rPr lang="ru-RU" dirty="0" smtClean="0">
                <a:solidFill>
                  <a:srgbClr val="FF0000"/>
                </a:solidFill>
              </a:rPr>
              <a:t>контрастная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линия. Позвольте малышу самому нарисовать несколько хаотических линий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Затем попробуйте вместе нарисовать какие-нибудь предметы.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5. Подберите пуговицы разного цвета и размера. Сначала выложите рисунок сами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затем попросите малыша сделать то же самостоятельно. После того, как </a:t>
            </a:r>
            <a:r>
              <a:rPr lang="ru-RU" dirty="0" smtClean="0">
                <a:solidFill>
                  <a:srgbClr val="FF0000"/>
                </a:solidFill>
              </a:rPr>
              <a:t>ребенок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научится выполнять задание без вашей помощи, предложите ему придумывать свои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варианты </a:t>
            </a:r>
            <a:r>
              <a:rPr lang="ru-RU" dirty="0">
                <a:solidFill>
                  <a:srgbClr val="FF0000"/>
                </a:solidFill>
              </a:rPr>
              <a:t>рисунков.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6. Ребенок собирает спички (или счетные палочки) одними и теми же пальцами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разных </a:t>
            </a:r>
            <a:r>
              <a:rPr lang="ru-RU" dirty="0">
                <a:solidFill>
                  <a:srgbClr val="FF0000"/>
                </a:solidFill>
              </a:rPr>
              <a:t>рук (подушечками): двумя указательными, двумя средними и т. д.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7. Различные игры: мозаика, конструкторы, шнуровка;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8. Грецкий орех положить между ладонями, делать круговые движения,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постепенно </a:t>
            </a:r>
            <a:r>
              <a:rPr lang="ru-RU" dirty="0">
                <a:solidFill>
                  <a:srgbClr val="FF0000"/>
                </a:solidFill>
              </a:rPr>
              <a:t>увеличивая нажим и темп.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889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76F421-5B3A-4BFD-9D05-A030A5C4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8" y="764372"/>
            <a:ext cx="9383150" cy="2175775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002060"/>
                </a:solidFill>
                <a:latin typeface="Arial Black" panose="020B0A04020102020204" pitchFamily="34" charset="0"/>
              </a:rPr>
              <a:t>Спасибо </a:t>
            </a:r>
            <a:br>
              <a:rPr lang="ru-RU" sz="6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6000" dirty="0">
                <a:solidFill>
                  <a:srgbClr val="002060"/>
                </a:solidFill>
                <a:latin typeface="Arial Black" panose="020B0A04020102020204" pitchFamily="34" charset="0"/>
              </a:rPr>
              <a:t>за </a:t>
            </a:r>
            <a: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внимание.</a:t>
            </a:r>
            <a:endParaRPr lang="ru-RU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49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7EAFDB-E10F-409F-B1FC-3FA87B7B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3" y="753534"/>
            <a:ext cx="10751456" cy="2548998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>
                <a:solidFill>
                  <a:srgbClr val="0070C0"/>
                </a:solidFill>
              </a:rPr>
              <a:t>Цель</a:t>
            </a:r>
            <a:r>
              <a:rPr lang="ru-RU" dirty="0">
                <a:solidFill>
                  <a:srgbClr val="0070C0"/>
                </a:solidFill>
              </a:rPr>
              <a:t>: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Развитие мелкой моторики</a:t>
            </a:r>
            <a:r>
              <a:rPr lang="ru-RU" sz="2700" dirty="0">
                <a:solidFill>
                  <a:srgbClr val="0070C0"/>
                </a:solidFill>
              </a:rPr>
              <a:t> и координации движений рук у детей дошкольного возраста через </a:t>
            </a:r>
            <a:r>
              <a:rPr lang="ru-RU" sz="2700" dirty="0" smtClean="0">
                <a:solidFill>
                  <a:srgbClr val="0070C0"/>
                </a:solidFill>
              </a:rPr>
              <a:t>различные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 </a:t>
            </a:r>
            <a:r>
              <a:rPr lang="ru-RU" sz="2700" dirty="0">
                <a:solidFill>
                  <a:srgbClr val="0070C0"/>
                </a:solidFill>
              </a:rPr>
              <a:t>виды </a:t>
            </a:r>
            <a:r>
              <a:rPr lang="ru-RU" sz="2700" dirty="0" smtClean="0">
                <a:solidFill>
                  <a:srgbClr val="0070C0"/>
                </a:solidFill>
              </a:rPr>
              <a:t>деятельности</a:t>
            </a:r>
            <a:r>
              <a:rPr lang="ru-RU" sz="2700" dirty="0">
                <a:solidFill>
                  <a:srgbClr val="0070C0"/>
                </a:solidFill>
              </a:rPr>
              <a:t>.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развитие речи </a:t>
            </a:r>
            <a:r>
              <a:rPr lang="ru-RU" sz="2700" dirty="0">
                <a:solidFill>
                  <a:srgbClr val="0070C0"/>
                </a:solidFill>
              </a:rPr>
              <a:t>детей и их познавательных процессов. </a:t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92AFB6-8850-40E0-9A1E-7E9F230FE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585" y="2989386"/>
            <a:ext cx="11116083" cy="34542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Задачи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- Улучшить координацию и точность движений руки и глаза, гибкость рук, ритмичность;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- Улучшить мелкую моторику пальцев, кистей рук;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- Улучшить общую двигательную активность;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Содействовать нормализации речевой функции;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Развивать точность и быстроту движений, глазомер;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solidFill>
                  <a:srgbClr val="FF0000"/>
                </a:solidFill>
              </a:rPr>
              <a:t>Овладеть навыками письма;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- Развивать воображение, логическое мышление, произвольное внимание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зрительное и слуховое восприятие, творческую активность;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Создавать </a:t>
            </a:r>
            <a:r>
              <a:rPr lang="ru-RU" dirty="0">
                <a:solidFill>
                  <a:srgbClr val="FF0000"/>
                </a:solidFill>
              </a:rPr>
              <a:t>эмоционально-комфортную обстановку в </a:t>
            </a:r>
            <a:r>
              <a:rPr lang="ru-RU" dirty="0" smtClean="0">
                <a:solidFill>
                  <a:srgbClr val="FF0000"/>
                </a:solidFill>
              </a:rPr>
              <a:t>общении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со </a:t>
            </a:r>
            <a:r>
              <a:rPr lang="ru-RU" dirty="0">
                <a:solidFill>
                  <a:srgbClr val="FF0000"/>
                </a:solidFill>
              </a:rPr>
              <a:t>сверстниками и взрослыми.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519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2CB93E-75A8-4EB0-AF0D-A79FD349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14" y="753533"/>
            <a:ext cx="7881257" cy="81400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Актуальность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892848-1402-489E-B8BF-D4EE04DB5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856" y="1799770"/>
            <a:ext cx="10726057" cy="45865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Мелкая моторика – это гибкость, ловкость рук и точность движения пальцев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руки. Истоки способностей и дарования детей – на кончиках их пальцев.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Разнообразие действия руками, пальчиковые игры стимулируют </a:t>
            </a:r>
            <a:r>
              <a:rPr lang="ru-RU" dirty="0" smtClean="0">
                <a:solidFill>
                  <a:srgbClr val="FF0000"/>
                </a:solidFill>
              </a:rPr>
              <a:t>процесс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речевого и умственного развития ребенка. Мелкая моторика </a:t>
            </a:r>
            <a:r>
              <a:rPr lang="ru-RU" dirty="0" smtClean="0">
                <a:solidFill>
                  <a:srgbClr val="FF0000"/>
                </a:solidFill>
              </a:rPr>
              <a:t>взаимодействует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с такими свойствами сознания, как внимание, мышление,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воображение</a:t>
            </a:r>
            <a:r>
              <a:rPr lang="ru-RU" dirty="0">
                <a:solidFill>
                  <a:srgbClr val="FF0000"/>
                </a:solidFill>
              </a:rPr>
              <a:t>, наблюдательность, зрительная и двигательная память, речь.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Отсюда </a:t>
            </a:r>
            <a:r>
              <a:rPr lang="ru-RU" dirty="0">
                <a:solidFill>
                  <a:srgbClr val="FF0000"/>
                </a:solidFill>
              </a:rPr>
              <a:t>следует, что уровень развития мелкой моторики – один из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показателей </a:t>
            </a:r>
            <a:r>
              <a:rPr lang="ru-RU" dirty="0">
                <a:solidFill>
                  <a:srgbClr val="FF0000"/>
                </a:solidFill>
              </a:rPr>
              <a:t>интеллектуальной готовности ребенка.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Развитие навыков мелкой моторики важно еще и потому, что вся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дальнейшая </a:t>
            </a:r>
            <a:r>
              <a:rPr lang="ru-RU" dirty="0">
                <a:solidFill>
                  <a:srgbClr val="FF0000"/>
                </a:solidFill>
              </a:rPr>
              <a:t>жизнь ребенка потребует использования точных,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координированных </a:t>
            </a:r>
            <a:r>
              <a:rPr lang="ru-RU" dirty="0">
                <a:solidFill>
                  <a:srgbClr val="FF0000"/>
                </a:solidFill>
              </a:rPr>
              <a:t>движений кистей и пальцев, которые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необходимы</a:t>
            </a:r>
            <a:r>
              <a:rPr lang="ru-RU" dirty="0">
                <a:solidFill>
                  <a:srgbClr val="FF0000"/>
                </a:solidFill>
              </a:rPr>
              <a:t>, чтобы одеваться, рисовать, писать, а также выполнять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множество </a:t>
            </a:r>
            <a:r>
              <a:rPr lang="ru-RU" dirty="0">
                <a:solidFill>
                  <a:srgbClr val="FF0000"/>
                </a:solidFill>
              </a:rPr>
              <a:t>разнообразных бытовых и учебных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463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3CE7EA-6FB6-4757-A025-8A13E53E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1" y="406400"/>
            <a:ext cx="11128829" cy="5820229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rgbClr val="FFC000"/>
                </a:solidFill>
                <a:latin typeface="+mn-lt"/>
              </a:rPr>
              <a:t>Это значит, чем больше ребенок умеет, хочет и стремится делать своими руками, тем он умнее и изобретательнее. Поэтому уровень развития мелкой моторики – один из показателей интеллектуальной готовности к школьному обучению.       Актуальность развития мелкой моторики детей состоит в том, что у детей  дошкольного возраста низкий уровень развития мелкой моторики. Следствие слабого развития общей моторики и руки, общая неготовность большинства современных детей к письму или проблем с речевым развитием.</a:t>
            </a:r>
            <a:br>
              <a:rPr lang="ru-RU" sz="2200" dirty="0">
                <a:solidFill>
                  <a:srgbClr val="FFC000"/>
                </a:solidFill>
                <a:latin typeface="+mn-lt"/>
              </a:rPr>
            </a:br>
            <a:r>
              <a:rPr lang="ru-RU" sz="2200" dirty="0">
                <a:solidFill>
                  <a:srgbClr val="FFC000"/>
                </a:solidFill>
                <a:latin typeface="+mn-lt"/>
              </a:rPr>
              <a:t>Развитие мелкой моторики рук важно не только для выработки красивого подчерка, надо также помнить, что фаланги пальцев являются основными инструментами  в работе для представителей многих профессий.</a:t>
            </a:r>
          </a:p>
        </p:txBody>
      </p:sp>
    </p:spTree>
    <p:extLst>
      <p:ext uri="{BB962C8B-B14F-4D97-AF65-F5344CB8AC3E}">
        <p14:creationId xmlns="" xmlns:p14="http://schemas.microsoft.com/office/powerpoint/2010/main" val="117003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962950-EFF2-4C81-82CE-2103A917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753533"/>
            <a:ext cx="10330542" cy="7559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Средства развития мелкой моторики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CBFD269-F3E9-46A0-B09E-8B272DEC4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9" y="1712687"/>
            <a:ext cx="10469638" cy="43917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Развитию мелкой моторики рук у детей 5-7 лет способствуют рисование,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игра </a:t>
            </a:r>
            <a:r>
              <a:rPr lang="ru-RU" dirty="0">
                <a:solidFill>
                  <a:srgbClr val="FF0000"/>
                </a:solidFill>
              </a:rPr>
              <a:t>на музыкальных инструментах, работа с пластилином и </a:t>
            </a:r>
            <a:r>
              <a:rPr lang="ru-RU" dirty="0" smtClean="0">
                <a:solidFill>
                  <a:srgbClr val="FF0000"/>
                </a:solidFill>
              </a:rPr>
              <a:t>мелким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конструктором. Но наибольший эффект получается в результате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проведения </a:t>
            </a:r>
            <a:r>
              <a:rPr lang="ru-RU" dirty="0">
                <a:solidFill>
                  <a:srgbClr val="FF0000"/>
                </a:solidFill>
              </a:rPr>
              <a:t>специальных занятий. Упражнения, которые предлагаются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детям, способствуют развитию точности и быстроты движения.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результате их выполнения кисти рук и пальцы станут более сильными,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гибкими </a:t>
            </a:r>
            <a:r>
              <a:rPr lang="ru-RU" dirty="0">
                <a:solidFill>
                  <a:srgbClr val="FF0000"/>
                </a:solidFill>
              </a:rPr>
              <a:t>и подвижными. 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Различают несколько видов таких заданий: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Массаж пальцев рук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Упражнения с мелкими предметами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Графические задания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Пальчиковые игры, сопровождающиеся стихами, потешками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Пальчиковая гимнастика(комплексы упражнений)</a:t>
            </a:r>
          </a:p>
        </p:txBody>
      </p:sp>
    </p:spTree>
    <p:extLst>
      <p:ext uri="{BB962C8B-B14F-4D97-AF65-F5344CB8AC3E}">
        <p14:creationId xmlns="" xmlns:p14="http://schemas.microsoft.com/office/powerpoint/2010/main" val="402439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434E7-DE26-4823-B4DE-5A049421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29" y="345570"/>
            <a:ext cx="10128739" cy="1117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Игры и действия с мелкими игрушками и предметами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A0938C-9CBC-4743-9919-63A6F8043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130" y="2504048"/>
            <a:ext cx="9931792" cy="386861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Нанизывание бус, пуговиц, колечек на нитку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Застегивание и расстёгивание замков, кнопок, пуговиц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Шнуровка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Раскладывание пуговиц, палочек, зеленых желудей, фасоли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Игры с мозаикой конструктором , проволокой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48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презентация\IMG_20210218_145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631289"/>
            <a:ext cx="4445391" cy="3816572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1027" name="Picture 3" descr="D:\Desktop\презентация\IMG_20210218_145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9" y="2518118"/>
            <a:ext cx="5071403" cy="3803552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3883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презентация\IMG_20210218_145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011" y="323557"/>
            <a:ext cx="4621237" cy="6161649"/>
          </a:xfrm>
          <a:prstGeom prst="parallelogram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2051" name="Picture 3" descr="D:\Desktop\презентация\IMG_20210218_145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507" y="256736"/>
            <a:ext cx="4586947" cy="6115929"/>
          </a:xfrm>
          <a:prstGeom prst="parallelogram">
            <a:avLst/>
          </a:prstGeom>
          <a:noFill/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21865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293</TotalTime>
  <Words>823</Words>
  <Application>Microsoft Office PowerPoint</Application>
  <PresentationFormat>Произвольный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Развитие мелкой моторики рук у детей 5 -7 лет</vt:lpstr>
      <vt:lpstr>В.А. Сухомлинский писал:  «Истоки способностей и  дарований детей – на кончиках их пальцев. От пальцев, образно говоря, идут тончайшие ручейки, которые питают источник творческой мысли».</vt:lpstr>
      <vt:lpstr>Цель: Развитие мелкой моторики и координации движений рук у детей дошкольного возраста через различные  виды деятельности. развитие речи детей и их познавательных процессов.  </vt:lpstr>
      <vt:lpstr>Актуальность</vt:lpstr>
      <vt:lpstr>Это значит, чем больше ребенок умеет, хочет и стремится делать своими руками, тем он умнее и изобретательнее. Поэтому уровень развития мелкой моторики – один из показателей интеллектуальной готовности к школьному обучению.       Актуальность развития мелкой моторики детей состоит в том, что у детей  дошкольного возраста низкий уровень развития мелкой моторики. Следствие слабого развития общей моторики и руки, общая неготовность большинства современных детей к письму или проблем с речевым развитием. Развитие мелкой моторики рук важно не только для выработки красивого подчерка, надо также помнить, что фаланги пальцев являются основными инструментами  в работе для представителей многих профессий.</vt:lpstr>
      <vt:lpstr>Средства развития мелкой моторики</vt:lpstr>
      <vt:lpstr>Игры и действия с мелкими игрушками и предметами</vt:lpstr>
      <vt:lpstr>Слайд 8</vt:lpstr>
      <vt:lpstr>Слайд 9</vt:lpstr>
      <vt:lpstr>Слайд 10</vt:lpstr>
      <vt:lpstr>Слайд 11</vt:lpstr>
      <vt:lpstr>Слайд 12</vt:lpstr>
      <vt:lpstr>Игры с песком и сыпучими веществами</vt:lpstr>
      <vt:lpstr>Игры с прищепками</vt:lpstr>
      <vt:lpstr> </vt:lpstr>
      <vt:lpstr>Игры со счетными палочками</vt:lpstr>
      <vt:lpstr>Массаж пальчиков</vt:lpstr>
      <vt:lpstr>Слайд 18</vt:lpstr>
      <vt:lpstr>Слайд 19</vt:lpstr>
      <vt:lpstr>Советы логопеда   «Развитие мелкой моторики рук» </vt:lpstr>
      <vt:lpstr>Слайд 21</vt:lpstr>
      <vt:lpstr>Слайд 22</vt:lpstr>
      <vt:lpstr>Спасибо 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у детей 5 -7 лет</dc:title>
  <dc:creator>pk</dc:creator>
  <cp:lastModifiedBy>Пользователь Lenovo</cp:lastModifiedBy>
  <cp:revision>36</cp:revision>
  <dcterms:created xsi:type="dcterms:W3CDTF">2019-02-14T04:11:01Z</dcterms:created>
  <dcterms:modified xsi:type="dcterms:W3CDTF">2021-02-25T08:47:53Z</dcterms:modified>
</cp:coreProperties>
</file>