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57" r:id="rId4"/>
    <p:sldId id="258" r:id="rId5"/>
    <p:sldId id="259" r:id="rId6"/>
    <p:sldId id="261" r:id="rId7"/>
    <p:sldId id="262" r:id="rId8"/>
    <p:sldId id="285" r:id="rId9"/>
    <p:sldId id="263" r:id="rId10"/>
    <p:sldId id="277" r:id="rId11"/>
    <p:sldId id="264" r:id="rId12"/>
    <p:sldId id="279" r:id="rId13"/>
    <p:sldId id="265" r:id="rId14"/>
    <p:sldId id="267" r:id="rId15"/>
    <p:sldId id="281" r:id="rId16"/>
    <p:sldId id="289" r:id="rId17"/>
    <p:sldId id="291" r:id="rId18"/>
    <p:sldId id="275" r:id="rId19"/>
    <p:sldId id="268" r:id="rId20"/>
    <p:sldId id="282" r:id="rId21"/>
    <p:sldId id="299" r:id="rId22"/>
    <p:sldId id="300" r:id="rId23"/>
    <p:sldId id="297" r:id="rId24"/>
    <p:sldId id="298" r:id="rId25"/>
    <p:sldId id="286" r:id="rId26"/>
    <p:sldId id="304" r:id="rId27"/>
    <p:sldId id="305" r:id="rId28"/>
    <p:sldId id="306" r:id="rId29"/>
    <p:sldId id="307" r:id="rId30"/>
    <p:sldId id="311" r:id="rId31"/>
    <p:sldId id="312" r:id="rId32"/>
    <p:sldId id="301" r:id="rId33"/>
    <p:sldId id="302" r:id="rId34"/>
    <p:sldId id="313" r:id="rId35"/>
    <p:sldId id="316" r:id="rId36"/>
    <p:sldId id="314" r:id="rId37"/>
    <p:sldId id="315" r:id="rId38"/>
    <p:sldId id="317" r:id="rId39"/>
    <p:sldId id="303" r:id="rId40"/>
    <p:sldId id="284"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990099"/>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7" d="100"/>
          <a:sy n="107" d="100"/>
        </p:scale>
        <p:origin x="-8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C6145-52A8-4946-ADD0-3469ACEB805E}" type="datetimeFigureOut">
              <a:rPr lang="ru-RU" smtClean="0"/>
              <a:pPr/>
              <a:t>26.02.2022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C6145-52A8-4946-ADD0-3469ACEB805E}" type="datetimeFigureOut">
              <a:rPr lang="ru-RU" smtClean="0"/>
              <a:pPr/>
              <a:t>26.02.2022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CD9D3-4F9C-445F-B992-3ADE48DD6D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75999184.jpg"/>
          <p:cNvPicPr>
            <a:picLocks noChangeAspect="1"/>
          </p:cNvPicPr>
          <p:nvPr/>
        </p:nvPicPr>
        <p:blipFill>
          <a:blip r:embed="rId2" cstate="print"/>
          <a:stretch>
            <a:fillRect/>
          </a:stretch>
        </p:blipFill>
        <p:spPr>
          <a:xfrm>
            <a:off x="0" y="0"/>
            <a:ext cx="9143999" cy="6858000"/>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sp>
        <p:nvSpPr>
          <p:cNvPr id="5" name="Прямоугольник 4"/>
          <p:cNvSpPr/>
          <p:nvPr/>
        </p:nvSpPr>
        <p:spPr>
          <a:xfrm>
            <a:off x="19248" y="1268760"/>
            <a:ext cx="7361064" cy="341632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Нетрадиционные</a:t>
            </a: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техники рисования</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 детьми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дошкольного</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возраста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5488288" y="5229200"/>
            <a:ext cx="2680927" cy="584775"/>
          </a:xfrm>
          <a:prstGeom prst="rect">
            <a:avLst/>
          </a:prstGeom>
          <a:noFill/>
        </p:spPr>
        <p:txBody>
          <a:bodyPr wrap="none" rtlCol="0">
            <a:spAutoFit/>
          </a:bodyPr>
          <a:lstStyle/>
          <a:p>
            <a:pPr algn="ctr"/>
            <a:r>
              <a:rPr lang="ru-RU" sz="1600" dirty="0" smtClean="0">
                <a:latin typeface="Times New Roman" pitchFamily="18" charset="0"/>
                <a:cs typeface="Times New Roman" pitchFamily="18" charset="0"/>
              </a:rPr>
              <a:t>Подготовила воспитатель </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Яковченко</a:t>
            </a:r>
            <a:r>
              <a:rPr lang="ru-RU" sz="1600" dirty="0" smtClean="0">
                <a:latin typeface="Times New Roman" pitchFamily="18" charset="0"/>
                <a:cs typeface="Times New Roman" pitchFamily="18" charset="0"/>
              </a:rPr>
              <a:t> В.Н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611560" y="1769715"/>
            <a:ext cx="784887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netraditsionnoe-risovanie1.jpg"/>
          <p:cNvPicPr>
            <a:picLocks noChangeAspect="1"/>
          </p:cNvPicPr>
          <p:nvPr/>
        </p:nvPicPr>
        <p:blipFill>
          <a:blip r:embed="rId3" cstate="print"/>
          <a:stretch>
            <a:fillRect/>
          </a:stretch>
        </p:blipFill>
        <p:spPr>
          <a:xfrm>
            <a:off x="2987824" y="3591470"/>
            <a:ext cx="3785306" cy="2717850"/>
          </a:xfrm>
          <a:prstGeom prst="rect">
            <a:avLst/>
          </a:prstGeom>
          <a:ln>
            <a:noFill/>
          </a:ln>
          <a:effectLst>
            <a:outerShdw blurRad="190500" algn="tl" rotWithShape="0">
              <a:srgbClr val="000000">
                <a:alpha val="70000"/>
              </a:srgbClr>
            </a:outerShdw>
          </a:effectLst>
        </p:spPr>
      </p:pic>
      <p:pic>
        <p:nvPicPr>
          <p:cNvPr id="5" name="Рисунок 4" descr="50846_6.jpg"/>
          <p:cNvPicPr>
            <a:picLocks noChangeAspect="1"/>
          </p:cNvPicPr>
          <p:nvPr/>
        </p:nvPicPr>
        <p:blipFill>
          <a:blip r:embed="rId4" cstate="print"/>
          <a:stretch>
            <a:fillRect/>
          </a:stretch>
        </p:blipFill>
        <p:spPr>
          <a:xfrm>
            <a:off x="1547664" y="836712"/>
            <a:ext cx="3087705" cy="2418702"/>
          </a:xfrm>
          <a:prstGeom prst="rect">
            <a:avLst/>
          </a:prstGeom>
          <a:ln>
            <a:noFill/>
          </a:ln>
          <a:effectLst>
            <a:outerShdw blurRad="190500" algn="tl" rotWithShape="0">
              <a:srgbClr val="000000">
                <a:alpha val="70000"/>
              </a:srgbClr>
            </a:outerShdw>
          </a:effectLst>
        </p:spPr>
      </p:pic>
      <p:pic>
        <p:nvPicPr>
          <p:cNvPr id="6" name="Рисунок 5" descr="Фото0859.jpg"/>
          <p:cNvPicPr>
            <a:picLocks noChangeAspect="1"/>
          </p:cNvPicPr>
          <p:nvPr/>
        </p:nvPicPr>
        <p:blipFill>
          <a:blip r:embed="rId5" cstate="print"/>
          <a:stretch>
            <a:fillRect/>
          </a:stretch>
        </p:blipFill>
        <p:spPr>
          <a:xfrm>
            <a:off x="5580112" y="908720"/>
            <a:ext cx="2736304" cy="20522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755576" y="-1012848"/>
            <a:ext cx="7848872"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ладошкой</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a:t>
            </a:r>
            <a:r>
              <a:rPr lang="ru-RU" sz="2200" b="1" dirty="0" smtClean="0">
                <a:solidFill>
                  <a:srgbClr val="FF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широкие блюдечки с гуашью, кисточка, плотная бумага разного цвета, салфетки, простой карандаш.</a:t>
            </a:r>
          </a:p>
          <a:p>
            <a:r>
              <a:rPr lang="ru-RU" sz="2200" b="1" dirty="0" smtClean="0">
                <a:solidFill>
                  <a:srgbClr val="CC3300"/>
                </a:solidFill>
                <a:latin typeface="Times New Roman" pitchFamily="18" charset="0"/>
                <a:cs typeface="Times New Roman" pitchFamily="18" charset="0"/>
              </a:rPr>
              <a:t> Способ получения изображения: </a:t>
            </a:r>
          </a:p>
          <a:p>
            <a:r>
              <a:rPr lang="ru-RU" sz="2200" u="sng" dirty="0" smtClean="0">
                <a:latin typeface="Times New Roman" pitchFamily="18" charset="0"/>
                <a:cs typeface="Times New Roman" pitchFamily="18" charset="0"/>
              </a:rPr>
              <a:t>1 способ</a:t>
            </a:r>
            <a:r>
              <a:rPr lang="ru-RU" sz="2200" dirty="0" smtClean="0">
                <a:latin typeface="Times New Roman" pitchFamily="18" charset="0"/>
                <a:cs typeface="Times New Roman" pitchFamily="18" charset="0"/>
              </a:rPr>
              <a:t>: ребенок опускает в блюдечко с гуашью ладошку или окрашивает с помощью взрослого кисточкой (с пяти лет – самостоятельно) и делает отпечаток на бумаге. Можно рисовать и правой и левой руками, окрашенными разными цветами.</a:t>
            </a:r>
          </a:p>
          <a:p>
            <a:r>
              <a:rPr lang="ru-RU" sz="2200" dirty="0" smtClean="0">
                <a:latin typeface="Times New Roman" pitchFamily="18" charset="0"/>
                <a:cs typeface="Times New Roman" pitchFamily="18" charset="0"/>
              </a:rPr>
              <a:t>После работы руки вытирают </a:t>
            </a:r>
          </a:p>
          <a:p>
            <a:r>
              <a:rPr lang="ru-RU" sz="2200" dirty="0" smtClean="0">
                <a:latin typeface="Times New Roman" pitchFamily="18" charset="0"/>
                <a:cs typeface="Times New Roman" pitchFamily="18" charset="0"/>
              </a:rPr>
              <a:t>салфеткой и смывают водой.</a:t>
            </a:r>
          </a:p>
          <a:p>
            <a:r>
              <a:rPr lang="ru-RU" sz="2200" dirty="0" smtClean="0">
                <a:latin typeface="Times New Roman" pitchFamily="18" charset="0"/>
                <a:cs typeface="Times New Roman" pitchFamily="18" charset="0"/>
              </a:rPr>
              <a:t>Когда рисунок высохнет, детали</a:t>
            </a:r>
          </a:p>
          <a:p>
            <a:r>
              <a:rPr lang="ru-RU" sz="2200" dirty="0" smtClean="0">
                <a:latin typeface="Times New Roman" pitchFamily="18" charset="0"/>
                <a:cs typeface="Times New Roman" pitchFamily="18" charset="0"/>
              </a:rPr>
              <a:t> прорисовываются  кисточкой.</a:t>
            </a:r>
          </a:p>
          <a:p>
            <a:r>
              <a:rPr lang="ru-RU" sz="2200" dirty="0" smtClean="0">
                <a:latin typeface="Times New Roman" pitchFamily="18" charset="0"/>
                <a:cs typeface="Times New Roman" pitchFamily="18" charset="0"/>
              </a:rPr>
              <a:t>.</a:t>
            </a: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8.jpg"/>
          <p:cNvPicPr>
            <a:picLocks noChangeAspect="1"/>
          </p:cNvPicPr>
          <p:nvPr/>
        </p:nvPicPr>
        <p:blipFill>
          <a:blip r:embed="rId3" cstate="print"/>
          <a:stretch>
            <a:fillRect/>
          </a:stretch>
        </p:blipFill>
        <p:spPr>
          <a:xfrm>
            <a:off x="5292080" y="3861049"/>
            <a:ext cx="3308400" cy="24844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769715"/>
            <a:ext cx="784887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3568" y="548680"/>
            <a:ext cx="7776864" cy="2462213"/>
          </a:xfrm>
          <a:prstGeom prst="rect">
            <a:avLst/>
          </a:prstGeom>
        </p:spPr>
        <p:txBody>
          <a:bodyPr wrap="square">
            <a:spAutoFit/>
          </a:bodyPr>
          <a:lstStyle/>
          <a:p>
            <a:r>
              <a:rPr lang="ru-RU" sz="2200" u="sng" dirty="0" smtClean="0">
                <a:latin typeface="Times New Roman" pitchFamily="18" charset="0"/>
                <a:cs typeface="Times New Roman" pitchFamily="18" charset="0"/>
              </a:rPr>
              <a:t>2 способ</a:t>
            </a:r>
            <a:r>
              <a:rPr lang="ru-RU" sz="2200" dirty="0" smtClean="0">
                <a:latin typeface="Times New Roman" pitchFamily="18" charset="0"/>
                <a:cs typeface="Times New Roman" pitchFamily="18" charset="0"/>
              </a:rPr>
              <a:t>: растопырив пальчики, </a:t>
            </a:r>
          </a:p>
          <a:p>
            <a:r>
              <a:rPr lang="ru-RU" sz="2200" dirty="0" smtClean="0">
                <a:latin typeface="Times New Roman" pitchFamily="18" charset="0"/>
                <a:cs typeface="Times New Roman" pitchFamily="18" charset="0"/>
              </a:rPr>
              <a:t>ребенок прикладывает ладошку к </a:t>
            </a:r>
          </a:p>
          <a:p>
            <a:r>
              <a:rPr lang="ru-RU" sz="2200" dirty="0" smtClean="0">
                <a:latin typeface="Times New Roman" pitchFamily="18" charset="0"/>
                <a:cs typeface="Times New Roman" pitchFamily="18" charset="0"/>
              </a:rPr>
              <a:t>листу бумаги  и обводит ладошку </a:t>
            </a:r>
          </a:p>
          <a:p>
            <a:r>
              <a:rPr lang="ru-RU" sz="2200" dirty="0" smtClean="0">
                <a:latin typeface="Times New Roman" pitchFamily="18" charset="0"/>
                <a:cs typeface="Times New Roman" pitchFamily="18" charset="0"/>
              </a:rPr>
              <a:t>карандашом, затем используя </a:t>
            </a:r>
          </a:p>
          <a:p>
            <a:r>
              <a:rPr lang="ru-RU" sz="2200" dirty="0" smtClean="0">
                <a:latin typeface="Times New Roman" pitchFamily="18" charset="0"/>
                <a:cs typeface="Times New Roman" pitchFamily="18" charset="0"/>
              </a:rPr>
              <a:t>различные линии , дорисовывает </a:t>
            </a:r>
          </a:p>
          <a:p>
            <a:r>
              <a:rPr lang="ru-RU" sz="2200" dirty="0" smtClean="0">
                <a:latin typeface="Times New Roman" pitchFamily="18" charset="0"/>
                <a:cs typeface="Times New Roman" pitchFamily="18" charset="0"/>
              </a:rPr>
              <a:t>рисунок. Затем раскрашивает </a:t>
            </a:r>
          </a:p>
          <a:p>
            <a:r>
              <a:rPr lang="ru-RU" sz="2200" dirty="0" smtClean="0">
                <a:latin typeface="Times New Roman" pitchFamily="18" charset="0"/>
                <a:cs typeface="Times New Roman" pitchFamily="18" charset="0"/>
              </a:rPr>
              <a:t>изображение красками.</a:t>
            </a:r>
            <a:endParaRPr lang="ru-RU" sz="2200" dirty="0"/>
          </a:p>
        </p:txBody>
      </p:sp>
      <p:pic>
        <p:nvPicPr>
          <p:cNvPr id="6" name="Рисунок 5" descr="Ладошки-1.jpg"/>
          <p:cNvPicPr>
            <a:picLocks noChangeAspect="1"/>
          </p:cNvPicPr>
          <p:nvPr/>
        </p:nvPicPr>
        <p:blipFill>
          <a:blip r:embed="rId3" cstate="print"/>
          <a:stretch>
            <a:fillRect/>
          </a:stretch>
        </p:blipFill>
        <p:spPr>
          <a:xfrm>
            <a:off x="4067944" y="2708920"/>
            <a:ext cx="4517136" cy="3755136"/>
          </a:xfrm>
          <a:prstGeom prst="rect">
            <a:avLst/>
          </a:prstGeom>
        </p:spPr>
      </p:pic>
      <p:pic>
        <p:nvPicPr>
          <p:cNvPr id="7" name="Рисунок 6" descr="5ac65efbac5cc5f05f84eaf412a4fb1e.jpg"/>
          <p:cNvPicPr>
            <a:picLocks noChangeAspect="1"/>
          </p:cNvPicPr>
          <p:nvPr/>
        </p:nvPicPr>
        <p:blipFill>
          <a:blip r:embed="rId4" cstate="print"/>
          <a:stretch>
            <a:fillRect/>
          </a:stretch>
        </p:blipFill>
        <p:spPr>
          <a:xfrm>
            <a:off x="5364088" y="548680"/>
            <a:ext cx="2590045" cy="1944216"/>
          </a:xfrm>
          <a:prstGeom prst="rect">
            <a:avLst/>
          </a:prstGeom>
        </p:spPr>
      </p:pic>
      <p:pic>
        <p:nvPicPr>
          <p:cNvPr id="9" name="Рисунок 8" descr="Scan_0004.jpg"/>
          <p:cNvPicPr>
            <a:picLocks noChangeAspect="1"/>
          </p:cNvPicPr>
          <p:nvPr/>
        </p:nvPicPr>
        <p:blipFill>
          <a:blip r:embed="rId5" cstate="print"/>
          <a:stretch>
            <a:fillRect/>
          </a:stretch>
        </p:blipFill>
        <p:spPr>
          <a:xfrm>
            <a:off x="971600" y="3068960"/>
            <a:ext cx="2333024" cy="3297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83568" y="620688"/>
            <a:ext cx="7848872"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ватной палочкой</a:t>
            </a:r>
            <a:r>
              <a:rPr lang="ru-RU" sz="2800" dirty="0" smtClean="0">
                <a:solidFill>
                  <a:srgbClr val="990099"/>
                </a:solidFill>
                <a:latin typeface="Times New Roman" pitchFamily="18" charset="0"/>
                <a:cs typeface="Times New Roman" pitchFamily="18" charset="0"/>
              </a:rPr>
              <a:t>(пуантилизм).</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бумага, ватные палочки</a:t>
            </a: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карандашом рисуется изображение (можно взять готовый шаблон). Вначале надо заполнить точками контур фигуры, затем заполняем точками весь рисунок. Палочку надо держать вертикально. Каждую новую краску надо брать новой палочкой.</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img18.jpg"/>
          <p:cNvPicPr>
            <a:picLocks noChangeAspect="1"/>
          </p:cNvPicPr>
          <p:nvPr/>
        </p:nvPicPr>
        <p:blipFill>
          <a:blip r:embed="rId3" cstate="print"/>
          <a:stretch>
            <a:fillRect/>
          </a:stretch>
        </p:blipFill>
        <p:spPr>
          <a:xfrm>
            <a:off x="3347864" y="3573016"/>
            <a:ext cx="2448272" cy="1857095"/>
          </a:xfrm>
          <a:prstGeom prst="rect">
            <a:avLst/>
          </a:prstGeom>
          <a:ln>
            <a:noFill/>
          </a:ln>
          <a:effectLst>
            <a:outerShdw blurRad="190500" algn="tl" rotWithShape="0">
              <a:srgbClr val="000000">
                <a:alpha val="70000"/>
              </a:srgbClr>
            </a:outerShdw>
          </a:effectLst>
        </p:spPr>
      </p:pic>
      <p:pic>
        <p:nvPicPr>
          <p:cNvPr id="8" name="Рисунок 7" descr="i (2).jpg"/>
          <p:cNvPicPr>
            <a:picLocks noChangeAspect="1"/>
          </p:cNvPicPr>
          <p:nvPr/>
        </p:nvPicPr>
        <p:blipFill>
          <a:blip r:embed="rId4" cstate="print"/>
          <a:stretch>
            <a:fillRect/>
          </a:stretch>
        </p:blipFill>
        <p:spPr>
          <a:xfrm>
            <a:off x="827584" y="3573016"/>
            <a:ext cx="2125534" cy="2892958"/>
          </a:xfrm>
          <a:prstGeom prst="rect">
            <a:avLst/>
          </a:prstGeom>
          <a:ln>
            <a:noFill/>
          </a:ln>
          <a:effectLst>
            <a:outerShdw blurRad="190500" algn="tl" rotWithShape="0">
              <a:srgbClr val="000000">
                <a:alpha val="70000"/>
              </a:srgbClr>
            </a:outerShdw>
          </a:effectLst>
        </p:spPr>
      </p:pic>
      <p:pic>
        <p:nvPicPr>
          <p:cNvPr id="10" name="Рисунок 9" descr="Фото0863.jpg"/>
          <p:cNvPicPr>
            <a:picLocks noChangeAspect="1"/>
          </p:cNvPicPr>
          <p:nvPr/>
        </p:nvPicPr>
        <p:blipFill>
          <a:blip r:embed="rId5" cstate="print"/>
          <a:stretch>
            <a:fillRect/>
          </a:stretch>
        </p:blipFill>
        <p:spPr>
          <a:xfrm>
            <a:off x="6050236" y="4581128"/>
            <a:ext cx="2490441" cy="182075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83568" y="-631322"/>
            <a:ext cx="784887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печатками из  овощей и фруктов.</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разного цвета,  печатки из картофеля или других овощей.</a:t>
            </a: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Ребенок </a:t>
            </a:r>
          </a:p>
          <a:p>
            <a:r>
              <a:rPr lang="ru-RU" sz="2200" dirty="0" smtClean="0">
                <a:latin typeface="Times New Roman" pitchFamily="18" charset="0"/>
                <a:cs typeface="Times New Roman" pitchFamily="18" charset="0"/>
              </a:rPr>
              <a:t>прижимает печатку к штемпельной подушке</a:t>
            </a:r>
          </a:p>
          <a:p>
            <a:r>
              <a:rPr lang="ru-RU" sz="2200" dirty="0" smtClean="0">
                <a:latin typeface="Times New Roman" pitchFamily="18" charset="0"/>
                <a:cs typeface="Times New Roman" pitchFamily="18" charset="0"/>
              </a:rPr>
              <a:t> и наносит оттиск на лист бумаги. </a:t>
            </a:r>
          </a:p>
          <a:p>
            <a:r>
              <a:rPr lang="ru-RU" sz="2200" dirty="0" smtClean="0">
                <a:latin typeface="Times New Roman" pitchFamily="18" charset="0"/>
                <a:cs typeface="Times New Roman" pitchFamily="18" charset="0"/>
              </a:rPr>
              <a:t>Для получения другого цвета меняется</a:t>
            </a:r>
          </a:p>
          <a:p>
            <a:r>
              <a:rPr lang="ru-RU" sz="2200" dirty="0" smtClean="0">
                <a:latin typeface="Times New Roman" pitchFamily="18" charset="0"/>
                <a:cs typeface="Times New Roman" pitchFamily="18" charset="0"/>
              </a:rPr>
              <a:t> и печатка, и мисочка.</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hello_html_77274214.jpg"/>
          <p:cNvPicPr>
            <a:picLocks noChangeAspect="1"/>
          </p:cNvPicPr>
          <p:nvPr/>
        </p:nvPicPr>
        <p:blipFill>
          <a:blip r:embed="rId3" cstate="print"/>
          <a:stretch>
            <a:fillRect/>
          </a:stretch>
        </p:blipFill>
        <p:spPr>
          <a:xfrm>
            <a:off x="683568" y="3933056"/>
            <a:ext cx="3377952" cy="2533464"/>
          </a:xfrm>
          <a:prstGeom prst="rect">
            <a:avLst/>
          </a:prstGeom>
        </p:spPr>
      </p:pic>
      <p:pic>
        <p:nvPicPr>
          <p:cNvPr id="5" name="Рисунок 4" descr="5.jpg"/>
          <p:cNvPicPr>
            <a:picLocks noChangeAspect="1"/>
          </p:cNvPicPr>
          <p:nvPr/>
        </p:nvPicPr>
        <p:blipFill>
          <a:blip r:embed="rId4" cstate="print"/>
          <a:stretch>
            <a:fillRect/>
          </a:stretch>
        </p:blipFill>
        <p:spPr>
          <a:xfrm>
            <a:off x="4499992" y="3933056"/>
            <a:ext cx="2353444" cy="2353444"/>
          </a:xfrm>
          <a:prstGeom prst="rect">
            <a:avLst/>
          </a:prstGeom>
        </p:spPr>
      </p:pic>
      <p:pic>
        <p:nvPicPr>
          <p:cNvPr id="7" name="Рисунок 6" descr="073db197717645d_s0.jpg"/>
          <p:cNvPicPr>
            <a:picLocks noChangeAspect="1"/>
          </p:cNvPicPr>
          <p:nvPr/>
        </p:nvPicPr>
        <p:blipFill>
          <a:blip r:embed="rId5" cstate="print"/>
          <a:stretch>
            <a:fillRect/>
          </a:stretch>
        </p:blipFill>
        <p:spPr>
          <a:xfrm>
            <a:off x="6372200" y="1916832"/>
            <a:ext cx="2160240" cy="26994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187289210.418214707.jpeg"/>
          <p:cNvPicPr>
            <a:picLocks noChangeAspect="1"/>
          </p:cNvPicPr>
          <p:nvPr/>
        </p:nvPicPr>
        <p:blipFill>
          <a:blip r:embed="rId3" cstate="print"/>
          <a:stretch>
            <a:fillRect/>
          </a:stretch>
        </p:blipFill>
        <p:spPr>
          <a:xfrm>
            <a:off x="1835696" y="3717032"/>
            <a:ext cx="1872208" cy="2672645"/>
          </a:xfrm>
          <a:prstGeom prst="rect">
            <a:avLst/>
          </a:prstGeom>
          <a:ln>
            <a:noFill/>
          </a:ln>
          <a:effectLst>
            <a:outerShdw blurRad="190500" algn="tl" rotWithShape="0">
              <a:srgbClr val="000000">
                <a:alpha val="70000"/>
              </a:srgbClr>
            </a:outerShdw>
          </a:effectLst>
        </p:spPr>
      </p:pic>
      <p:pic>
        <p:nvPicPr>
          <p:cNvPr id="7" name="Рисунок 6" descr="i (3).jpg"/>
          <p:cNvPicPr>
            <a:picLocks noChangeAspect="1"/>
          </p:cNvPicPr>
          <p:nvPr/>
        </p:nvPicPr>
        <p:blipFill>
          <a:blip r:embed="rId4" cstate="print"/>
          <a:stretch>
            <a:fillRect/>
          </a:stretch>
        </p:blipFill>
        <p:spPr>
          <a:xfrm>
            <a:off x="6012160" y="548680"/>
            <a:ext cx="2552700" cy="1790700"/>
          </a:xfrm>
          <a:prstGeom prst="rect">
            <a:avLst/>
          </a:prstGeom>
          <a:ln>
            <a:noFill/>
          </a:ln>
          <a:effectLst>
            <a:outerShdw blurRad="190500" algn="tl" rotWithShape="0">
              <a:srgbClr val="000000">
                <a:alpha val="70000"/>
              </a:srgbClr>
            </a:outerShdw>
          </a:effectLst>
        </p:spPr>
      </p:pic>
      <p:pic>
        <p:nvPicPr>
          <p:cNvPr id="8" name="Рисунок 7" descr="i (4).jpg"/>
          <p:cNvPicPr>
            <a:picLocks noChangeAspect="1"/>
          </p:cNvPicPr>
          <p:nvPr/>
        </p:nvPicPr>
        <p:blipFill>
          <a:blip r:embed="rId5" cstate="print"/>
          <a:stretch>
            <a:fillRect/>
          </a:stretch>
        </p:blipFill>
        <p:spPr>
          <a:xfrm>
            <a:off x="827583" y="548679"/>
            <a:ext cx="4320481" cy="3055603"/>
          </a:xfrm>
          <a:prstGeom prst="rect">
            <a:avLst/>
          </a:prstGeom>
        </p:spPr>
      </p:pic>
      <p:pic>
        <p:nvPicPr>
          <p:cNvPr id="9" name="Рисунок 8" descr="slide_7 (1).jpg"/>
          <p:cNvPicPr>
            <a:picLocks noChangeAspect="1"/>
          </p:cNvPicPr>
          <p:nvPr/>
        </p:nvPicPr>
        <p:blipFill>
          <a:blip r:embed="rId6" cstate="print"/>
          <a:stretch>
            <a:fillRect/>
          </a:stretch>
        </p:blipFill>
        <p:spPr>
          <a:xfrm>
            <a:off x="5364088" y="2708920"/>
            <a:ext cx="2865427" cy="36994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755576" y="-1251520"/>
            <a:ext cx="7848872" cy="93256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pPr algn="ctr"/>
            <a:r>
              <a:rPr lang="ru-RU" sz="2800" b="1" dirty="0" smtClean="0">
                <a:solidFill>
                  <a:srgbClr val="990099"/>
                </a:solidFill>
                <a:latin typeface="Times New Roman" pitchFamily="18" charset="0"/>
                <a:cs typeface="Times New Roman" pitchFamily="18" charset="0"/>
              </a:rPr>
              <a:t> Оттиск пробкой</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r>
              <a:rPr lang="ru-RU" sz="2200" b="1" dirty="0" smtClean="0">
                <a:solidFill>
                  <a:srgbClr val="CC3300"/>
                </a:solidFill>
                <a:latin typeface="Times New Roman" pitchFamily="18" charset="0"/>
                <a:cs typeface="Times New Roman" pitchFamily="18" charset="0"/>
              </a:rPr>
              <a:t> </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a:t>
            </a:r>
          </a:p>
          <a:p>
            <a:pPr lvl="0"/>
            <a:r>
              <a:rPr lang="ru-RU" sz="2200" dirty="0" smtClean="0">
                <a:latin typeface="Times New Roman" pitchFamily="18" charset="0"/>
                <a:cs typeface="Times New Roman" pitchFamily="18" charset="0"/>
              </a:rPr>
              <a:t>любого цвета и размера,  пробки</a:t>
            </a:r>
          </a:p>
          <a:p>
            <a:pPr lvl="0"/>
            <a:r>
              <a:rPr lang="ru-RU" sz="2200" dirty="0" smtClean="0">
                <a:latin typeface="Times New Roman" pitchFamily="18" charset="0"/>
                <a:cs typeface="Times New Roman" pitchFamily="18" charset="0"/>
              </a:rPr>
              <a:t> или печатки из пробки</a:t>
            </a:r>
          </a:p>
          <a:p>
            <a:r>
              <a:rPr lang="ru-RU" sz="2200" b="1" dirty="0" smtClean="0">
                <a:solidFill>
                  <a:srgbClr val="CC3300"/>
                </a:solidFill>
                <a:latin typeface="Times New Roman" pitchFamily="18" charset="0"/>
                <a:cs typeface="Times New Roman" pitchFamily="18" charset="0"/>
              </a:rPr>
              <a:t>Способ получения изображения:  </a:t>
            </a:r>
          </a:p>
          <a:p>
            <a:r>
              <a:rPr lang="ru-RU" sz="2200" dirty="0" smtClean="0">
                <a:latin typeface="Times New Roman" pitchFamily="18" charset="0"/>
                <a:cs typeface="Times New Roman" pitchFamily="18" charset="0"/>
              </a:rPr>
              <a:t>Ребенок прижимает пробку к </a:t>
            </a:r>
          </a:p>
          <a:p>
            <a:r>
              <a:rPr lang="ru-RU" sz="2200" dirty="0" smtClean="0">
                <a:latin typeface="Times New Roman" pitchFamily="18" charset="0"/>
                <a:cs typeface="Times New Roman" pitchFamily="18" charset="0"/>
              </a:rPr>
              <a:t>штемпельной подушке</a:t>
            </a:r>
          </a:p>
          <a:p>
            <a:r>
              <a:rPr lang="ru-RU" sz="2200" dirty="0" smtClean="0">
                <a:latin typeface="Times New Roman" pitchFamily="18" charset="0"/>
                <a:cs typeface="Times New Roman" pitchFamily="18" charset="0"/>
              </a:rPr>
              <a:t>с краской и наносит оттиск </a:t>
            </a:r>
          </a:p>
          <a:p>
            <a:r>
              <a:rPr lang="ru-RU" sz="2200" dirty="0" smtClean="0">
                <a:latin typeface="Times New Roman" pitchFamily="18" charset="0"/>
                <a:cs typeface="Times New Roman" pitchFamily="18" charset="0"/>
              </a:rPr>
              <a:t>на лист бумаги. </a:t>
            </a:r>
          </a:p>
          <a:p>
            <a:r>
              <a:rPr lang="ru-RU" sz="2200" dirty="0" smtClean="0">
                <a:latin typeface="Times New Roman" pitchFamily="18" charset="0"/>
                <a:cs typeface="Times New Roman" pitchFamily="18" charset="0"/>
              </a:rPr>
              <a:t>Для получения другого цвета </a:t>
            </a:r>
          </a:p>
          <a:p>
            <a:r>
              <a:rPr lang="ru-RU" sz="2200" dirty="0" smtClean="0">
                <a:latin typeface="Times New Roman" pitchFamily="18" charset="0"/>
                <a:cs typeface="Times New Roman" pitchFamily="18" charset="0"/>
              </a:rPr>
              <a:t>меняется и пробка, и мисочка.</a:t>
            </a:r>
          </a:p>
          <a:p>
            <a:r>
              <a:rPr lang="ru-RU" sz="2200" dirty="0" smtClean="0">
                <a:latin typeface="Times New Roman" pitchFamily="18" charset="0"/>
                <a:cs typeface="Times New Roman" pitchFamily="18" charset="0"/>
              </a:rPr>
              <a:t>Пробкой от пепси или фанты </a:t>
            </a:r>
          </a:p>
          <a:p>
            <a:r>
              <a:rPr lang="ru-RU" sz="2200" dirty="0" smtClean="0">
                <a:latin typeface="Times New Roman" pitchFamily="18" charset="0"/>
                <a:cs typeface="Times New Roman" pitchFamily="18" charset="0"/>
              </a:rPr>
              <a:t>рисуем цветы.</a:t>
            </a:r>
          </a:p>
          <a:p>
            <a:pPr lvl="0"/>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volshebnye-shtampiki-dlya-detey-60354-large.jpg"/>
          <p:cNvPicPr>
            <a:picLocks noChangeAspect="1"/>
          </p:cNvPicPr>
          <p:nvPr/>
        </p:nvPicPr>
        <p:blipFill>
          <a:blip r:embed="rId3" cstate="print"/>
          <a:stretch>
            <a:fillRect/>
          </a:stretch>
        </p:blipFill>
        <p:spPr>
          <a:xfrm>
            <a:off x="5525682" y="1700808"/>
            <a:ext cx="2784309" cy="2088232"/>
          </a:xfrm>
          <a:prstGeom prst="rect">
            <a:avLst/>
          </a:prstGeom>
          <a:ln>
            <a:noFill/>
          </a:ln>
          <a:effectLst>
            <a:outerShdw blurRad="190500" algn="tl" rotWithShape="0">
              <a:srgbClr val="000000">
                <a:alpha val="70000"/>
              </a:srgbClr>
            </a:outerShdw>
          </a:effectLst>
        </p:spPr>
      </p:pic>
      <p:pic>
        <p:nvPicPr>
          <p:cNvPr id="7" name="Рисунок 6" descr="i (6).jpg"/>
          <p:cNvPicPr>
            <a:picLocks noChangeAspect="1"/>
          </p:cNvPicPr>
          <p:nvPr/>
        </p:nvPicPr>
        <p:blipFill>
          <a:blip r:embed="rId4" cstate="print"/>
          <a:stretch>
            <a:fillRect/>
          </a:stretch>
        </p:blipFill>
        <p:spPr>
          <a:xfrm>
            <a:off x="5076056" y="4149080"/>
            <a:ext cx="3459491" cy="2304256"/>
          </a:xfrm>
          <a:prstGeom prst="rect">
            <a:avLst/>
          </a:prstGeom>
          <a:ln>
            <a:noFill/>
          </a:ln>
          <a:effectLst>
            <a:outerShdw blurRad="190500" algn="tl" rotWithShape="0">
              <a:srgbClr val="000000">
                <a:alpha val="70000"/>
              </a:srgbClr>
            </a:outerShdw>
          </a:effectLst>
        </p:spPr>
      </p:pic>
      <p:pic>
        <p:nvPicPr>
          <p:cNvPr id="10" name="Рисунок 9" descr="kronen_probken3.png"/>
          <p:cNvPicPr>
            <a:picLocks noChangeAspect="1"/>
          </p:cNvPicPr>
          <p:nvPr/>
        </p:nvPicPr>
        <p:blipFill>
          <a:blip r:embed="rId5" cstate="print"/>
          <a:stretch>
            <a:fillRect/>
          </a:stretch>
        </p:blipFill>
        <p:spPr>
          <a:xfrm>
            <a:off x="3059832" y="5229200"/>
            <a:ext cx="1555078" cy="12757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683568" y="1093098"/>
            <a:ext cx="784887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r>
              <a:rPr lang="ru-RU" sz="2800" b="1" dirty="0" smtClean="0">
                <a:solidFill>
                  <a:srgbClr val="990099"/>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detsad-62701-1457180437.jpg"/>
          <p:cNvPicPr>
            <a:picLocks noChangeAspect="1"/>
          </p:cNvPicPr>
          <p:nvPr/>
        </p:nvPicPr>
        <p:blipFill>
          <a:blip r:embed="rId3" cstate="print"/>
          <a:stretch>
            <a:fillRect/>
          </a:stretch>
        </p:blipFill>
        <p:spPr>
          <a:xfrm>
            <a:off x="5220072" y="3789040"/>
            <a:ext cx="3240021" cy="2430016"/>
          </a:xfrm>
          <a:prstGeom prst="rect">
            <a:avLst/>
          </a:prstGeom>
          <a:ln>
            <a:noFill/>
          </a:ln>
          <a:effectLst>
            <a:outerShdw blurRad="190500" algn="tl" rotWithShape="0">
              <a:srgbClr val="000000">
                <a:alpha val="70000"/>
              </a:srgbClr>
            </a:outerShdw>
          </a:effectLst>
        </p:spPr>
      </p:pic>
      <p:pic>
        <p:nvPicPr>
          <p:cNvPr id="9" name="Рисунок 8" descr="Счет13032017_0009 - копия.jpg"/>
          <p:cNvPicPr>
            <a:picLocks noChangeAspect="1"/>
          </p:cNvPicPr>
          <p:nvPr/>
        </p:nvPicPr>
        <p:blipFill>
          <a:blip r:embed="rId4" cstate="print"/>
          <a:stretch>
            <a:fillRect/>
          </a:stretch>
        </p:blipFill>
        <p:spPr>
          <a:xfrm>
            <a:off x="3347864" y="764704"/>
            <a:ext cx="2582615" cy="2592288"/>
          </a:xfrm>
          <a:prstGeom prst="rect">
            <a:avLst/>
          </a:prstGeom>
          <a:ln>
            <a:noFill/>
          </a:ln>
          <a:effectLst>
            <a:outerShdw blurRad="190500" algn="tl" rotWithShape="0">
              <a:srgbClr val="000000">
                <a:alpha val="70000"/>
              </a:srgbClr>
            </a:outerShdw>
          </a:effectLst>
        </p:spPr>
      </p:pic>
      <p:pic>
        <p:nvPicPr>
          <p:cNvPr id="11" name="Рисунок 10" descr="1-3.jpg"/>
          <p:cNvPicPr>
            <a:picLocks noChangeAspect="1"/>
          </p:cNvPicPr>
          <p:nvPr/>
        </p:nvPicPr>
        <p:blipFill>
          <a:blip r:embed="rId5" cstate="print"/>
          <a:stretch>
            <a:fillRect/>
          </a:stretch>
        </p:blipFill>
        <p:spPr>
          <a:xfrm>
            <a:off x="1086478" y="3861048"/>
            <a:ext cx="3290148" cy="2342324"/>
          </a:xfrm>
          <a:prstGeom prst="rect">
            <a:avLst/>
          </a:prstGeom>
          <a:ln>
            <a:noFill/>
          </a:ln>
          <a:effectLst>
            <a:outerShdw blurRad="190500" algn="tl" rotWithShape="0">
              <a:srgbClr val="000000">
                <a:alpha val="70000"/>
              </a:srgbClr>
            </a:outerShdw>
          </a:effectLst>
        </p:spPr>
      </p:pic>
      <p:pic>
        <p:nvPicPr>
          <p:cNvPr id="13" name="Рисунок 12" descr="cork stamp 2.png"/>
          <p:cNvPicPr>
            <a:picLocks noChangeAspect="1"/>
          </p:cNvPicPr>
          <p:nvPr/>
        </p:nvPicPr>
        <p:blipFill>
          <a:blip r:embed="rId6" cstate="print"/>
          <a:srcRect l="48132"/>
          <a:stretch>
            <a:fillRect/>
          </a:stretch>
        </p:blipFill>
        <p:spPr>
          <a:xfrm>
            <a:off x="611560" y="529147"/>
            <a:ext cx="2281094" cy="2899853"/>
          </a:xfrm>
          <a:prstGeom prst="rect">
            <a:avLst/>
          </a:prstGeom>
          <a:ln>
            <a:noFill/>
          </a:ln>
          <a:effectLst>
            <a:outerShdw blurRad="190500" algn="tl" rotWithShape="0">
              <a:srgbClr val="000000">
                <a:alpha val="70000"/>
              </a:srgbClr>
            </a:outerShdw>
          </a:effectLst>
        </p:spPr>
      </p:pic>
      <p:pic>
        <p:nvPicPr>
          <p:cNvPr id="14" name="Рисунок 13" descr="Scan_0002.jpg"/>
          <p:cNvPicPr>
            <a:picLocks noChangeAspect="1"/>
          </p:cNvPicPr>
          <p:nvPr/>
        </p:nvPicPr>
        <p:blipFill>
          <a:blip r:embed="rId7" cstate="print"/>
          <a:stretch>
            <a:fillRect/>
          </a:stretch>
        </p:blipFill>
        <p:spPr>
          <a:xfrm>
            <a:off x="6300192" y="548680"/>
            <a:ext cx="2032517" cy="28083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21341"/>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a:t>
            </a:r>
            <a:r>
              <a:rPr lang="ru-RU" sz="2800" b="1" dirty="0" err="1" smtClean="0">
                <a:solidFill>
                  <a:srgbClr val="990099"/>
                </a:solidFill>
                <a:latin typeface="Times New Roman" pitchFamily="18" charset="0"/>
                <a:cs typeface="Times New Roman" pitchFamily="18" charset="0"/>
              </a:rPr>
              <a:t>штампиками</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разного цвета и размера.</a:t>
            </a:r>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err="1" smtClean="0">
                <a:latin typeface="Times New Roman" pitchFamily="18" charset="0"/>
                <a:cs typeface="Times New Roman" pitchFamily="18" charset="0"/>
              </a:rPr>
              <a:t>Штампики</a:t>
            </a:r>
            <a:r>
              <a:rPr lang="ru-RU" sz="2200" dirty="0" smtClean="0">
                <a:latin typeface="Times New Roman" pitchFamily="18" charset="0"/>
                <a:cs typeface="Times New Roman" pitchFamily="18" charset="0"/>
              </a:rPr>
              <a:t> используют </a:t>
            </a:r>
          </a:p>
          <a:p>
            <a:r>
              <a:rPr lang="ru-RU" sz="2200" dirty="0" smtClean="0">
                <a:latin typeface="Times New Roman" pitchFamily="18" charset="0"/>
                <a:cs typeface="Times New Roman" pitchFamily="18" charset="0"/>
              </a:rPr>
              <a:t> покупные или самодельные.</a:t>
            </a:r>
            <a:r>
              <a:rPr lang="ru-RU" sz="2200" b="1" dirty="0" smtClean="0">
                <a:solidFill>
                  <a:srgbClr val="CC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Ребенок прижимает </a:t>
            </a:r>
            <a:r>
              <a:rPr lang="ru-RU" sz="2200" dirty="0" err="1" smtClean="0">
                <a:latin typeface="Times New Roman" pitchFamily="18" charset="0"/>
                <a:cs typeface="Times New Roman" pitchFamily="18" charset="0"/>
              </a:rPr>
              <a:t>штампик</a:t>
            </a:r>
            <a:r>
              <a:rPr lang="ru-RU" sz="2200" dirty="0" smtClean="0">
                <a:latin typeface="Times New Roman" pitchFamily="18" charset="0"/>
                <a:cs typeface="Times New Roman" pitchFamily="18" charset="0"/>
              </a:rPr>
              <a:t>  к штемпельной подушке и наносит оттиск на лист бумаги. </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0_ae068_edcc395_L.jpg"/>
          <p:cNvPicPr>
            <a:picLocks noChangeAspect="1"/>
          </p:cNvPicPr>
          <p:nvPr/>
        </p:nvPicPr>
        <p:blipFill>
          <a:blip r:embed="rId3" cstate="print"/>
          <a:stretch>
            <a:fillRect/>
          </a:stretch>
        </p:blipFill>
        <p:spPr>
          <a:xfrm>
            <a:off x="3131840" y="2780928"/>
            <a:ext cx="2232248" cy="1674186"/>
          </a:xfrm>
          <a:prstGeom prst="rect">
            <a:avLst/>
          </a:prstGeom>
          <a:ln>
            <a:noFill/>
          </a:ln>
          <a:effectLst>
            <a:outerShdw blurRad="190500" algn="tl" rotWithShape="0">
              <a:srgbClr val="000000">
                <a:alpha val="70000"/>
              </a:srgbClr>
            </a:outerShdw>
          </a:effectLst>
        </p:spPr>
      </p:pic>
      <p:pic>
        <p:nvPicPr>
          <p:cNvPr id="6" name="Рисунок 5" descr="palchikovye_kraski_5.jpg"/>
          <p:cNvPicPr>
            <a:picLocks noChangeAspect="1"/>
          </p:cNvPicPr>
          <p:nvPr/>
        </p:nvPicPr>
        <p:blipFill>
          <a:blip r:embed="rId4" cstate="print"/>
          <a:stretch>
            <a:fillRect/>
          </a:stretch>
        </p:blipFill>
        <p:spPr>
          <a:xfrm>
            <a:off x="611561" y="3166756"/>
            <a:ext cx="2088232" cy="1572129"/>
          </a:xfrm>
          <a:prstGeom prst="rect">
            <a:avLst/>
          </a:prstGeom>
          <a:ln>
            <a:noFill/>
          </a:ln>
          <a:effectLst>
            <a:outerShdw blurRad="190500" algn="tl" rotWithShape="0">
              <a:srgbClr val="000000">
                <a:alpha val="70000"/>
              </a:srgbClr>
            </a:outerShdw>
          </a:effectLst>
        </p:spPr>
      </p:pic>
      <p:pic>
        <p:nvPicPr>
          <p:cNvPr id="7" name="Рисунок 6" descr="detsad-150702-1445887320.jpg"/>
          <p:cNvPicPr>
            <a:picLocks noChangeAspect="1"/>
          </p:cNvPicPr>
          <p:nvPr/>
        </p:nvPicPr>
        <p:blipFill>
          <a:blip r:embed="rId5" cstate="print"/>
          <a:stretch>
            <a:fillRect/>
          </a:stretch>
        </p:blipFill>
        <p:spPr>
          <a:xfrm>
            <a:off x="899592" y="4941168"/>
            <a:ext cx="2202027" cy="1547992"/>
          </a:xfrm>
          <a:prstGeom prst="rect">
            <a:avLst/>
          </a:prstGeom>
          <a:ln>
            <a:noFill/>
          </a:ln>
          <a:effectLst>
            <a:outerShdw blurRad="190500" algn="tl" rotWithShape="0">
              <a:srgbClr val="000000">
                <a:alpha val="70000"/>
              </a:srgbClr>
            </a:outerShdw>
          </a:effectLst>
        </p:spPr>
      </p:pic>
      <p:pic>
        <p:nvPicPr>
          <p:cNvPr id="8" name="Рисунок 7" descr="shtampy-7-e1408277441310.jpg"/>
          <p:cNvPicPr>
            <a:picLocks noChangeAspect="1"/>
          </p:cNvPicPr>
          <p:nvPr/>
        </p:nvPicPr>
        <p:blipFill>
          <a:blip r:embed="rId6" cstate="print"/>
          <a:stretch>
            <a:fillRect/>
          </a:stretch>
        </p:blipFill>
        <p:spPr>
          <a:xfrm>
            <a:off x="3563889" y="4624958"/>
            <a:ext cx="2736304" cy="1766292"/>
          </a:xfrm>
          <a:prstGeom prst="rect">
            <a:avLst/>
          </a:prstGeom>
          <a:ln>
            <a:noFill/>
          </a:ln>
          <a:effectLst>
            <a:outerShdw blurRad="190500" algn="tl" rotWithShape="0">
              <a:srgbClr val="000000">
                <a:alpha val="70000"/>
              </a:srgbClr>
            </a:outerShdw>
          </a:effectLst>
        </p:spPr>
      </p:pic>
      <p:pic>
        <p:nvPicPr>
          <p:cNvPr id="9" name="Рисунок 8" descr="Igrushki-dlya-devochek-i-malchikov.-Kak-sdelat-shtamp-svoimi-rukami-7-300x279.jpg"/>
          <p:cNvPicPr>
            <a:picLocks noChangeAspect="1"/>
          </p:cNvPicPr>
          <p:nvPr/>
        </p:nvPicPr>
        <p:blipFill>
          <a:blip r:embed="rId7" cstate="print"/>
          <a:stretch>
            <a:fillRect/>
          </a:stretch>
        </p:blipFill>
        <p:spPr>
          <a:xfrm>
            <a:off x="6161594" y="2780929"/>
            <a:ext cx="2400267" cy="223224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611560" y="-1261882"/>
            <a:ext cx="7848872" cy="73250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pPr algn="ctr"/>
            <a:r>
              <a:rPr lang="ru-RU" sz="2800" b="1" dirty="0" smtClean="0">
                <a:solidFill>
                  <a:srgbClr val="990099"/>
                </a:solidFill>
                <a:latin typeface="Times New Roman" pitchFamily="18" charset="0"/>
                <a:cs typeface="Times New Roman" pitchFamily="18" charset="0"/>
              </a:rPr>
              <a:t>Рисование жесткой полусухой кистью</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густая гуашь, </a:t>
            </a:r>
            <a:r>
              <a:rPr lang="ru-RU" sz="2200" dirty="0" err="1" smtClean="0">
                <a:latin typeface="Times New Roman" pitchFamily="18" charset="0"/>
                <a:cs typeface="Times New Roman" pitchFamily="18" charset="0"/>
              </a:rPr>
              <a:t>розеточки</a:t>
            </a:r>
            <a:r>
              <a:rPr lang="ru-RU" sz="2200" dirty="0" smtClean="0">
                <a:latin typeface="Times New Roman" pitchFamily="18" charset="0"/>
                <a:cs typeface="Times New Roman" pitchFamily="18" charset="0"/>
              </a:rPr>
              <a:t>, альбомный лист с нарисованным контуром котёнка или трафарет, жёсткая кисть для клея </a:t>
            </a:r>
            <a:r>
              <a:rPr lang="ru-RU" sz="2200" i="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Щетина</a:t>
            </a:r>
            <a:r>
              <a:rPr lang="ru-RU" sz="2200" i="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 №8 </a:t>
            </a:r>
          </a:p>
          <a:p>
            <a:r>
              <a:rPr lang="ru-RU" sz="2200" u="sng" dirty="0" smtClean="0">
                <a:latin typeface="Times New Roman" pitchFamily="18" charset="0"/>
                <a:cs typeface="Times New Roman" pitchFamily="18" charset="0"/>
              </a:rPr>
              <a:t> </a:t>
            </a:r>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2400" dirty="0" smtClean="0"/>
              <a:t> </a:t>
            </a:r>
            <a:r>
              <a:rPr lang="ru-RU" sz="2200" dirty="0" smtClean="0">
                <a:latin typeface="Times New Roman" pitchFamily="18" charset="0"/>
                <a:cs typeface="Times New Roman" pitchFamily="18" charset="0"/>
              </a:rPr>
              <a:t>После каждого промывания кисточку следует</a:t>
            </a:r>
          </a:p>
          <a:p>
            <a:r>
              <a:rPr lang="ru-RU" sz="2200" dirty="0" smtClean="0">
                <a:latin typeface="Times New Roman" pitchFamily="18" charset="0"/>
                <a:cs typeface="Times New Roman" pitchFamily="18" charset="0"/>
              </a:rPr>
              <a:t> тщательно вытереть насухо.</a:t>
            </a: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6 - копия.jpg"/>
          <p:cNvPicPr>
            <a:picLocks noChangeAspect="1"/>
          </p:cNvPicPr>
          <p:nvPr/>
        </p:nvPicPr>
        <p:blipFill>
          <a:blip r:embed="rId3" cstate="print"/>
          <a:stretch>
            <a:fillRect/>
          </a:stretch>
        </p:blipFill>
        <p:spPr>
          <a:xfrm>
            <a:off x="4860032" y="4077072"/>
            <a:ext cx="3763711" cy="2294350"/>
          </a:xfrm>
          <a:prstGeom prst="rect">
            <a:avLst/>
          </a:prstGeom>
          <a:ln>
            <a:noFill/>
          </a:ln>
          <a:effectLst>
            <a:outerShdw blurRad="190500" algn="tl" rotWithShape="0">
              <a:srgbClr val="000000">
                <a:alpha val="70000"/>
              </a:srgbClr>
            </a:outerShdw>
          </a:effectLst>
        </p:spPr>
      </p:pic>
      <p:pic>
        <p:nvPicPr>
          <p:cNvPr id="5" name="Рисунок 4" descr="hello_html_4bc0342c.jpg"/>
          <p:cNvPicPr>
            <a:picLocks noChangeAspect="1"/>
          </p:cNvPicPr>
          <p:nvPr/>
        </p:nvPicPr>
        <p:blipFill>
          <a:blip r:embed="rId4" cstate="print"/>
          <a:stretch>
            <a:fillRect/>
          </a:stretch>
        </p:blipFill>
        <p:spPr>
          <a:xfrm>
            <a:off x="1619672" y="4653136"/>
            <a:ext cx="2513459" cy="18648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026008"/>
            <a:ext cx="78488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979712" y="548680"/>
            <a:ext cx="6400791" cy="2677656"/>
          </a:xfrm>
          <a:prstGeom prst="rect">
            <a:avLst/>
          </a:prstGeom>
          <a:noFill/>
        </p:spPr>
        <p:txBody>
          <a:bodyPr wrap="none" lIns="91440" tIns="45720" rIns="91440" bIns="45720">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…Это правда!</a:t>
            </a:r>
          </a:p>
          <a:p>
            <a:pPr marL="0" marR="0" lvl="0" indent="449263" algn="r" defTabSz="914400" rtl="0" eaLnBrk="1" fontAlgn="base" latinLnBrk="0" hangingPunct="1">
              <a:lnSpc>
                <a:spcPct val="100000"/>
              </a:lnSpc>
              <a:spcBef>
                <a:spcPct val="0"/>
              </a:spcBef>
              <a:spcAft>
                <a:spcPct val="0"/>
              </a:spcAft>
              <a:buClrTx/>
              <a:buSzTx/>
              <a:buFontTx/>
              <a:buNone/>
              <a:tabLst/>
            </a:pPr>
            <a:r>
              <a:rPr kumimoji="0" lang="ru-RU" sz="28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Ну, чего же тут скрывать?</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Дети любят, очень любят рисовать!</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 бумаге, на асфальте, на стене.</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 в трамвае на окне...»</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 Успенский.</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deti.png"/>
          <p:cNvPicPr>
            <a:picLocks noChangeAspect="1"/>
          </p:cNvPicPr>
          <p:nvPr/>
        </p:nvPicPr>
        <p:blipFill>
          <a:blip r:embed="rId3" cstate="print"/>
          <a:stretch>
            <a:fillRect/>
          </a:stretch>
        </p:blipFill>
        <p:spPr>
          <a:xfrm>
            <a:off x="395536" y="2996952"/>
            <a:ext cx="6048672" cy="3462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215717"/>
            <a:ext cx="784887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detsad-38110-1459871573.jpg"/>
          <p:cNvPicPr>
            <a:picLocks noChangeAspect="1"/>
          </p:cNvPicPr>
          <p:nvPr/>
        </p:nvPicPr>
        <p:blipFill>
          <a:blip r:embed="rId3" cstate="print"/>
          <a:stretch>
            <a:fillRect/>
          </a:stretch>
        </p:blipFill>
        <p:spPr>
          <a:xfrm>
            <a:off x="6012160" y="3068960"/>
            <a:ext cx="2383435" cy="3358703"/>
          </a:xfrm>
          <a:prstGeom prst="rect">
            <a:avLst/>
          </a:prstGeom>
          <a:ln>
            <a:noFill/>
          </a:ln>
          <a:effectLst>
            <a:outerShdw blurRad="190500" algn="tl" rotWithShape="0">
              <a:srgbClr val="000000">
                <a:alpha val="70000"/>
              </a:srgbClr>
            </a:outerShdw>
          </a:effectLst>
        </p:spPr>
      </p:pic>
      <p:pic>
        <p:nvPicPr>
          <p:cNvPr id="5" name="Рисунок 4" descr="detsad-38110-1459872149.jpg"/>
          <p:cNvPicPr>
            <a:picLocks noChangeAspect="1"/>
          </p:cNvPicPr>
          <p:nvPr/>
        </p:nvPicPr>
        <p:blipFill>
          <a:blip r:embed="rId4" cstate="print"/>
          <a:stretch>
            <a:fillRect/>
          </a:stretch>
        </p:blipFill>
        <p:spPr>
          <a:xfrm>
            <a:off x="755577" y="476673"/>
            <a:ext cx="2520280" cy="3234200"/>
          </a:xfrm>
          <a:prstGeom prst="rect">
            <a:avLst/>
          </a:prstGeom>
          <a:ln>
            <a:noFill/>
          </a:ln>
          <a:effectLst>
            <a:outerShdw blurRad="190500" algn="tl" rotWithShape="0">
              <a:srgbClr val="000000">
                <a:alpha val="70000"/>
              </a:srgbClr>
            </a:outerShdw>
          </a:effectLst>
        </p:spPr>
      </p:pic>
      <p:pic>
        <p:nvPicPr>
          <p:cNvPr id="6" name="Рисунок 5" descr="244c6135e12715feed651b7ecfbd1a07.jpg"/>
          <p:cNvPicPr>
            <a:picLocks noChangeAspect="1"/>
          </p:cNvPicPr>
          <p:nvPr/>
        </p:nvPicPr>
        <p:blipFill>
          <a:blip r:embed="rId5" cstate="print"/>
          <a:stretch>
            <a:fillRect/>
          </a:stretch>
        </p:blipFill>
        <p:spPr>
          <a:xfrm>
            <a:off x="3635896" y="548679"/>
            <a:ext cx="2016224" cy="2937341"/>
          </a:xfrm>
          <a:prstGeom prst="rect">
            <a:avLst/>
          </a:prstGeom>
          <a:ln>
            <a:noFill/>
          </a:ln>
          <a:effectLst>
            <a:outerShdw blurRad="190500" algn="tl" rotWithShape="0">
              <a:srgbClr val="000000">
                <a:alpha val="70000"/>
              </a:srgbClr>
            </a:outerShdw>
          </a:effectLst>
        </p:spPr>
      </p:pic>
      <p:pic>
        <p:nvPicPr>
          <p:cNvPr id="7" name="Рисунок 6" descr="3p.jpg"/>
          <p:cNvPicPr>
            <a:picLocks noChangeAspect="1"/>
          </p:cNvPicPr>
          <p:nvPr/>
        </p:nvPicPr>
        <p:blipFill>
          <a:blip r:embed="rId6" cstate="print"/>
          <a:stretch>
            <a:fillRect/>
          </a:stretch>
        </p:blipFill>
        <p:spPr>
          <a:xfrm>
            <a:off x="1475655" y="3861048"/>
            <a:ext cx="3633355" cy="2639860"/>
          </a:xfrm>
          <a:prstGeom prst="rect">
            <a:avLst/>
          </a:prstGeom>
          <a:ln>
            <a:noFill/>
          </a:ln>
          <a:effectLst>
            <a:outerShdw blurRad="190500" algn="tl" rotWithShape="0">
              <a:srgbClr val="000000">
                <a:alpha val="70000"/>
              </a:srgbClr>
            </a:outerShdw>
          </a:effectLst>
        </p:spPr>
      </p:pic>
      <p:pic>
        <p:nvPicPr>
          <p:cNvPr id="8" name="Рисунок 7" descr="3233.jpg"/>
          <p:cNvPicPr>
            <a:picLocks noChangeAspect="1"/>
          </p:cNvPicPr>
          <p:nvPr/>
        </p:nvPicPr>
        <p:blipFill>
          <a:blip r:embed="rId7" cstate="print"/>
          <a:stretch>
            <a:fillRect/>
          </a:stretch>
        </p:blipFill>
        <p:spPr>
          <a:xfrm>
            <a:off x="6300191" y="476672"/>
            <a:ext cx="1817143" cy="23762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539552" y="143634"/>
            <a:ext cx="4968552"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мятой бумагой</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или акварель, блюдце, тонированная бумага ,  мятая бумага или полиэтиленовый пакет, кисточка</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развести </a:t>
            </a:r>
          </a:p>
          <a:p>
            <a:r>
              <a:rPr lang="ru-RU" sz="2200" dirty="0" smtClean="0">
                <a:latin typeface="Times New Roman" pitchFamily="18" charset="0"/>
                <a:cs typeface="Times New Roman" pitchFamily="18" charset="0"/>
              </a:rPr>
              <a:t>акварельную краску  или гуашь в блюдце.</a:t>
            </a:r>
          </a:p>
          <a:p>
            <a:r>
              <a:rPr lang="ru-RU" sz="2200" dirty="0" smtClean="0">
                <a:latin typeface="Times New Roman" pitchFamily="18" charset="0"/>
                <a:cs typeface="Times New Roman" pitchFamily="18" charset="0"/>
              </a:rPr>
              <a:t> Помять бумагу или полиэтиленовый пакет, </a:t>
            </a:r>
          </a:p>
          <a:p>
            <a:r>
              <a:rPr lang="ru-RU" sz="2200" dirty="0" smtClean="0">
                <a:latin typeface="Times New Roman" pitchFamily="18" charset="0"/>
                <a:cs typeface="Times New Roman" pitchFamily="18" charset="0"/>
              </a:rPr>
              <a:t>Окунуть в краску, сделать отпечаток на</a:t>
            </a:r>
          </a:p>
          <a:p>
            <a:r>
              <a:rPr lang="ru-RU" sz="2200" dirty="0" smtClean="0">
                <a:latin typeface="Times New Roman" pitchFamily="18" charset="0"/>
                <a:cs typeface="Times New Roman" pitchFamily="18" charset="0"/>
              </a:rPr>
              <a:t> бумаге. Кисточкой  дорисовать детали </a:t>
            </a:r>
          </a:p>
          <a:p>
            <a:r>
              <a:rPr lang="ru-RU" sz="2200" dirty="0" smtClean="0">
                <a:latin typeface="Times New Roman" pitchFamily="18" charset="0"/>
                <a:cs typeface="Times New Roman" pitchFamily="18" charset="0"/>
              </a:rPr>
              <a:t>рисунка. Можно также использовать</a:t>
            </a:r>
          </a:p>
          <a:p>
            <a:r>
              <a:rPr lang="ru-RU" sz="2200" dirty="0" smtClean="0">
                <a:latin typeface="Times New Roman" pitchFamily="18" charset="0"/>
                <a:cs typeface="Times New Roman" pitchFamily="18" charset="0"/>
              </a:rPr>
              <a:t> мочалку.</a:t>
            </a:r>
            <a:r>
              <a:rPr lang="ru-RU" sz="2400" dirty="0" smtClean="0"/>
              <a:t> </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Счет13032017_0004.jpg"/>
          <p:cNvPicPr>
            <a:picLocks noChangeAspect="1"/>
          </p:cNvPicPr>
          <p:nvPr/>
        </p:nvPicPr>
        <p:blipFill>
          <a:blip r:embed="rId3" cstate="print"/>
          <a:stretch>
            <a:fillRect/>
          </a:stretch>
        </p:blipFill>
        <p:spPr>
          <a:xfrm>
            <a:off x="5357292" y="908720"/>
            <a:ext cx="3243116" cy="47525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908рн7.jpg"/>
          <p:cNvPicPr>
            <a:picLocks noChangeAspect="1"/>
          </p:cNvPicPr>
          <p:nvPr/>
        </p:nvPicPr>
        <p:blipFill>
          <a:blip r:embed="rId3" cstate="print"/>
          <a:stretch>
            <a:fillRect/>
          </a:stretch>
        </p:blipFill>
        <p:spPr>
          <a:xfrm>
            <a:off x="971600" y="620688"/>
            <a:ext cx="2512774" cy="3140968"/>
          </a:xfrm>
          <a:prstGeom prst="rect">
            <a:avLst/>
          </a:prstGeom>
          <a:ln>
            <a:noFill/>
          </a:ln>
          <a:effectLst>
            <a:outerShdw blurRad="190500" algn="tl" rotWithShape="0">
              <a:srgbClr val="000000">
                <a:alpha val="70000"/>
              </a:srgbClr>
            </a:outerShdw>
          </a:effectLst>
        </p:spPr>
      </p:pic>
      <p:pic>
        <p:nvPicPr>
          <p:cNvPr id="5" name="Рисунок 4" descr="7c8fecb3467c6db5f2b3b2e7503cc771.jpg"/>
          <p:cNvPicPr>
            <a:picLocks noChangeAspect="1"/>
          </p:cNvPicPr>
          <p:nvPr/>
        </p:nvPicPr>
        <p:blipFill>
          <a:blip r:embed="rId4" cstate="print"/>
          <a:stretch>
            <a:fillRect/>
          </a:stretch>
        </p:blipFill>
        <p:spPr>
          <a:xfrm>
            <a:off x="2555776" y="3861048"/>
            <a:ext cx="3756164" cy="2514997"/>
          </a:xfrm>
          <a:prstGeom prst="rect">
            <a:avLst/>
          </a:prstGeom>
          <a:ln>
            <a:noFill/>
          </a:ln>
          <a:effectLst>
            <a:outerShdw blurRad="190500" algn="tl" rotWithShape="0">
              <a:srgbClr val="000000">
                <a:alpha val="70000"/>
              </a:srgbClr>
            </a:outerShdw>
          </a:effectLst>
        </p:spPr>
      </p:pic>
      <p:pic>
        <p:nvPicPr>
          <p:cNvPr id="6" name="Рисунок 5" descr="2505ac15da9e4227e90d3351cecd39b1.jpg"/>
          <p:cNvPicPr>
            <a:picLocks noChangeAspect="1"/>
          </p:cNvPicPr>
          <p:nvPr/>
        </p:nvPicPr>
        <p:blipFill>
          <a:blip r:embed="rId5" cstate="print"/>
          <a:stretch>
            <a:fillRect/>
          </a:stretch>
        </p:blipFill>
        <p:spPr>
          <a:xfrm>
            <a:off x="5940152" y="476672"/>
            <a:ext cx="2376486" cy="31704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539552" y="476672"/>
            <a:ext cx="78488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Отпечатки листьев</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тонированная бумага , кисточка, </a:t>
            </a:r>
            <a:r>
              <a:rPr lang="ru-RU" sz="2200" dirty="0" err="1" smtClean="0">
                <a:latin typeface="Times New Roman" pitchFamily="18" charset="0"/>
                <a:cs typeface="Times New Roman" pitchFamily="18" charset="0"/>
              </a:rPr>
              <a:t>листь</a:t>
            </a:r>
            <a:r>
              <a:rPr lang="ru-RU" sz="2200" dirty="0" smtClean="0">
                <a:latin typeface="Times New Roman" pitchFamily="18" charset="0"/>
                <a:cs typeface="Times New Roman" pitchFamily="18" charset="0"/>
              </a:rPr>
              <a:t> разных деревьев (желательно опавшие)</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 ребенок покрывает листок дерева краской одного цвета или красками разных цветов(более старший возраст), затем прикладывает его к бумаге окрашенной стороной для получения отпечатка. Для получения четкого отпечатка следует использовать густую краску. Черешки у листьев можно дорисовать кистью.</a:t>
            </a:r>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Picture 954.jpg"/>
          <p:cNvPicPr>
            <a:picLocks noChangeAspect="1"/>
          </p:cNvPicPr>
          <p:nvPr/>
        </p:nvPicPr>
        <p:blipFill>
          <a:blip r:embed="rId3" cstate="print"/>
          <a:stretch>
            <a:fillRect/>
          </a:stretch>
        </p:blipFill>
        <p:spPr>
          <a:xfrm>
            <a:off x="1115616" y="4149080"/>
            <a:ext cx="3384376" cy="2253995"/>
          </a:xfrm>
          <a:prstGeom prst="rect">
            <a:avLst/>
          </a:prstGeom>
          <a:ln>
            <a:noFill/>
          </a:ln>
          <a:effectLst>
            <a:outerShdw blurRad="190500" algn="tl" rotWithShape="0">
              <a:srgbClr val="000000">
                <a:alpha val="70000"/>
              </a:srgbClr>
            </a:outerShdw>
          </a:effectLst>
        </p:spPr>
      </p:pic>
      <p:pic>
        <p:nvPicPr>
          <p:cNvPr id="10" name="Рисунок 9" descr="image_72111.jpg"/>
          <p:cNvPicPr>
            <a:picLocks noChangeAspect="1"/>
          </p:cNvPicPr>
          <p:nvPr/>
        </p:nvPicPr>
        <p:blipFill>
          <a:blip r:embed="rId4" cstate="print"/>
          <a:stretch>
            <a:fillRect/>
          </a:stretch>
        </p:blipFill>
        <p:spPr>
          <a:xfrm>
            <a:off x="5436096" y="3717032"/>
            <a:ext cx="2952328" cy="27915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467544" y="2344237"/>
            <a:ext cx="784887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jpg"/>
          <p:cNvPicPr>
            <a:picLocks noChangeAspect="1"/>
          </p:cNvPicPr>
          <p:nvPr/>
        </p:nvPicPr>
        <p:blipFill>
          <a:blip r:embed="rId3" cstate="print"/>
          <a:stretch>
            <a:fillRect/>
          </a:stretch>
        </p:blipFill>
        <p:spPr>
          <a:xfrm>
            <a:off x="899592" y="2420888"/>
            <a:ext cx="2522987" cy="1800200"/>
          </a:xfrm>
          <a:prstGeom prst="rect">
            <a:avLst/>
          </a:prstGeom>
        </p:spPr>
      </p:pic>
      <p:pic>
        <p:nvPicPr>
          <p:cNvPr id="5" name="Рисунок 4" descr="Счет13032017 - копия.jpg"/>
          <p:cNvPicPr>
            <a:picLocks noChangeAspect="1"/>
          </p:cNvPicPr>
          <p:nvPr/>
        </p:nvPicPr>
        <p:blipFill>
          <a:blip r:embed="rId4" cstate="print"/>
          <a:stretch>
            <a:fillRect/>
          </a:stretch>
        </p:blipFill>
        <p:spPr>
          <a:xfrm>
            <a:off x="5652120" y="476672"/>
            <a:ext cx="2664504" cy="1894637"/>
          </a:xfrm>
          <a:prstGeom prst="rect">
            <a:avLst/>
          </a:prstGeom>
        </p:spPr>
      </p:pic>
      <p:pic>
        <p:nvPicPr>
          <p:cNvPr id="7" name="Рисунок 6" descr="1176543.jpg"/>
          <p:cNvPicPr>
            <a:picLocks noChangeAspect="1"/>
          </p:cNvPicPr>
          <p:nvPr/>
        </p:nvPicPr>
        <p:blipFill>
          <a:blip r:embed="rId5" cstate="print"/>
          <a:stretch>
            <a:fillRect/>
          </a:stretch>
        </p:blipFill>
        <p:spPr>
          <a:xfrm>
            <a:off x="4644008" y="2492896"/>
            <a:ext cx="3960440" cy="3960440"/>
          </a:xfrm>
          <a:prstGeom prst="rect">
            <a:avLst/>
          </a:prstGeom>
        </p:spPr>
      </p:pic>
      <p:pic>
        <p:nvPicPr>
          <p:cNvPr id="8" name="Рисунок 7" descr="i (7).jpg"/>
          <p:cNvPicPr>
            <a:picLocks noChangeAspect="1"/>
          </p:cNvPicPr>
          <p:nvPr/>
        </p:nvPicPr>
        <p:blipFill>
          <a:blip r:embed="rId6" cstate="print"/>
          <a:stretch>
            <a:fillRect/>
          </a:stretch>
        </p:blipFill>
        <p:spPr>
          <a:xfrm>
            <a:off x="683568" y="4293096"/>
            <a:ext cx="3848100" cy="2133600"/>
          </a:xfrm>
          <a:prstGeom prst="rect">
            <a:avLst/>
          </a:prstGeom>
        </p:spPr>
      </p:pic>
      <p:pic>
        <p:nvPicPr>
          <p:cNvPr id="10" name="Рисунок 9" descr="pechat-listyami-ribki-2.jpg"/>
          <p:cNvPicPr>
            <a:picLocks noChangeAspect="1"/>
          </p:cNvPicPr>
          <p:nvPr/>
        </p:nvPicPr>
        <p:blipFill>
          <a:blip r:embed="rId7" cstate="print"/>
          <a:stretch>
            <a:fillRect/>
          </a:stretch>
        </p:blipFill>
        <p:spPr>
          <a:xfrm>
            <a:off x="1691680" y="404664"/>
            <a:ext cx="3112870" cy="19442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364014"/>
            <a:ext cx="7848872"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Оттиск коробочками мака  </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err="1" smtClean="0">
                <a:latin typeface="Times New Roman" pitchFamily="18" charset="0"/>
                <a:cs typeface="Times New Roman" pitchFamily="18" charset="0"/>
              </a:rPr>
              <a:t>гуашь,тонированная</a:t>
            </a:r>
            <a:r>
              <a:rPr lang="ru-RU" sz="2200" dirty="0" smtClean="0">
                <a:latin typeface="Times New Roman" pitchFamily="18" charset="0"/>
                <a:cs typeface="Times New Roman" pitchFamily="18" charset="0"/>
              </a:rPr>
              <a:t> бумага ,  </a:t>
            </a:r>
          </a:p>
          <a:p>
            <a:pPr lvl="0"/>
            <a:r>
              <a:rPr lang="ru-RU" sz="2200" dirty="0" smtClean="0">
                <a:latin typeface="Times New Roman" pitchFamily="18" charset="0"/>
                <a:cs typeface="Times New Roman" pitchFamily="18" charset="0"/>
              </a:rPr>
              <a:t>коробочки мака.</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 </a:t>
            </a:r>
          </a:p>
          <a:p>
            <a:r>
              <a:rPr lang="ru-RU" sz="2200" dirty="0" smtClean="0">
                <a:latin typeface="Times New Roman" pitchFamily="18" charset="0"/>
                <a:cs typeface="Times New Roman" pitchFamily="18" charset="0"/>
              </a:rPr>
              <a:t>коробочки мака представляют собой</a:t>
            </a:r>
          </a:p>
          <a:p>
            <a:r>
              <a:rPr lang="ru-RU" sz="2200" dirty="0" smtClean="0">
                <a:latin typeface="Times New Roman" pitchFamily="18" charset="0"/>
                <a:cs typeface="Times New Roman" pitchFamily="18" charset="0"/>
              </a:rPr>
              <a:t> замечательную симметрично </a:t>
            </a:r>
            <a:r>
              <a:rPr lang="ru-RU" sz="2200" dirty="0" err="1" smtClean="0">
                <a:latin typeface="Times New Roman" pitchFamily="18" charset="0"/>
                <a:cs typeface="Times New Roman" pitchFamily="18" charset="0"/>
              </a:rPr>
              <a:t>органи</a:t>
            </a:r>
            <a:r>
              <a:rPr lang="ru-RU" sz="2200" dirty="0" smtClean="0">
                <a:latin typeface="Times New Roman" pitchFamily="18" charset="0"/>
                <a:cs typeface="Times New Roman" pitchFamily="18" charset="0"/>
              </a:rPr>
              <a:t>-</a:t>
            </a:r>
          </a:p>
          <a:p>
            <a:r>
              <a:rPr lang="ru-RU" sz="2200" dirty="0" err="1" smtClean="0">
                <a:latin typeface="Times New Roman" pitchFamily="18" charset="0"/>
                <a:cs typeface="Times New Roman" pitchFamily="18" charset="0"/>
              </a:rPr>
              <a:t>зованную</a:t>
            </a:r>
            <a:r>
              <a:rPr lang="ru-RU" sz="2200" dirty="0" smtClean="0">
                <a:latin typeface="Times New Roman" pitchFamily="18" charset="0"/>
                <a:cs typeface="Times New Roman" pitchFamily="18" charset="0"/>
              </a:rPr>
              <a:t> форму, незаменимую при </a:t>
            </a:r>
          </a:p>
          <a:p>
            <a:r>
              <a:rPr lang="ru-RU" sz="2200" dirty="0" smtClean="0">
                <a:latin typeface="Times New Roman" pitchFamily="18" charset="0"/>
                <a:cs typeface="Times New Roman" pitchFamily="18" charset="0"/>
              </a:rPr>
              <a:t>изображении мелких цветов, звездочек,</a:t>
            </a:r>
          </a:p>
          <a:p>
            <a:r>
              <a:rPr lang="ru-RU" sz="2200" dirty="0" smtClean="0">
                <a:latin typeface="Times New Roman" pitchFamily="18" charset="0"/>
                <a:cs typeface="Times New Roman" pitchFamily="18" charset="0"/>
              </a:rPr>
              <a:t> элементов декоративных украшений. </a:t>
            </a:r>
          </a:p>
          <a:p>
            <a:r>
              <a:rPr lang="ru-RU" sz="2200" dirty="0" smtClean="0">
                <a:latin typeface="Times New Roman" pitchFamily="18" charset="0"/>
                <a:cs typeface="Times New Roman" pitchFamily="18" charset="0"/>
              </a:rPr>
              <a:t>Такую печатку удобно держать в руке.</a:t>
            </a:r>
          </a:p>
          <a:p>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Счет13032017_0002.jpg"/>
          <p:cNvPicPr>
            <a:picLocks noChangeAspect="1"/>
          </p:cNvPicPr>
          <p:nvPr/>
        </p:nvPicPr>
        <p:blipFill>
          <a:blip r:embed="rId3" cstate="print"/>
          <a:stretch>
            <a:fillRect/>
          </a:stretch>
        </p:blipFill>
        <p:spPr>
          <a:xfrm>
            <a:off x="5436096" y="1700808"/>
            <a:ext cx="3111079" cy="4437112"/>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683568" y="4221088"/>
            <a:ext cx="4644008" cy="1446550"/>
          </a:xfrm>
          <a:prstGeom prst="rect">
            <a:avLst/>
          </a:prstGeom>
        </p:spPr>
        <p:txBody>
          <a:bodyPr wrap="square">
            <a:spAutoFit/>
          </a:bodyPr>
          <a:lstStyle/>
          <a:p>
            <a:r>
              <a:rPr lang="ru-RU" sz="2200" dirty="0" smtClean="0">
                <a:latin typeface="Times New Roman" pitchFamily="18" charset="0"/>
                <a:cs typeface="Times New Roman" pitchFamily="18" charset="0"/>
              </a:rPr>
              <a:t>Коробочками от мака можно нарисовать звездочки, </a:t>
            </a:r>
          </a:p>
          <a:p>
            <a:r>
              <a:rPr lang="ru-RU" sz="2200" dirty="0" smtClean="0">
                <a:latin typeface="Times New Roman" pitchFamily="18" charset="0"/>
                <a:cs typeface="Times New Roman" pitchFamily="18" charset="0"/>
              </a:rPr>
              <a:t>снежинки, цветы,</a:t>
            </a:r>
          </a:p>
          <a:p>
            <a:r>
              <a:rPr lang="ru-RU" sz="2200" dirty="0" smtClean="0">
                <a:latin typeface="Times New Roman" pitchFamily="18" charset="0"/>
                <a:cs typeface="Times New Roman" pitchFamily="18" charset="0"/>
              </a:rPr>
              <a:t> салют и </a:t>
            </a:r>
            <a:r>
              <a:rPr lang="ru-RU" sz="2200" dirty="0" err="1" smtClean="0">
                <a:latin typeface="Times New Roman" pitchFamily="18" charset="0"/>
                <a:cs typeface="Times New Roman" pitchFamily="18" charset="0"/>
              </a:rPr>
              <a:t>т.д</a:t>
            </a:r>
            <a:endParaRPr lang="ru-RU" sz="2200" dirty="0" smtClean="0"/>
          </a:p>
        </p:txBody>
      </p:sp>
      <p:pic>
        <p:nvPicPr>
          <p:cNvPr id="7" name="Рисунок 6" descr="снежинки нарисованные при помощи маковой головки.jpg"/>
          <p:cNvPicPr>
            <a:picLocks noChangeAspect="1"/>
          </p:cNvPicPr>
          <p:nvPr/>
        </p:nvPicPr>
        <p:blipFill>
          <a:blip r:embed="rId4" cstate="print"/>
          <a:stretch>
            <a:fillRect/>
          </a:stretch>
        </p:blipFill>
        <p:spPr>
          <a:xfrm>
            <a:off x="3707904" y="4869160"/>
            <a:ext cx="1512168" cy="151216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366641" y="620688"/>
            <a:ext cx="6203494" cy="1631216"/>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Скатывание бумаги или салфеток</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p>
          <a:p>
            <a:pPr lvl="0" indent="449263" algn="ctr" fontAlgn="base">
              <a:spcBef>
                <a:spcPct val="0"/>
              </a:spcBef>
              <a:spcAft>
                <a:spcPct val="0"/>
              </a:spcAft>
            </a:pPr>
            <a:endParaRPr lang="ru-RU" b="1" dirty="0" smtClean="0">
              <a:solidFill>
                <a:srgbClr val="990099"/>
              </a:solidFill>
              <a:latin typeface="Times New Roman" pitchFamily="18" charset="0"/>
              <a:cs typeface="Times New Roman" pitchFamily="18" charset="0"/>
            </a:endParaRPr>
          </a:p>
          <a:p>
            <a:pPr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smtClean="0">
              <a:solidFill>
                <a:srgbClr val="990099"/>
              </a:solidFill>
              <a:latin typeface="Times New Roman" pitchFamily="18" charset="0"/>
              <a:cs typeface="Times New Roman" pitchFamily="18" charset="0"/>
            </a:endParaRPr>
          </a:p>
          <a:p>
            <a:pPr lvl="0" indent="449263" algn="ctr" fontAlgn="base">
              <a:spcBef>
                <a:spcPct val="0"/>
              </a:spcBef>
              <a:spcAft>
                <a:spcPct val="0"/>
              </a:spcAft>
            </a:pPr>
            <a:endParaRPr lang="ru-RU" dirty="0" smtClean="0">
              <a:solidFill>
                <a:srgbClr val="990099"/>
              </a:solidFill>
              <a:latin typeface="Times New Roman" pitchFamily="18" charset="0"/>
              <a:cs typeface="Times New Roman" pitchFamily="18" charset="0"/>
            </a:endParaRPr>
          </a:p>
        </p:txBody>
      </p:sp>
      <p:sp>
        <p:nvSpPr>
          <p:cNvPr id="5" name="Прямоугольник 4"/>
          <p:cNvSpPr/>
          <p:nvPr/>
        </p:nvSpPr>
        <p:spPr>
          <a:xfrm>
            <a:off x="755576" y="1124744"/>
            <a:ext cx="2906117" cy="400110"/>
          </a:xfrm>
          <a:prstGeom prst="rect">
            <a:avLst/>
          </a:prstGeom>
        </p:spPr>
        <p:txBody>
          <a:bodyPr wrap="none">
            <a:spAutoFit/>
          </a:bodyPr>
          <a:lstStyle/>
          <a:p>
            <a:pPr lvl="0"/>
            <a:r>
              <a:rPr lang="ru-RU" sz="2000" b="1" dirty="0" smtClean="0">
                <a:solidFill>
                  <a:srgbClr val="CC3300"/>
                </a:solidFill>
                <a:latin typeface="Times New Roman" pitchFamily="18" charset="0"/>
                <a:cs typeface="Times New Roman" pitchFamily="18" charset="0"/>
              </a:rPr>
              <a:t>Возраст: </a:t>
            </a:r>
            <a:r>
              <a:rPr lang="ru-RU" sz="2000" dirty="0" smtClean="0">
                <a:latin typeface="Times New Roman" pitchFamily="18" charset="0"/>
                <a:cs typeface="Times New Roman" pitchFamily="18" charset="0"/>
              </a:rPr>
              <a:t>от четырех лет.</a:t>
            </a:r>
          </a:p>
        </p:txBody>
      </p:sp>
      <p:sp>
        <p:nvSpPr>
          <p:cNvPr id="6" name="Прямоугольник 5"/>
          <p:cNvSpPr/>
          <p:nvPr/>
        </p:nvSpPr>
        <p:spPr>
          <a:xfrm>
            <a:off x="755576" y="1556792"/>
            <a:ext cx="4644008" cy="4093428"/>
          </a:xfrm>
          <a:prstGeom prst="rect">
            <a:avLst/>
          </a:prstGeom>
        </p:spPr>
        <p:txBody>
          <a:bodyPr wrap="square">
            <a:spAutoFit/>
          </a:bodyPr>
          <a:lstStyle/>
          <a:p>
            <a:pPr lvl="0"/>
            <a:r>
              <a:rPr lang="ru-RU" sz="2000" b="1" dirty="0" smtClean="0">
                <a:solidFill>
                  <a:srgbClr val="CC3300"/>
                </a:solidFill>
                <a:latin typeface="Times New Roman" pitchFamily="18" charset="0"/>
                <a:cs typeface="Times New Roman" pitchFamily="18" charset="0"/>
              </a:rPr>
              <a:t>Материал: </a:t>
            </a:r>
            <a:r>
              <a:rPr lang="ru-RU" sz="2000" dirty="0" smtClean="0">
                <a:latin typeface="Times New Roman" pitchFamily="18" charset="0"/>
                <a:cs typeface="Times New Roman" pitchFamily="18" charset="0"/>
              </a:rPr>
              <a:t>салфетки либо цветная мягкая двухсторонняя бумага, клей ПВА, налитый в </a:t>
            </a:r>
            <a:r>
              <a:rPr lang="ru-RU" sz="2000" dirty="0" err="1" smtClean="0">
                <a:latin typeface="Times New Roman" pitchFamily="18" charset="0"/>
                <a:cs typeface="Times New Roman" pitchFamily="18" charset="0"/>
              </a:rPr>
              <a:t>блюдце,плотная</a:t>
            </a:r>
            <a:r>
              <a:rPr lang="ru-RU" sz="2000" dirty="0" smtClean="0">
                <a:latin typeface="Times New Roman" pitchFamily="18" charset="0"/>
                <a:cs typeface="Times New Roman" pitchFamily="18" charset="0"/>
              </a:rPr>
              <a:t> бумага или цветной картон для основы.</a:t>
            </a:r>
          </a:p>
          <a:p>
            <a:r>
              <a:rPr lang="ru-RU" sz="2000" b="1" dirty="0" smtClean="0">
                <a:solidFill>
                  <a:srgbClr val="CC3300"/>
                </a:solidFill>
                <a:latin typeface="Times New Roman" pitchFamily="18" charset="0"/>
                <a:cs typeface="Times New Roman" pitchFamily="18" charset="0"/>
              </a:rPr>
              <a:t>Способ получения изображения:</a:t>
            </a:r>
            <a:r>
              <a:rPr lang="ru-RU" sz="2000" b="1" dirty="0" smtClean="0">
                <a:solidFill>
                  <a:srgbClr val="CC3300"/>
                </a:solidFill>
              </a:rPr>
              <a:t> </a:t>
            </a:r>
          </a:p>
          <a:p>
            <a:r>
              <a:rPr lang="ru-RU" sz="2000" dirty="0" smtClean="0">
                <a:latin typeface="Times New Roman" pitchFamily="18" charset="0"/>
                <a:cs typeface="Times New Roman" pitchFamily="18" charset="0"/>
              </a:rPr>
              <a:t>ребенок мнет в руках бумагу, пока она не станет мягкой. Затем скатывает ее в шарик. Размеры его могут быть различными: от маленького (ягодка) до большого (облачко, ком для </a:t>
            </a:r>
            <a:r>
              <a:rPr lang="ru-RU" sz="2000" dirty="0" err="1" smtClean="0">
                <a:latin typeface="Times New Roman" pitchFamily="18" charset="0"/>
                <a:cs typeface="Times New Roman" pitchFamily="18" charset="0"/>
              </a:rPr>
              <a:t>снеговичка</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После этого бумажный комочек опускается в клей и приклеивается на основу.</a:t>
            </a:r>
          </a:p>
        </p:txBody>
      </p:sp>
      <p:pic>
        <p:nvPicPr>
          <p:cNvPr id="7" name="Рисунок 6" descr="Scan_0001.jpg"/>
          <p:cNvPicPr>
            <a:picLocks noChangeAspect="1"/>
          </p:cNvPicPr>
          <p:nvPr/>
        </p:nvPicPr>
        <p:blipFill>
          <a:blip r:embed="rId3" cstate="print"/>
          <a:stretch>
            <a:fillRect/>
          </a:stretch>
        </p:blipFill>
        <p:spPr>
          <a:xfrm>
            <a:off x="5427051" y="1484784"/>
            <a:ext cx="2968269" cy="388843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967335"/>
            <a:ext cx="4572000" cy="923330"/>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Материал: </a:t>
            </a:r>
            <a:r>
              <a:rPr lang="ru-RU" dirty="0" err="1" smtClean="0">
                <a:latin typeface="Times New Roman" pitchFamily="18" charset="0"/>
                <a:cs typeface="Times New Roman" pitchFamily="18" charset="0"/>
              </a:rPr>
              <a:t>гуашь,тонированная</a:t>
            </a:r>
            <a:r>
              <a:rPr lang="ru-RU" dirty="0" smtClean="0">
                <a:latin typeface="Times New Roman" pitchFamily="18" charset="0"/>
                <a:cs typeface="Times New Roman" pitchFamily="18" charset="0"/>
              </a:rPr>
              <a:t> бумага ,  </a:t>
            </a:r>
          </a:p>
          <a:p>
            <a:pPr lvl="0"/>
            <a:r>
              <a:rPr lang="ru-RU" dirty="0" smtClean="0">
                <a:latin typeface="Times New Roman" pitchFamily="18" charset="0"/>
                <a:cs typeface="Times New Roman" pitchFamily="18" charset="0"/>
              </a:rPr>
              <a:t>коробочки мака.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r>
              <a:rPr lang="ru-RU" dirty="0" smtClean="0">
                <a:latin typeface="Times New Roman" pitchFamily="18" charset="0"/>
                <a:cs typeface="Times New Roman" pitchFamily="18" charset="0"/>
              </a:rPr>
              <a:t> </a:t>
            </a:r>
          </a:p>
        </p:txBody>
      </p:sp>
      <p:pic>
        <p:nvPicPr>
          <p:cNvPr id="3" name="Рисунок 2"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979712" y="620688"/>
            <a:ext cx="4572000" cy="800219"/>
          </a:xfrm>
          <a:prstGeom prst="rect">
            <a:avLst/>
          </a:prstGeom>
        </p:spPr>
        <p:txBody>
          <a:bodyPr>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предметная</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5" name="Прямоугольник 4"/>
          <p:cNvSpPr/>
          <p:nvPr/>
        </p:nvSpPr>
        <p:spPr>
          <a:xfrm>
            <a:off x="827584" y="1196752"/>
            <a:ext cx="4572000" cy="4524315"/>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плотная  бумага  любого цвета,  кисти.</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Использовать можно как одну,</a:t>
            </a:r>
          </a:p>
          <a:p>
            <a:r>
              <a:rPr lang="ru-RU" dirty="0" smtClean="0">
                <a:latin typeface="Times New Roman" pitchFamily="18" charset="0"/>
                <a:cs typeface="Times New Roman" pitchFamily="18" charset="0"/>
              </a:rPr>
              <a:t> так и несколько красок. Можно рисовать бабочек, деревья, цветы.</a:t>
            </a:r>
          </a:p>
        </p:txBody>
      </p:sp>
      <p:pic>
        <p:nvPicPr>
          <p:cNvPr id="6" name="Рисунок 5" descr="Scan_0006 - копия (2).jpg"/>
          <p:cNvPicPr>
            <a:picLocks noChangeAspect="1"/>
          </p:cNvPicPr>
          <p:nvPr/>
        </p:nvPicPr>
        <p:blipFill>
          <a:blip r:embed="rId3" cstate="print"/>
          <a:srcRect l="5082" t="5014" r="5136" b="6407"/>
          <a:stretch>
            <a:fillRect/>
          </a:stretch>
        </p:blipFill>
        <p:spPr>
          <a:xfrm>
            <a:off x="6876256" y="620688"/>
            <a:ext cx="1440160" cy="1440160"/>
          </a:xfrm>
          <a:prstGeom prst="rect">
            <a:avLst/>
          </a:prstGeom>
          <a:ln>
            <a:noFill/>
          </a:ln>
          <a:effectLst>
            <a:outerShdw blurRad="190500" algn="tl" rotWithShape="0">
              <a:srgbClr val="000000">
                <a:alpha val="70000"/>
              </a:srgbClr>
            </a:outerShdw>
          </a:effectLst>
        </p:spPr>
      </p:pic>
      <p:pic>
        <p:nvPicPr>
          <p:cNvPr id="7" name="Рисунок 6" descr="Scan_0006 - копия (3).jpg"/>
          <p:cNvPicPr>
            <a:picLocks noChangeAspect="1"/>
          </p:cNvPicPr>
          <p:nvPr/>
        </p:nvPicPr>
        <p:blipFill>
          <a:blip r:embed="rId4" cstate="print"/>
          <a:srcRect l="5101" t="5704" r="3077" b="5875"/>
          <a:stretch>
            <a:fillRect/>
          </a:stretch>
        </p:blipFill>
        <p:spPr>
          <a:xfrm>
            <a:off x="7020272" y="3429000"/>
            <a:ext cx="1337955" cy="1152128"/>
          </a:xfrm>
          <a:prstGeom prst="rect">
            <a:avLst/>
          </a:prstGeom>
          <a:ln>
            <a:noFill/>
          </a:ln>
          <a:effectLst>
            <a:outerShdw blurRad="190500" algn="tl" rotWithShape="0">
              <a:srgbClr val="000000">
                <a:alpha val="70000"/>
              </a:srgbClr>
            </a:outerShdw>
          </a:effectLst>
        </p:spPr>
      </p:pic>
      <p:pic>
        <p:nvPicPr>
          <p:cNvPr id="8" name="Рисунок 7" descr="Scan_0006 - копия (4).jpg"/>
          <p:cNvPicPr>
            <a:picLocks noChangeAspect="1"/>
          </p:cNvPicPr>
          <p:nvPr/>
        </p:nvPicPr>
        <p:blipFill>
          <a:blip r:embed="rId5" cstate="print"/>
          <a:srcRect l="4389" t="5533" r="5643" b="14231"/>
          <a:stretch>
            <a:fillRect/>
          </a:stretch>
        </p:blipFill>
        <p:spPr>
          <a:xfrm>
            <a:off x="6948264" y="2204864"/>
            <a:ext cx="1425262" cy="1008112"/>
          </a:xfrm>
          <a:prstGeom prst="rect">
            <a:avLst/>
          </a:prstGeom>
          <a:ln>
            <a:noFill/>
          </a:ln>
          <a:effectLst>
            <a:outerShdw blurRad="190500" algn="tl" rotWithShape="0">
              <a:srgbClr val="000000">
                <a:alpha val="70000"/>
              </a:srgbClr>
            </a:outerShdw>
          </a:effectLst>
        </p:spPr>
      </p:pic>
      <p:pic>
        <p:nvPicPr>
          <p:cNvPr id="9" name="Рисунок 8" descr="Scan_0006 - копия.jpg"/>
          <p:cNvPicPr>
            <a:picLocks noChangeAspect="1"/>
          </p:cNvPicPr>
          <p:nvPr/>
        </p:nvPicPr>
        <p:blipFill>
          <a:blip r:embed="rId6" cstate="print"/>
          <a:srcRect l="6250" t="7063" r="6251" b="8185"/>
          <a:stretch>
            <a:fillRect/>
          </a:stretch>
        </p:blipFill>
        <p:spPr>
          <a:xfrm rot="10800000">
            <a:off x="5292080" y="2924944"/>
            <a:ext cx="1524169" cy="1306431"/>
          </a:xfrm>
          <a:prstGeom prst="rect">
            <a:avLst/>
          </a:prstGeom>
          <a:ln>
            <a:noFill/>
          </a:ln>
          <a:effectLst>
            <a:outerShdw blurRad="190500" algn="tl" rotWithShape="0">
              <a:srgbClr val="000000">
                <a:alpha val="70000"/>
              </a:srgbClr>
            </a:outerShdw>
          </a:effectLst>
        </p:spPr>
      </p:pic>
      <p:pic>
        <p:nvPicPr>
          <p:cNvPr id="10" name="Рисунок 9" descr="Scan_0006.jpg"/>
          <p:cNvPicPr>
            <a:picLocks noChangeAspect="1"/>
          </p:cNvPicPr>
          <p:nvPr/>
        </p:nvPicPr>
        <p:blipFill>
          <a:blip r:embed="rId7" cstate="print"/>
          <a:srcRect l="5218" t="3664" r="6081" b="6250"/>
          <a:stretch>
            <a:fillRect/>
          </a:stretch>
        </p:blipFill>
        <p:spPr>
          <a:xfrm>
            <a:off x="5364088" y="1484784"/>
            <a:ext cx="1296144" cy="1098961"/>
          </a:xfrm>
          <a:prstGeom prst="rect">
            <a:avLst/>
          </a:prstGeom>
          <a:ln>
            <a:noFill/>
          </a:ln>
          <a:effectLst>
            <a:outerShdw blurRad="190500" algn="tl" rotWithShape="0">
              <a:srgbClr val="000000">
                <a:alpha val="70000"/>
              </a:srgbClr>
            </a:outerShdw>
          </a:effectLst>
        </p:spPr>
      </p:pic>
      <p:pic>
        <p:nvPicPr>
          <p:cNvPr id="11" name="Рисунок 10" descr="Scan_0019.jpg"/>
          <p:cNvPicPr>
            <a:picLocks noChangeAspect="1"/>
          </p:cNvPicPr>
          <p:nvPr/>
        </p:nvPicPr>
        <p:blipFill>
          <a:blip r:embed="rId8" cstate="print"/>
          <a:stretch>
            <a:fillRect/>
          </a:stretch>
        </p:blipFill>
        <p:spPr>
          <a:xfrm>
            <a:off x="5652120" y="4725144"/>
            <a:ext cx="2088232" cy="173297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619672" y="476672"/>
            <a:ext cx="6264696" cy="800219"/>
          </a:xfrm>
          <a:prstGeom prst="rect">
            <a:avLst/>
          </a:prstGeom>
        </p:spPr>
        <p:txBody>
          <a:bodyPr wrap="squar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(разновидность)</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4" name="Прямоугольник 3"/>
          <p:cNvSpPr/>
          <p:nvPr/>
        </p:nvSpPr>
        <p:spPr>
          <a:xfrm>
            <a:off x="1043608" y="1052736"/>
            <a:ext cx="4572000" cy="4247317"/>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шести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бумага  любого цвета,  кисти, влажная губка, кафельная плитка.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p>
          <a:p>
            <a:r>
              <a:rPr lang="ru-RU" dirty="0" smtClean="0">
                <a:latin typeface="Times New Roman" pitchFamily="18" charset="0"/>
                <a:cs typeface="Times New Roman" pitchFamily="18" charset="0"/>
              </a:rPr>
              <a:t>а) на кафельную плитку наносится рисунок краской, затем она накрывается влажным листом бумаги. Пейзаж получается размытым.</a:t>
            </a:r>
          </a:p>
          <a:p>
            <a:r>
              <a:rPr lang="ru-RU" dirty="0" smtClean="0">
                <a:latin typeface="Times New Roman" pitchFamily="18" charset="0"/>
                <a:cs typeface="Times New Roman" pitchFamily="18" charset="0"/>
              </a:rPr>
              <a:t>б) рисунок делается на стекле (можно под рисунок  подсветку – для сложного рисунка)</a:t>
            </a:r>
          </a:p>
          <a:p>
            <a:r>
              <a:rPr lang="ru-RU" dirty="0" smtClean="0">
                <a:latin typeface="Times New Roman" pitchFamily="18" charset="0"/>
                <a:cs typeface="Times New Roman" pitchFamily="18" charset="0"/>
              </a:rPr>
              <a:t>Положить сверху чистый лист </a:t>
            </a:r>
          </a:p>
          <a:p>
            <a:r>
              <a:rPr lang="ru-RU" dirty="0" smtClean="0">
                <a:latin typeface="Times New Roman" pitchFamily="18" charset="0"/>
                <a:cs typeface="Times New Roman" pitchFamily="18" charset="0"/>
              </a:rPr>
              <a:t>бумаги, осторожно прижать к </a:t>
            </a:r>
          </a:p>
          <a:p>
            <a:r>
              <a:rPr lang="ru-RU" dirty="0" smtClean="0">
                <a:latin typeface="Times New Roman" pitchFamily="18" charset="0"/>
                <a:cs typeface="Times New Roman" pitchFamily="18" charset="0"/>
              </a:rPr>
              <a:t>стеклу, а потом также осторожно </a:t>
            </a:r>
          </a:p>
          <a:p>
            <a:r>
              <a:rPr lang="ru-RU" dirty="0" smtClean="0">
                <a:latin typeface="Times New Roman" pitchFamily="18" charset="0"/>
                <a:cs typeface="Times New Roman" pitchFamily="18" charset="0"/>
              </a:rPr>
              <a:t>поднять. Готово!</a:t>
            </a:r>
            <a:endParaRPr lang="ru-RU" dirty="0">
              <a:latin typeface="Times New Roman" pitchFamily="18" charset="0"/>
              <a:cs typeface="Times New Roman" pitchFamily="18" charset="0"/>
            </a:endParaRPr>
          </a:p>
        </p:txBody>
      </p:sp>
      <p:pic>
        <p:nvPicPr>
          <p:cNvPr id="5" name="Рисунок 4" descr="Scan_0008.jpg"/>
          <p:cNvPicPr>
            <a:picLocks noChangeAspect="1"/>
          </p:cNvPicPr>
          <p:nvPr/>
        </p:nvPicPr>
        <p:blipFill>
          <a:blip r:embed="rId3" cstate="print"/>
          <a:stretch>
            <a:fillRect/>
          </a:stretch>
        </p:blipFill>
        <p:spPr>
          <a:xfrm>
            <a:off x="6012160" y="1052736"/>
            <a:ext cx="2345403" cy="2736304"/>
          </a:xfrm>
          <a:prstGeom prst="rect">
            <a:avLst/>
          </a:prstGeom>
        </p:spPr>
      </p:pic>
      <p:pic>
        <p:nvPicPr>
          <p:cNvPr id="7" name="Рисунок 6" descr="Scan_0008.jpg"/>
          <p:cNvPicPr>
            <a:picLocks noChangeAspect="1"/>
          </p:cNvPicPr>
          <p:nvPr/>
        </p:nvPicPr>
        <p:blipFill>
          <a:blip r:embed="rId4" cstate="print"/>
          <a:stretch>
            <a:fillRect/>
          </a:stretch>
        </p:blipFill>
        <p:spPr>
          <a:xfrm>
            <a:off x="4932040" y="4293096"/>
            <a:ext cx="3657600" cy="214884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339752" y="548680"/>
            <a:ext cx="4572000" cy="800219"/>
          </a:xfrm>
          <a:prstGeom prst="rect">
            <a:avLst/>
          </a:prstGeom>
        </p:spPr>
        <p:txBody>
          <a:bodyPr>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пейзажная</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4" name="Прямоугольник 3"/>
          <p:cNvSpPr/>
          <p:nvPr/>
        </p:nvSpPr>
        <p:spPr>
          <a:xfrm>
            <a:off x="827584" y="1196752"/>
            <a:ext cx="4572000" cy="4247317"/>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шести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бумага  любого цвета,  кисти, влажная губка, кафельная плитка.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складывает лист пополам. На одной половине листа рисуется пейзаж, на другой получается его отражение в озере, реке (отпечаток). Пейзаж выполняется быстро, чтобы краски не успели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a:t>
            </a:r>
          </a:p>
        </p:txBody>
      </p:sp>
      <p:pic>
        <p:nvPicPr>
          <p:cNvPr id="5" name="Рисунок 4" descr="Scan_0007.jpg"/>
          <p:cNvPicPr>
            <a:picLocks noChangeAspect="1"/>
          </p:cNvPicPr>
          <p:nvPr/>
        </p:nvPicPr>
        <p:blipFill>
          <a:blip r:embed="rId3" cstate="print"/>
          <a:stretch>
            <a:fillRect/>
          </a:stretch>
        </p:blipFill>
        <p:spPr>
          <a:xfrm>
            <a:off x="5580112" y="1412776"/>
            <a:ext cx="2808312" cy="396934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1235436"/>
            <a:ext cx="669674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Кто не наблюдал, как рисуют дети – дома, на улице? Самые маленькие, еще не зная, чем и на чем можно рисовать, с увлечением рисуют всем, что оставляет след на асфальте, на стене, на бумаге.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Взрослые иной раз досадуют: обои исчиркал, бумагу извел – лучше бы играл со своими игрушками.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Людям подчас невдомек, что рисунки детей – одно из чудес, мимо которых многие</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проходят, не замечая их, не задумываясь.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347864" y="332656"/>
            <a:ext cx="2065309"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Набрызг</a:t>
            </a:r>
          </a:p>
        </p:txBody>
      </p:sp>
      <p:sp>
        <p:nvSpPr>
          <p:cNvPr id="4" name="Прямоугольник 3"/>
          <p:cNvSpPr/>
          <p:nvPr/>
        </p:nvSpPr>
        <p:spPr>
          <a:xfrm>
            <a:off x="683568" y="908720"/>
            <a:ext cx="4896544" cy="5909310"/>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бумага ,  жесткая кисть или старая зубная щетка,  кусочек плотного картона или пластика (5*5 см.(расческа) </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1-й способ: ребенок набирает   краску на кисть и ударяет кистью о картон(пластик), который держит над бумагой. Краска разбрызгивается над бумагой.</a:t>
            </a:r>
          </a:p>
          <a:p>
            <a:r>
              <a:rPr lang="ru-RU" dirty="0" smtClean="0">
                <a:latin typeface="Times New Roman" pitchFamily="18" charset="0"/>
                <a:cs typeface="Times New Roman" pitchFamily="18" charset="0"/>
              </a:rPr>
              <a:t>2-й способ: надо вырезать различные фигурки из бумаги и разложить их на картоне, придавив монеткой, затем смочить зубную щетку, провес -</a:t>
            </a:r>
            <a:r>
              <a:rPr lang="ru-RU" dirty="0" err="1" smtClean="0">
                <a:latin typeface="Times New Roman" pitchFamily="18" charset="0"/>
                <a:cs typeface="Times New Roman" pitchFamily="18" charset="0"/>
              </a:rPr>
              <a:t>ти</a:t>
            </a:r>
            <a:r>
              <a:rPr lang="ru-RU" dirty="0" smtClean="0">
                <a:latin typeface="Times New Roman" pitchFamily="18" charset="0"/>
                <a:cs typeface="Times New Roman" pitchFamily="18" charset="0"/>
              </a:rPr>
              <a:t> по краске. А затем энергично проводить щеткой по карандашу или расческе. Краска </a:t>
            </a:r>
            <a:r>
              <a:rPr lang="ru-RU" dirty="0" err="1" smtClean="0">
                <a:latin typeface="Times New Roman" pitchFamily="18" charset="0"/>
                <a:cs typeface="Times New Roman" pitchFamily="18" charset="0"/>
              </a:rPr>
              <a:t>раз-брызгивается</a:t>
            </a:r>
            <a:r>
              <a:rPr lang="ru-RU" dirty="0" smtClean="0">
                <a:latin typeface="Times New Roman" pitchFamily="18" charset="0"/>
                <a:cs typeface="Times New Roman" pitchFamily="18" charset="0"/>
              </a:rPr>
              <a:t>. Вместо трафаретов можно взять засушенные листочки, цветочки  или травинки.</a:t>
            </a:r>
            <a:r>
              <a:rPr lang="ru-RU" dirty="0" smtClean="0"/>
              <a:t>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Применение одновременно нескольких красок помогает создать многоцветный рисунок.</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5" name="Рисунок 4" descr="Scan_0005.jpg"/>
          <p:cNvPicPr>
            <a:picLocks noChangeAspect="1"/>
          </p:cNvPicPr>
          <p:nvPr/>
        </p:nvPicPr>
        <p:blipFill>
          <a:blip r:embed="rId3" cstate="print"/>
          <a:stretch>
            <a:fillRect/>
          </a:stretch>
        </p:blipFill>
        <p:spPr>
          <a:xfrm>
            <a:off x="5868144" y="764704"/>
            <a:ext cx="2587752" cy="36576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755576" y="548680"/>
            <a:ext cx="4392488" cy="5909310"/>
          </a:xfrm>
          <a:prstGeom prst="rect">
            <a:avLst/>
          </a:prstGeom>
        </p:spPr>
        <p:txBody>
          <a:bodyPr wrap="square">
            <a:spAutoFit/>
          </a:bodyPr>
          <a:lstStyle/>
          <a:p>
            <a:r>
              <a:rPr lang="ru-RU" dirty="0" smtClean="0">
                <a:latin typeface="Times New Roman" pitchFamily="18" charset="0"/>
                <a:cs typeface="Times New Roman" pitchFamily="18" charset="0"/>
              </a:rPr>
              <a:t>При набрызгивании можно менять направление движения руки (по вертикали, горизонтали, наклонно, волнообразно, изменять величину крапинок, приближая или отдаляя брызги от листа бумаги. Можно использовать краски разного цвета и разной густоты. Применение одновременно нескольких красок помогает создать многоцветный рисунок. В зависимости  от количества цветов и от интенсивности напыления каждый раз будет получаться новая, отличная от предыдущих картин работа.</a:t>
            </a:r>
          </a:p>
          <a:p>
            <a:r>
              <a:rPr lang="ru-RU" dirty="0" smtClean="0">
                <a:latin typeface="Times New Roman" pitchFamily="18" charset="0"/>
                <a:cs typeface="Times New Roman" pitchFamily="18" charset="0"/>
              </a:rPr>
              <a:t>При  применении  в пейзажах  техники рисования «набрызг» можно  изобразить дождь, снег, туман, звездное небо.  </a:t>
            </a:r>
          </a:p>
          <a:p>
            <a:r>
              <a:rPr lang="ru-RU" dirty="0" smtClean="0">
                <a:latin typeface="Times New Roman" pitchFamily="18" charset="0"/>
                <a:cs typeface="Times New Roman" pitchFamily="18" charset="0"/>
              </a:rPr>
              <a:t>Применяя технику  «набрызг», можно заготовить тонированную бумагу интересных расцветок. </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 name="Рисунок 3" descr="Космос.jpg"/>
          <p:cNvPicPr>
            <a:picLocks noChangeAspect="1"/>
          </p:cNvPicPr>
          <p:nvPr/>
        </p:nvPicPr>
        <p:blipFill>
          <a:blip r:embed="rId3" cstate="print"/>
          <a:stretch>
            <a:fillRect/>
          </a:stretch>
        </p:blipFill>
        <p:spPr>
          <a:xfrm>
            <a:off x="5281640" y="836712"/>
            <a:ext cx="3295086" cy="46085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611560" y="476672"/>
            <a:ext cx="78488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Обрывание бумаги</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 цветная двухсторонняя бумага, клей, кисть, плотная бумага либо цветной картон для основы</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ребенок  отрывает от листа бумаги кусочки или полоски  небольшого размера ,намазывает клеем изображение на листе( малышам педагог выполняет один рисунок на всех), накладывает кусочки бумаги на клей. В результате изображение получается объемным. </a:t>
            </a:r>
          </a:p>
          <a:p>
            <a:r>
              <a:rPr lang="ru-RU" sz="2200" dirty="0" smtClean="0">
                <a:latin typeface="Times New Roman" pitchFamily="18" charset="0"/>
                <a:cs typeface="Times New Roman" pitchFamily="18" charset="0"/>
              </a:rPr>
              <a:t>Можно части изображения</a:t>
            </a:r>
          </a:p>
          <a:p>
            <a:r>
              <a:rPr lang="ru-RU" sz="2200" dirty="0" smtClean="0">
                <a:latin typeface="Times New Roman" pitchFamily="18" charset="0"/>
                <a:cs typeface="Times New Roman" pitchFamily="18" charset="0"/>
              </a:rPr>
              <a:t> намазать клеем и наклеить </a:t>
            </a:r>
          </a:p>
          <a:p>
            <a:r>
              <a:rPr lang="ru-RU" sz="2200" dirty="0" smtClean="0">
                <a:latin typeface="Times New Roman" pitchFamily="18" charset="0"/>
                <a:cs typeface="Times New Roman" pitchFamily="18" charset="0"/>
              </a:rPr>
              <a:t>на основу. Этот вид работы</a:t>
            </a:r>
          </a:p>
          <a:p>
            <a:r>
              <a:rPr lang="ru-RU" sz="2200" dirty="0" smtClean="0">
                <a:latin typeface="Times New Roman" pitchFamily="18" charset="0"/>
                <a:cs typeface="Times New Roman" pitchFamily="18" charset="0"/>
              </a:rPr>
              <a:t> используется на занятиях</a:t>
            </a:r>
          </a:p>
          <a:p>
            <a:r>
              <a:rPr lang="ru-RU" sz="2200" dirty="0" smtClean="0">
                <a:latin typeface="Times New Roman" pitchFamily="18" charset="0"/>
                <a:cs typeface="Times New Roman" pitchFamily="18" charset="0"/>
              </a:rPr>
              <a:t> с детьми старшего </a:t>
            </a:r>
          </a:p>
          <a:p>
            <a:r>
              <a:rPr lang="ru-RU" sz="2200" dirty="0" smtClean="0">
                <a:latin typeface="Times New Roman" pitchFamily="18" charset="0"/>
                <a:cs typeface="Times New Roman" pitchFamily="18" charset="0"/>
              </a:rPr>
              <a:t>дошкольного возраста.</a:t>
            </a:r>
          </a:p>
          <a:p>
            <a:r>
              <a:rPr lang="ru-RU" sz="2200" dirty="0" smtClean="0">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3568" y="4221088"/>
            <a:ext cx="4644008" cy="430887"/>
          </a:xfrm>
          <a:prstGeom prst="rect">
            <a:avLst/>
          </a:prstGeom>
        </p:spPr>
        <p:txBody>
          <a:bodyPr wrap="square">
            <a:spAutoFit/>
          </a:bodyPr>
          <a:lstStyle/>
          <a:p>
            <a:r>
              <a:rPr lang="ru-RU" sz="2200" dirty="0" smtClean="0">
                <a:latin typeface="Times New Roman" pitchFamily="18" charset="0"/>
                <a:cs typeface="Times New Roman" pitchFamily="18" charset="0"/>
              </a:rPr>
              <a:t> </a:t>
            </a:r>
            <a:endParaRPr lang="ru-RU" sz="2200" dirty="0" smtClean="0"/>
          </a:p>
        </p:txBody>
      </p:sp>
      <p:pic>
        <p:nvPicPr>
          <p:cNvPr id="8" name="Рисунок 7" descr="torn-paper-landscape3.jpg"/>
          <p:cNvPicPr>
            <a:picLocks noChangeAspect="1"/>
          </p:cNvPicPr>
          <p:nvPr/>
        </p:nvPicPr>
        <p:blipFill>
          <a:blip r:embed="rId3" cstate="print"/>
          <a:stretch>
            <a:fillRect/>
          </a:stretch>
        </p:blipFill>
        <p:spPr>
          <a:xfrm>
            <a:off x="4716016" y="4045405"/>
            <a:ext cx="3909814" cy="24799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44150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6bc39c077c8587926dd419faf08509e7.jpg"/>
          <p:cNvPicPr>
            <a:picLocks noChangeAspect="1"/>
          </p:cNvPicPr>
          <p:nvPr/>
        </p:nvPicPr>
        <p:blipFill>
          <a:blip r:embed="rId3" cstate="print"/>
          <a:stretch>
            <a:fillRect/>
          </a:stretch>
        </p:blipFill>
        <p:spPr>
          <a:xfrm>
            <a:off x="899592" y="908720"/>
            <a:ext cx="2265789" cy="1718717"/>
          </a:xfrm>
          <a:prstGeom prst="rect">
            <a:avLst/>
          </a:prstGeom>
          <a:ln>
            <a:noFill/>
          </a:ln>
          <a:effectLst>
            <a:outerShdw blurRad="190500" algn="tl" rotWithShape="0">
              <a:srgbClr val="000000">
                <a:alpha val="70000"/>
              </a:srgbClr>
            </a:outerShdw>
          </a:effectLst>
        </p:spPr>
      </p:pic>
      <p:pic>
        <p:nvPicPr>
          <p:cNvPr id="5" name="Рисунок 4" descr="image_32502.jpg"/>
          <p:cNvPicPr>
            <a:picLocks noChangeAspect="1"/>
          </p:cNvPicPr>
          <p:nvPr/>
        </p:nvPicPr>
        <p:blipFill>
          <a:blip r:embed="rId4" cstate="print"/>
          <a:stretch>
            <a:fillRect/>
          </a:stretch>
        </p:blipFill>
        <p:spPr>
          <a:xfrm>
            <a:off x="3491880" y="476672"/>
            <a:ext cx="2404492" cy="1803369"/>
          </a:xfrm>
          <a:prstGeom prst="rect">
            <a:avLst/>
          </a:prstGeom>
          <a:ln>
            <a:noFill/>
          </a:ln>
          <a:effectLst>
            <a:outerShdw blurRad="190500" algn="tl" rotWithShape="0">
              <a:srgbClr val="000000">
                <a:alpha val="70000"/>
              </a:srgbClr>
            </a:outerShdw>
          </a:effectLst>
        </p:spPr>
      </p:pic>
      <p:pic>
        <p:nvPicPr>
          <p:cNvPr id="6" name="Рисунок 5" descr="IMG-20160302-WA0000.jpg"/>
          <p:cNvPicPr>
            <a:picLocks noChangeAspect="1"/>
          </p:cNvPicPr>
          <p:nvPr/>
        </p:nvPicPr>
        <p:blipFill>
          <a:blip r:embed="rId5" cstate="print"/>
          <a:stretch>
            <a:fillRect/>
          </a:stretch>
        </p:blipFill>
        <p:spPr>
          <a:xfrm>
            <a:off x="4716016" y="3933056"/>
            <a:ext cx="3312368" cy="2484276"/>
          </a:xfrm>
          <a:prstGeom prst="rect">
            <a:avLst/>
          </a:prstGeom>
          <a:ln>
            <a:noFill/>
          </a:ln>
          <a:effectLst>
            <a:outerShdw blurRad="190500" algn="tl" rotWithShape="0">
              <a:srgbClr val="000000">
                <a:alpha val="70000"/>
              </a:srgbClr>
            </a:outerShdw>
          </a:effectLst>
        </p:spPr>
      </p:pic>
      <p:pic>
        <p:nvPicPr>
          <p:cNvPr id="7" name="Рисунок 6" descr="-var-www-joyisv.ru-web-media-kunena-attachments-534-applikacii_iz_bumagi_dlya_detey_1.jpg"/>
          <p:cNvPicPr>
            <a:picLocks noChangeAspect="1"/>
          </p:cNvPicPr>
          <p:nvPr/>
        </p:nvPicPr>
        <p:blipFill>
          <a:blip r:embed="rId6" cstate="print"/>
          <a:stretch>
            <a:fillRect/>
          </a:stretch>
        </p:blipFill>
        <p:spPr>
          <a:xfrm>
            <a:off x="6084168" y="764704"/>
            <a:ext cx="2164317" cy="2996952"/>
          </a:xfrm>
          <a:prstGeom prst="rect">
            <a:avLst/>
          </a:prstGeom>
          <a:ln>
            <a:noFill/>
          </a:ln>
          <a:effectLst>
            <a:outerShdw blurRad="190500" algn="tl" rotWithShape="0">
              <a:srgbClr val="000000">
                <a:alpha val="70000"/>
              </a:srgbClr>
            </a:outerShdw>
          </a:effectLst>
        </p:spPr>
      </p:pic>
      <p:pic>
        <p:nvPicPr>
          <p:cNvPr id="8" name="Рисунок 7" descr="Счет13032017_0003.jpg"/>
          <p:cNvPicPr>
            <a:picLocks noChangeAspect="1"/>
          </p:cNvPicPr>
          <p:nvPr/>
        </p:nvPicPr>
        <p:blipFill>
          <a:blip r:embed="rId7" cstate="print"/>
          <a:stretch>
            <a:fillRect/>
          </a:stretch>
        </p:blipFill>
        <p:spPr>
          <a:xfrm>
            <a:off x="683568" y="3068960"/>
            <a:ext cx="3484796" cy="244336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899592" y="1124744"/>
            <a:ext cx="3816424" cy="5078313"/>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бумага, чистая вода, широкая кисть или вата для смачивания листа, акварель, тонкая кисть для прорисовки деталей.</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берем кусочек ваты, намочим её в чистой воде, отожмем её, проводим по всему листу или </a:t>
            </a:r>
          </a:p>
          <a:p>
            <a:r>
              <a:rPr lang="ru-RU" dirty="0" smtClean="0">
                <a:latin typeface="Times New Roman" pitchFamily="18" charset="0"/>
                <a:cs typeface="Times New Roman" pitchFamily="18" charset="0"/>
              </a:rPr>
              <a:t>(если так требуется)  только по отдельной </a:t>
            </a:r>
            <a:r>
              <a:rPr lang="ru-RU" dirty="0" err="1" smtClean="0">
                <a:latin typeface="Times New Roman" pitchFamily="18" charset="0"/>
                <a:cs typeface="Times New Roman" pitchFamily="18" charset="0"/>
              </a:rPr>
              <a:t>части.П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отом</a:t>
            </a:r>
            <a:r>
              <a:rPr lang="ru-RU" dirty="0" smtClean="0">
                <a:latin typeface="Times New Roman" pitchFamily="18" charset="0"/>
                <a:cs typeface="Times New Roman" pitchFamily="18" charset="0"/>
              </a:rPr>
              <a:t> кистью или пальчиками наносим изображение. Оно получается как бы  в тумане </a:t>
            </a:r>
          </a:p>
          <a:p>
            <a:r>
              <a:rPr lang="ru-RU" dirty="0" smtClean="0">
                <a:latin typeface="Times New Roman" pitchFamily="18" charset="0"/>
                <a:cs typeface="Times New Roman" pitchFamily="18" charset="0"/>
              </a:rPr>
              <a:t>или размытое под дождем.</a:t>
            </a:r>
          </a:p>
          <a:p>
            <a:r>
              <a:rPr lang="ru-RU" dirty="0" smtClean="0">
                <a:latin typeface="Times New Roman" pitchFamily="18" charset="0"/>
                <a:cs typeface="Times New Roman" pitchFamily="18" charset="0"/>
              </a:rPr>
              <a:t>Если нужно прорисовать детали, необходимо подождать, пока рисунок высохнет, или набирать на кисть густую краску.</a:t>
            </a:r>
          </a:p>
        </p:txBody>
      </p:sp>
      <p:sp>
        <p:nvSpPr>
          <p:cNvPr id="6" name="Прямоугольник 5"/>
          <p:cNvSpPr/>
          <p:nvPr/>
        </p:nvSpPr>
        <p:spPr>
          <a:xfrm>
            <a:off x="1471737" y="548680"/>
            <a:ext cx="5437258" cy="523220"/>
          </a:xfrm>
          <a:prstGeom prst="rect">
            <a:avLst/>
          </a:prstGeom>
        </p:spPr>
        <p:txBody>
          <a:bodyPr wrap="none">
            <a:spAutoFit/>
          </a:bodyPr>
          <a:lstStyle/>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на мокрой бумаге.</a:t>
            </a:r>
            <a:endParaRPr lang="ru-RU" sz="2800" dirty="0" smtClean="0">
              <a:solidFill>
                <a:srgbClr val="990099"/>
              </a:solidFill>
              <a:latin typeface="Times New Roman" pitchFamily="18" charset="0"/>
              <a:cs typeface="Times New Roman" pitchFamily="18" charset="0"/>
            </a:endParaRPr>
          </a:p>
        </p:txBody>
      </p:sp>
      <p:pic>
        <p:nvPicPr>
          <p:cNvPr id="7" name="Рисунок 6" descr="Scan_0010.jpg"/>
          <p:cNvPicPr>
            <a:picLocks noChangeAspect="1"/>
          </p:cNvPicPr>
          <p:nvPr/>
        </p:nvPicPr>
        <p:blipFill>
          <a:blip r:embed="rId3" cstate="print"/>
          <a:stretch>
            <a:fillRect/>
          </a:stretch>
        </p:blipFill>
        <p:spPr>
          <a:xfrm>
            <a:off x="6732240" y="980728"/>
            <a:ext cx="1723656" cy="2436263"/>
          </a:xfrm>
          <a:prstGeom prst="rect">
            <a:avLst/>
          </a:prstGeom>
          <a:ln>
            <a:noFill/>
          </a:ln>
          <a:effectLst>
            <a:outerShdw blurRad="190500" algn="tl" rotWithShape="0">
              <a:srgbClr val="000000">
                <a:alpha val="70000"/>
              </a:srgbClr>
            </a:outerShdw>
          </a:effectLst>
        </p:spPr>
      </p:pic>
      <p:pic>
        <p:nvPicPr>
          <p:cNvPr id="8" name="Рисунок 7" descr="Scan_0011.jpg"/>
          <p:cNvPicPr>
            <a:picLocks noChangeAspect="1"/>
          </p:cNvPicPr>
          <p:nvPr/>
        </p:nvPicPr>
        <p:blipFill>
          <a:blip r:embed="rId4" cstate="print"/>
          <a:stretch>
            <a:fillRect/>
          </a:stretch>
        </p:blipFill>
        <p:spPr>
          <a:xfrm>
            <a:off x="6660232" y="3717032"/>
            <a:ext cx="1925458" cy="2721496"/>
          </a:xfrm>
          <a:prstGeom prst="rect">
            <a:avLst/>
          </a:prstGeom>
          <a:ln>
            <a:noFill/>
          </a:ln>
          <a:effectLst>
            <a:outerShdw blurRad="190500" algn="tl" rotWithShape="0">
              <a:srgbClr val="000000">
                <a:alpha val="70000"/>
              </a:srgbClr>
            </a:outerShdw>
          </a:effectLst>
        </p:spPr>
      </p:pic>
      <p:pic>
        <p:nvPicPr>
          <p:cNvPr id="9" name="Рисунок 8" descr="Scan_0009.jpg"/>
          <p:cNvPicPr>
            <a:picLocks noChangeAspect="1"/>
          </p:cNvPicPr>
          <p:nvPr/>
        </p:nvPicPr>
        <p:blipFill>
          <a:blip r:embed="rId5" cstate="print"/>
          <a:stretch>
            <a:fillRect/>
          </a:stretch>
        </p:blipFill>
        <p:spPr>
          <a:xfrm>
            <a:off x="4716016" y="2060848"/>
            <a:ext cx="1854278" cy="26208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4016316" y="332656"/>
            <a:ext cx="728405"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p>
        </p:txBody>
      </p:sp>
      <p:sp>
        <p:nvSpPr>
          <p:cNvPr id="4" name="Прямоугольник 3"/>
          <p:cNvSpPr/>
          <p:nvPr/>
        </p:nvSpPr>
        <p:spPr>
          <a:xfrm>
            <a:off x="755576" y="1052737"/>
            <a:ext cx="5400600" cy="3139321"/>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тушь либо жидко разведенная гуашь в мисочке,  бумага , пластиковая ложечка.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капает кляксу на лист бумаги. </a:t>
            </a:r>
          </a:p>
          <a:p>
            <a:r>
              <a:rPr lang="ru-RU" dirty="0" smtClean="0">
                <a:latin typeface="Times New Roman" pitchFamily="18" charset="0"/>
                <a:cs typeface="Times New Roman" pitchFamily="18" charset="0"/>
              </a:rPr>
              <a:t>В результате получаются пятна в произвольном порядке.  Определить, на что похожа клякса и дорисовать недостающие детали. В результате </a:t>
            </a:r>
          </a:p>
          <a:p>
            <a:r>
              <a:rPr lang="ru-RU" dirty="0" smtClean="0">
                <a:latin typeface="Times New Roman" pitchFamily="18" charset="0"/>
                <a:cs typeface="Times New Roman" pitchFamily="18" charset="0"/>
              </a:rPr>
              <a:t>может получиться целый сюжет.</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7" name="Прямоугольник 6"/>
          <p:cNvSpPr/>
          <p:nvPr/>
        </p:nvSpPr>
        <p:spPr>
          <a:xfrm>
            <a:off x="1979712" y="476672"/>
            <a:ext cx="4714176"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r>
              <a:rPr lang="ru-RU" sz="2800" b="1" dirty="0" err="1" smtClean="0">
                <a:solidFill>
                  <a:srgbClr val="990099"/>
                </a:solidFill>
                <a:latin typeface="Times New Roman" pitchFamily="18" charset="0"/>
                <a:cs typeface="Times New Roman" pitchFamily="18" charset="0"/>
              </a:rPr>
              <a:t>Кляксография</a:t>
            </a:r>
            <a:r>
              <a:rPr lang="ru-RU" sz="2800" b="1" dirty="0" smtClean="0">
                <a:solidFill>
                  <a:srgbClr val="990099"/>
                </a:solidFill>
                <a:latin typeface="Times New Roman" pitchFamily="18" charset="0"/>
                <a:cs typeface="Times New Roman" pitchFamily="18" charset="0"/>
              </a:rPr>
              <a:t> обычная</a:t>
            </a:r>
            <a:endParaRPr lang="ru-RU" sz="2800" dirty="0" smtClean="0">
              <a:solidFill>
                <a:srgbClr val="990099"/>
              </a:solidFill>
              <a:latin typeface="Times New Roman" pitchFamily="18" charset="0"/>
              <a:cs typeface="Times New Roman" pitchFamily="18" charset="0"/>
            </a:endParaRPr>
          </a:p>
        </p:txBody>
      </p:sp>
      <p:pic>
        <p:nvPicPr>
          <p:cNvPr id="8" name="Рисунок 7" descr="Scan_0012.jpg"/>
          <p:cNvPicPr>
            <a:picLocks noChangeAspect="1"/>
          </p:cNvPicPr>
          <p:nvPr/>
        </p:nvPicPr>
        <p:blipFill>
          <a:blip r:embed="rId3" cstate="print"/>
          <a:srcRect l="7875" t="6645" r="5501" b="11394"/>
          <a:stretch>
            <a:fillRect/>
          </a:stretch>
        </p:blipFill>
        <p:spPr>
          <a:xfrm>
            <a:off x="6012160" y="1556792"/>
            <a:ext cx="2504711" cy="2808312"/>
          </a:xfrm>
          <a:prstGeom prst="rect">
            <a:avLst/>
          </a:prstGeom>
          <a:ln>
            <a:noFill/>
          </a:ln>
          <a:effectLst>
            <a:outerShdw blurRad="190500" algn="tl" rotWithShape="0">
              <a:srgbClr val="000000">
                <a:alpha val="70000"/>
              </a:srgbClr>
            </a:outerShdw>
          </a:effectLst>
        </p:spPr>
      </p:pic>
      <p:pic>
        <p:nvPicPr>
          <p:cNvPr id="9" name="Рисунок 8" descr="Scan_0013.jpg"/>
          <p:cNvPicPr>
            <a:picLocks noChangeAspect="1"/>
          </p:cNvPicPr>
          <p:nvPr/>
        </p:nvPicPr>
        <p:blipFill>
          <a:blip r:embed="rId4" cstate="print"/>
          <a:stretch>
            <a:fillRect/>
          </a:stretch>
        </p:blipFill>
        <p:spPr>
          <a:xfrm>
            <a:off x="1763688" y="3717032"/>
            <a:ext cx="3816424" cy="270012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971600" y="1412776"/>
            <a:ext cx="7488832" cy="2308324"/>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тушь  или жидко разведенная гуашь в мисочке,  бумага , пластиковая трубочка  или соломинка от коктейля.</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Ребенок наносит кляксу на бумагу. Затем дует  на это пятно из трубочки так, чтобы её  конец не касался ни пятна, ни бумаги. При необходимости процедура повторяется. Недостающие детали прорисовываются.          </a:t>
            </a:r>
          </a:p>
          <a:p>
            <a:endParaRPr lang="ru-RU" dirty="0" smtClean="0">
              <a:latin typeface="Times New Roman" pitchFamily="18" charset="0"/>
              <a:cs typeface="Times New Roman" pitchFamily="18" charset="0"/>
            </a:endParaRPr>
          </a:p>
        </p:txBody>
      </p:sp>
      <p:sp>
        <p:nvSpPr>
          <p:cNvPr id="4" name="Прямоугольник 3"/>
          <p:cNvSpPr/>
          <p:nvPr/>
        </p:nvSpPr>
        <p:spPr>
          <a:xfrm>
            <a:off x="2003100" y="692696"/>
            <a:ext cx="5137497"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r>
              <a:rPr lang="ru-RU" sz="2800" b="1" dirty="0" err="1" smtClean="0">
                <a:solidFill>
                  <a:srgbClr val="990099"/>
                </a:solidFill>
                <a:latin typeface="Times New Roman" pitchFamily="18" charset="0"/>
                <a:cs typeface="Times New Roman" pitchFamily="18" charset="0"/>
              </a:rPr>
              <a:t>Кляксография</a:t>
            </a:r>
            <a:r>
              <a:rPr lang="ru-RU" sz="2800" b="1" dirty="0" smtClean="0">
                <a:solidFill>
                  <a:srgbClr val="990099"/>
                </a:solidFill>
                <a:latin typeface="Times New Roman" pitchFamily="18" charset="0"/>
                <a:cs typeface="Times New Roman" pitchFamily="18" charset="0"/>
              </a:rPr>
              <a:t> с трубочкой</a:t>
            </a:r>
            <a:endParaRPr lang="ru-RU" sz="2800" dirty="0" smtClean="0">
              <a:solidFill>
                <a:srgbClr val="990099"/>
              </a:solidFill>
              <a:latin typeface="Times New Roman" pitchFamily="18" charset="0"/>
              <a:cs typeface="Times New Roman" pitchFamily="18" charset="0"/>
            </a:endParaRPr>
          </a:p>
        </p:txBody>
      </p:sp>
      <p:pic>
        <p:nvPicPr>
          <p:cNvPr id="5" name="Рисунок 4" descr="Scan_0015.jpg"/>
          <p:cNvPicPr>
            <a:picLocks noChangeAspect="1"/>
          </p:cNvPicPr>
          <p:nvPr/>
        </p:nvPicPr>
        <p:blipFill>
          <a:blip r:embed="rId3" cstate="print"/>
          <a:srcRect l="4501" t="3044" r="5472" b="10201"/>
          <a:stretch>
            <a:fillRect/>
          </a:stretch>
        </p:blipFill>
        <p:spPr>
          <a:xfrm>
            <a:off x="1259632" y="3789040"/>
            <a:ext cx="1768421" cy="2520000"/>
          </a:xfrm>
          <a:prstGeom prst="rect">
            <a:avLst/>
          </a:prstGeom>
          <a:ln>
            <a:noFill/>
          </a:ln>
          <a:effectLst>
            <a:outerShdw blurRad="190500" algn="tl" rotWithShape="0">
              <a:srgbClr val="000000">
                <a:alpha val="70000"/>
              </a:srgbClr>
            </a:outerShdw>
          </a:effectLst>
        </p:spPr>
      </p:pic>
      <p:pic>
        <p:nvPicPr>
          <p:cNvPr id="6" name="Рисунок 5" descr="Scan_0016.jpg"/>
          <p:cNvPicPr>
            <a:picLocks noChangeAspect="1"/>
          </p:cNvPicPr>
          <p:nvPr/>
        </p:nvPicPr>
        <p:blipFill>
          <a:blip r:embed="rId4" cstate="print"/>
          <a:srcRect l="3469" t="2789" r="2884" b="5610"/>
          <a:stretch>
            <a:fillRect/>
          </a:stretch>
        </p:blipFill>
        <p:spPr>
          <a:xfrm>
            <a:off x="6300192" y="3789040"/>
            <a:ext cx="1790526" cy="2520000"/>
          </a:xfrm>
          <a:prstGeom prst="rect">
            <a:avLst/>
          </a:prstGeom>
          <a:ln>
            <a:noFill/>
          </a:ln>
          <a:effectLst>
            <a:outerShdw blurRad="190500" algn="tl" rotWithShape="0">
              <a:srgbClr val="000000">
                <a:alpha val="70000"/>
              </a:srgbClr>
            </a:outerShdw>
          </a:effectLst>
        </p:spPr>
      </p:pic>
      <p:pic>
        <p:nvPicPr>
          <p:cNvPr id="7" name="Рисунок 6" descr="Scan_0017.jpg"/>
          <p:cNvPicPr>
            <a:picLocks noChangeAspect="1"/>
          </p:cNvPicPr>
          <p:nvPr/>
        </p:nvPicPr>
        <p:blipFill>
          <a:blip r:embed="rId5" cstate="print"/>
          <a:srcRect l="5410" t="2941" r="4422" b="5882"/>
          <a:stretch>
            <a:fillRect/>
          </a:stretch>
        </p:blipFill>
        <p:spPr>
          <a:xfrm>
            <a:off x="3851920" y="3789040"/>
            <a:ext cx="1707096" cy="2520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683568" y="1340768"/>
            <a:ext cx="4824536" cy="2308324"/>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бумага разного цвета и фактуры, ножницы, краски, мелки, пастель и др.</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коллаж- сочетание аппликации и рисования, причем </a:t>
            </a:r>
          </a:p>
          <a:p>
            <a:r>
              <a:rPr lang="ru-RU" dirty="0" smtClean="0">
                <a:latin typeface="Times New Roman" pitchFamily="18" charset="0"/>
                <a:cs typeface="Times New Roman" pitchFamily="18" charset="0"/>
              </a:rPr>
              <a:t>аппликация  может быть самой различной – бумага, ткань, вата, нити, любой бросовый материал.</a:t>
            </a:r>
          </a:p>
        </p:txBody>
      </p:sp>
      <p:sp>
        <p:nvSpPr>
          <p:cNvPr id="4" name="Прямоугольник 3"/>
          <p:cNvSpPr/>
          <p:nvPr/>
        </p:nvSpPr>
        <p:spPr>
          <a:xfrm>
            <a:off x="3559705" y="620688"/>
            <a:ext cx="1898405"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Коллаж</a:t>
            </a:r>
            <a:endParaRPr lang="ru-RU" sz="2800" dirty="0" smtClean="0">
              <a:solidFill>
                <a:srgbClr val="990099"/>
              </a:solidFill>
              <a:latin typeface="Times New Roman" pitchFamily="18" charset="0"/>
              <a:cs typeface="Times New Roman" pitchFamily="18" charset="0"/>
            </a:endParaRPr>
          </a:p>
        </p:txBody>
      </p:sp>
      <p:pic>
        <p:nvPicPr>
          <p:cNvPr id="5" name="Рисунок 4" descr="Scan_0003.jpg"/>
          <p:cNvPicPr>
            <a:picLocks noChangeAspect="1"/>
          </p:cNvPicPr>
          <p:nvPr/>
        </p:nvPicPr>
        <p:blipFill>
          <a:blip r:embed="rId3" cstate="print"/>
          <a:srcRect l="2381" r="2510"/>
          <a:stretch>
            <a:fillRect/>
          </a:stretch>
        </p:blipFill>
        <p:spPr>
          <a:xfrm>
            <a:off x="1826842" y="3789040"/>
            <a:ext cx="3681262" cy="2617468"/>
          </a:xfrm>
          <a:prstGeom prst="rect">
            <a:avLst/>
          </a:prstGeom>
          <a:ln>
            <a:noFill/>
          </a:ln>
          <a:effectLst>
            <a:outerShdw blurRad="190500" algn="tl" rotWithShape="0">
              <a:srgbClr val="000000">
                <a:alpha val="70000"/>
              </a:srgbClr>
            </a:outerShdw>
          </a:effectLst>
        </p:spPr>
      </p:pic>
      <p:pic>
        <p:nvPicPr>
          <p:cNvPr id="6" name="Рисунок 5" descr="Scan_0018.jpg"/>
          <p:cNvPicPr>
            <a:picLocks noChangeAspect="1"/>
          </p:cNvPicPr>
          <p:nvPr/>
        </p:nvPicPr>
        <p:blipFill>
          <a:blip r:embed="rId4" cstate="print"/>
          <a:stretch>
            <a:fillRect/>
          </a:stretch>
        </p:blipFill>
        <p:spPr>
          <a:xfrm>
            <a:off x="5724128" y="1412776"/>
            <a:ext cx="2731768" cy="386115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2598499" y="620688"/>
            <a:ext cx="3090846" cy="830997"/>
          </a:xfrm>
          <a:prstGeom prst="rect">
            <a:avLst/>
          </a:prstGeom>
        </p:spPr>
        <p:txBody>
          <a:bodyPr wrap="none">
            <a:spAutoFit/>
          </a:bodyPr>
          <a:lstStyle/>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Граттаж</a:t>
            </a:r>
          </a:p>
          <a:p>
            <a:pPr lvl="0" indent="449263" algn="ctr" fontAlgn="base">
              <a:spcBef>
                <a:spcPct val="0"/>
              </a:spcBef>
              <a:spcAft>
                <a:spcPct val="0"/>
              </a:spcAft>
            </a:pPr>
            <a:r>
              <a:rPr lang="ru-RU" sz="2000" b="1" dirty="0" smtClean="0">
                <a:solidFill>
                  <a:srgbClr val="990099"/>
                </a:solidFill>
                <a:latin typeface="Times New Roman" pitchFamily="18" charset="0"/>
                <a:cs typeface="Times New Roman" pitchFamily="18" charset="0"/>
              </a:rPr>
              <a:t>(грунтованный лист)</a:t>
            </a:r>
            <a:endParaRPr lang="ru-RU" sz="2000" dirty="0" smtClean="0">
              <a:solidFill>
                <a:srgbClr val="990099"/>
              </a:solidFill>
              <a:latin typeface="Times New Roman" pitchFamily="18" charset="0"/>
              <a:cs typeface="Times New Roman" pitchFamily="18" charset="0"/>
            </a:endParaRPr>
          </a:p>
        </p:txBody>
      </p:sp>
      <p:sp>
        <p:nvSpPr>
          <p:cNvPr id="7" name="Прямоугольник 6"/>
          <p:cNvSpPr/>
          <p:nvPr/>
        </p:nvSpPr>
        <p:spPr>
          <a:xfrm>
            <a:off x="827584" y="1556792"/>
            <a:ext cx="4464496" cy="4247317"/>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тонкий картон, свеча, широкая  кисть, черная тушь, жидкое мыло или шампунь ( одна капля на столовую ложку туши) полочка с заточенными концами.</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натирает свечой лист так, чтобы он был весь покрыт слоем воска. Затем на него наносится тушь с жидким мылом. После высыхания палочкой процарапывается  рисунок. Если хотим сделать граттаж в цвете – надо взять цветной картон или предварительно раскрашенный акварелью.</a:t>
            </a:r>
          </a:p>
          <a:p>
            <a:r>
              <a:rPr lang="ru-RU" dirty="0" smtClean="0">
                <a:latin typeface="Times New Roman" pitchFamily="18" charset="0"/>
                <a:cs typeface="Times New Roman" pitchFamily="18" charset="0"/>
              </a:rPr>
              <a:t>Далее возможно дорисовывание недостающих деталей акварелью.</a:t>
            </a:r>
            <a:endParaRPr lang="ru-RU" dirty="0"/>
          </a:p>
        </p:txBody>
      </p:sp>
      <p:pic>
        <p:nvPicPr>
          <p:cNvPr id="8" name="Рисунок 7" descr="Scan_0014.jpg"/>
          <p:cNvPicPr>
            <a:picLocks noChangeAspect="1"/>
          </p:cNvPicPr>
          <p:nvPr/>
        </p:nvPicPr>
        <p:blipFill>
          <a:blip r:embed="rId3" cstate="print"/>
          <a:stretch>
            <a:fillRect/>
          </a:stretch>
        </p:blipFill>
        <p:spPr>
          <a:xfrm>
            <a:off x="5436096" y="1700808"/>
            <a:ext cx="3096344" cy="437645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44150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1547664" y="476672"/>
            <a:ext cx="6048672" cy="2031325"/>
          </a:xfrm>
          <a:prstGeom prst="rect">
            <a:avLst/>
          </a:prstGeom>
        </p:spPr>
        <p:txBody>
          <a:bodyPr wrap="square">
            <a:spAutoFit/>
          </a:bodyPr>
          <a:lstStyle/>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Творческие люди </a:t>
            </a:r>
          </a:p>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творят    </a:t>
            </a:r>
          </a:p>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всегда, везде и из всего! </a:t>
            </a:r>
          </a:p>
          <a:p>
            <a:pPr lvl="0"/>
            <a:r>
              <a:rPr lang="ru-RU" b="1" dirty="0" smtClean="0">
                <a:solidFill>
                  <a:srgbClr val="CC3300"/>
                </a:solidFill>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13" name="Рисунок 12" descr="slide_32.jpg"/>
          <p:cNvPicPr>
            <a:picLocks noChangeAspect="1"/>
          </p:cNvPicPr>
          <p:nvPr/>
        </p:nvPicPr>
        <p:blipFill>
          <a:blip r:embed="rId3" cstate="print"/>
          <a:stretch>
            <a:fillRect/>
          </a:stretch>
        </p:blipFill>
        <p:spPr>
          <a:xfrm>
            <a:off x="2267744" y="2564904"/>
            <a:ext cx="4932040" cy="3699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2456892"/>
            <a:ext cx="65527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75656" y="836712"/>
            <a:ext cx="6624736" cy="2677656"/>
          </a:xfrm>
          <a:prstGeom prst="rect">
            <a:avLst/>
          </a:prstGeom>
        </p:spPr>
        <p:txBody>
          <a:bodyPr wrap="square">
            <a:spAutoFit/>
          </a:bodyPr>
          <a:lstStyle/>
          <a:p>
            <a:r>
              <a:rPr lang="ru-RU" sz="2400" dirty="0">
                <a:latin typeface="Times New Roman" pitchFamily="18" charset="0"/>
                <a:cs typeface="Times New Roman" pitchFamily="18" charset="0"/>
              </a:rPr>
              <a:t>В процессе рисования ребёнок испытывает разнообразные чувства : радуется красивому изображению, которое сам создаёт, огорчается, если что-то не получается.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Соединяя </a:t>
            </a:r>
            <a:r>
              <a:rPr lang="ru-RU" sz="2400" dirty="0">
                <a:latin typeface="Times New Roman" pitchFamily="18" charset="0"/>
                <a:cs typeface="Times New Roman" pitchFamily="18" charset="0"/>
              </a:rPr>
              <a:t>и комбинируя простые элементы, наши малыши развивают фантазию, пространственное и образное мышление. </a:t>
            </a:r>
          </a:p>
        </p:txBody>
      </p:sp>
      <p:pic>
        <p:nvPicPr>
          <p:cNvPr id="5" name="Рисунок 4" descr="remont-odnokomnatnoj-kvartiry-s-rebjonkom-1.jpg"/>
          <p:cNvPicPr>
            <a:picLocks noChangeAspect="1"/>
          </p:cNvPicPr>
          <p:nvPr/>
        </p:nvPicPr>
        <p:blipFill>
          <a:blip r:embed="rId3" cstate="print"/>
          <a:stretch>
            <a:fillRect/>
          </a:stretch>
        </p:blipFill>
        <p:spPr>
          <a:xfrm>
            <a:off x="3851920" y="3692734"/>
            <a:ext cx="4078645" cy="27023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effectLst>
            <a:reflection blurRad="6350" stA="52000" endA="300" endPos="35000" dir="5400000" sy="-100000" algn="bl" rotWithShape="0"/>
          </a:effectLst>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ruka107.png"/>
          <p:cNvPicPr>
            <a:picLocks noChangeAspect="1"/>
          </p:cNvPicPr>
          <p:nvPr/>
        </p:nvPicPr>
        <p:blipFill>
          <a:blip r:embed="rId3" cstate="print"/>
          <a:stretch>
            <a:fillRect/>
          </a:stretch>
        </p:blipFill>
        <p:spPr>
          <a:xfrm>
            <a:off x="1835697" y="1717029"/>
            <a:ext cx="5040560" cy="5140970"/>
          </a:xfrm>
          <a:prstGeom prst="rect">
            <a:avLst/>
          </a:prstGeom>
        </p:spPr>
      </p:pic>
      <p:sp>
        <p:nvSpPr>
          <p:cNvPr id="7" name="Прямоугольник 6"/>
          <p:cNvSpPr/>
          <p:nvPr/>
        </p:nvSpPr>
        <p:spPr>
          <a:xfrm>
            <a:off x="1089833" y="764704"/>
            <a:ext cx="7064755" cy="923330"/>
          </a:xfrm>
          <a:prstGeom prst="rect">
            <a:avLst/>
          </a:prstGeom>
          <a:noFill/>
          <a:effectLst>
            <a:reflection blurRad="6350" stA="50000" endA="300" endPos="55500" dist="50800" dir="5400000" sy="-100000" algn="bl" rotWithShape="0"/>
          </a:effectLst>
          <a:scene3d>
            <a:camera prst="obliqueBottomLeft"/>
            <a:lightRig rig="threePt" dir="t"/>
          </a:scene3d>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Спасибо за внимание!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03648" y="764704"/>
            <a:ext cx="6408712" cy="1938992"/>
          </a:xfrm>
          <a:prstGeom prst="rect">
            <a:avLst/>
          </a:prstGeom>
        </p:spPr>
        <p:txBody>
          <a:bodyPr wrap="square">
            <a:spAutoFit/>
          </a:bodyPr>
          <a:lstStyle/>
          <a:p>
            <a:r>
              <a:rPr lang="ru-RU" sz="2400" dirty="0">
                <a:latin typeface="Times New Roman" pitchFamily="18" charset="0"/>
                <a:cs typeface="Times New Roman" pitchFamily="18" charset="0"/>
              </a:rPr>
              <a:t>Дети дошкольного возраста не могут в полной мере овладеть способами реалистического </a:t>
            </a:r>
            <a:r>
              <a:rPr lang="ru-RU" sz="2400" dirty="0" smtClean="0">
                <a:latin typeface="Times New Roman" pitchFamily="18" charset="0"/>
                <a:cs typeface="Times New Roman" pitchFamily="18" charset="0"/>
              </a:rPr>
              <a:t>                               </a:t>
            </a:r>
          </a:p>
          <a:p>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изображения </a:t>
            </a:r>
            <a:r>
              <a:rPr lang="ru-RU" sz="2400" dirty="0">
                <a:latin typeface="Times New Roman" pitchFamily="18" charset="0"/>
                <a:cs typeface="Times New Roman" pitchFamily="18" charset="0"/>
              </a:rPr>
              <a:t>действительности.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Вот </a:t>
            </a:r>
            <a:r>
              <a:rPr lang="ru-RU" sz="2400" dirty="0">
                <a:latin typeface="Times New Roman" pitchFamily="18" charset="0"/>
                <a:cs typeface="Times New Roman" pitchFamily="18" charset="0"/>
              </a:rPr>
              <a:t>тут и </a:t>
            </a:r>
            <a:r>
              <a:rPr lang="ru-RU" sz="2400" dirty="0" smtClean="0">
                <a:latin typeface="Times New Roman" pitchFamily="18" charset="0"/>
                <a:cs typeface="Times New Roman" pitchFamily="18" charset="0"/>
              </a:rPr>
              <a:t>придут </a:t>
            </a:r>
            <a:r>
              <a:rPr lang="ru-RU" sz="2400" dirty="0">
                <a:latin typeface="Times New Roman" pitchFamily="18" charset="0"/>
                <a:cs typeface="Times New Roman" pitchFamily="18" charset="0"/>
              </a:rPr>
              <a:t>на помощь </a:t>
            </a:r>
            <a:endParaRPr lang="ru-RU" sz="2400" dirty="0" smtClean="0">
              <a:latin typeface="Times New Roman" pitchFamily="18" charset="0"/>
              <a:cs typeface="Times New Roman" pitchFamily="18" charset="0"/>
            </a:endParaRP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Прямоугольник 10"/>
          <p:cNvSpPr/>
          <p:nvPr/>
        </p:nvSpPr>
        <p:spPr>
          <a:xfrm>
            <a:off x="394890" y="2132856"/>
            <a:ext cx="8353574" cy="2123658"/>
          </a:xfrm>
          <a:prstGeom prst="rect">
            <a:avLst/>
          </a:prstGeom>
          <a:noFill/>
        </p:spPr>
        <p:txBody>
          <a:bodyPr wrap="square" lIns="91440" tIns="45720" rIns="91440" bIns="45720">
            <a:spAutoFit/>
          </a:bodyPr>
          <a:lstStyle/>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етрадиционные</a:t>
            </a:r>
          </a:p>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техники</a:t>
            </a:r>
          </a:p>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рисования.</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Рисунок 11" descr="img9 (1).jpg"/>
          <p:cNvPicPr>
            <a:picLocks noChangeAspect="1"/>
          </p:cNvPicPr>
          <p:nvPr/>
        </p:nvPicPr>
        <p:blipFill>
          <a:blip r:embed="rId3" cstate="print"/>
          <a:stretch>
            <a:fillRect/>
          </a:stretch>
        </p:blipFill>
        <p:spPr>
          <a:xfrm>
            <a:off x="755576" y="3068960"/>
            <a:ext cx="4392488" cy="3294366"/>
          </a:xfrm>
          <a:prstGeom prst="rect">
            <a:avLst/>
          </a:prstGeom>
          <a:ln>
            <a:noFill/>
          </a:ln>
          <a:effectLst>
            <a:outerShdw blurRad="190500" algn="tl" rotWithShape="0">
              <a:srgbClr val="000000">
                <a:alpha val="70000"/>
              </a:srgbClr>
            </a:outerShdw>
          </a:effectLst>
        </p:spPr>
      </p:pic>
      <p:pic>
        <p:nvPicPr>
          <p:cNvPr id="13" name="Рисунок 12" descr="e5dfd74.png"/>
          <p:cNvPicPr>
            <a:picLocks noChangeAspect="1"/>
          </p:cNvPicPr>
          <p:nvPr/>
        </p:nvPicPr>
        <p:blipFill>
          <a:blip r:embed="rId4" cstate="print"/>
          <a:stretch>
            <a:fillRect/>
          </a:stretch>
        </p:blipFill>
        <p:spPr>
          <a:xfrm>
            <a:off x="6228184" y="4509120"/>
            <a:ext cx="1378413" cy="18722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1115616" y="2420888"/>
            <a:ext cx="5688632" cy="369332"/>
          </a:xfrm>
          <a:prstGeom prst="rect">
            <a:avLst/>
          </a:prstGeom>
          <a:noFill/>
        </p:spPr>
        <p:txBody>
          <a:bodyPr wrap="square" rtlCol="0">
            <a:spAutoFit/>
          </a:bodyPr>
          <a:lstStyle/>
          <a:p>
            <a:endParaRPr lang="ru-RU" dirty="0"/>
          </a:p>
        </p:txBody>
      </p:sp>
      <p:sp>
        <p:nvSpPr>
          <p:cNvPr id="16387" name="Rectangle 3"/>
          <p:cNvSpPr>
            <a:spLocks noChangeArrowheads="1"/>
          </p:cNvSpPr>
          <p:nvPr/>
        </p:nvSpPr>
        <p:spPr bwMode="auto">
          <a:xfrm>
            <a:off x="251520" y="3976"/>
            <a:ext cx="889248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fontAlgn="base">
              <a:spcBef>
                <a:spcPct val="0"/>
              </a:spcBef>
              <a:spcAft>
                <a:spcPct val="0"/>
              </a:spcAf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Существует множество нетрадиционных техник,</a:t>
            </a:r>
            <a:r>
              <a:rPr lang="ru-RU" sz="2400" dirty="0" smtClean="0"/>
              <a:t> </a:t>
            </a:r>
            <a:r>
              <a:rPr lang="ru-RU" sz="2200" dirty="0" smtClean="0">
                <a:latin typeface="Times New Roman" pitchFamily="18" charset="0"/>
                <a:cs typeface="Times New Roman" pitchFamily="18" charset="0"/>
              </a:rPr>
              <a:t>их необычность     </a:t>
            </a:r>
          </a:p>
          <a:p>
            <a:pPr lvl="0" indent="449263" fontAlgn="base">
              <a:spcBef>
                <a:spcPct val="0"/>
              </a:spcBef>
              <a:spcAft>
                <a:spcPct val="0"/>
              </a:spcAft>
            </a:pPr>
            <a:r>
              <a:rPr lang="ru-RU" sz="2200" dirty="0" smtClean="0">
                <a:latin typeface="Times New Roman" pitchFamily="18" charset="0"/>
                <a:cs typeface="Times New Roman" pitchFamily="18" charset="0"/>
              </a:rPr>
              <a:t>состоит в том, что они позволяют детям быстро достичь </a:t>
            </a:r>
          </a:p>
          <a:p>
            <a:pPr lvl="0" indent="449263" fontAlgn="base">
              <a:spcBef>
                <a:spcPct val="0"/>
              </a:spcBef>
              <a:spcAft>
                <a:spcPct val="0"/>
              </a:spcAft>
            </a:pPr>
            <a:r>
              <a:rPr lang="ru-RU" sz="2200" dirty="0" smtClean="0">
                <a:latin typeface="Times New Roman" pitchFamily="18" charset="0"/>
                <a:cs typeface="Times New Roman" pitchFamily="18" charset="0"/>
              </a:rPr>
              <a:t>желаемого результата.</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200" dirty="0" smtClean="0">
                <a:latin typeface="Times New Roman" pitchFamily="18" charset="0"/>
                <a:cs typeface="Times New Roman" pitchFamily="18" charset="0"/>
              </a:rPr>
              <a:t>Обучать нетрадиционным техникам </a:t>
            </a:r>
          </a:p>
          <a:p>
            <a:pPr lvl="0" indent="449263" fontAlgn="base">
              <a:spcBef>
                <a:spcPct val="0"/>
              </a:spcBef>
              <a:spcAft>
                <a:spcPct val="0"/>
              </a:spcAft>
            </a:pPr>
            <a:r>
              <a:rPr lang="ru-RU" sz="2200" dirty="0" smtClean="0">
                <a:latin typeface="Times New Roman" pitchFamily="18" charset="0"/>
                <a:cs typeface="Times New Roman" pitchFamily="18" charset="0"/>
              </a:rPr>
              <a:t>рисования можно начинать уже в младшем возрасте, постепенно  </a:t>
            </a:r>
          </a:p>
          <a:p>
            <a:pPr lvl="0" indent="449263" fontAlgn="base">
              <a:spcBef>
                <a:spcPct val="0"/>
              </a:spcBef>
              <a:spcAft>
                <a:spcPct val="0"/>
              </a:spcAft>
            </a:pPr>
            <a:r>
              <a:rPr lang="ru-RU" sz="2200" dirty="0" smtClean="0">
                <a:latin typeface="Times New Roman" pitchFamily="18" charset="0"/>
                <a:cs typeface="Times New Roman" pitchFamily="18" charset="0"/>
              </a:rPr>
              <a:t>усложняя их. </a:t>
            </a: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нетрадиционной техникой :</a:t>
            </a: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способствует снятию детских страхов;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свободно выражать свой замысел; </a:t>
            </a:r>
          </a:p>
          <a:p>
            <a:pPr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учит детей работать с разнообразным материалом;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tabLst/>
            </a:pPr>
            <a:r>
              <a:rPr lang="ru-RU" sz="2200" dirty="0" smtClean="0">
                <a:latin typeface="Times New Roman" pitchFamily="18" charset="0"/>
                <a:ea typeface="Times New Roman" pitchFamily="18"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побуждает детей к творческим поискам и решениям; </a:t>
            </a:r>
          </a:p>
          <a:p>
            <a:pPr lvl="0"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развивает уверенность в своих силах; </a:t>
            </a:r>
            <a:endParaRPr lang="ru-RU" sz="2200" dirty="0" smtClean="0">
              <a:latin typeface="Times New Roman" pitchFamily="18" charset="0"/>
              <a:cs typeface="Times New Roman" pitchFamily="18" charset="0"/>
            </a:endParaRPr>
          </a:p>
          <a:p>
            <a:pPr lvl="0"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-развивает пространственное мышление;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развивает чувство композиции, ритма,  колорита,  цвета,</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восприятия;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развивает творческие способности, воображение;</a:t>
            </a:r>
          </a:p>
          <a:p>
            <a:pPr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развивает мелкую моторику рук;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работы дети получают эстетическое удовольствие.</a:t>
            </a:r>
            <a:r>
              <a:rPr kumimoji="0" lang="ru-RU"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99392"/>
            <a:ext cx="9144000" cy="6858000"/>
          </a:xfrm>
          <a:prstGeom prst="rect">
            <a:avLst/>
          </a:prstGeom>
          <a:effectLst>
            <a:softEdge rad="317500"/>
          </a:effectLst>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1" name="Rectangle 1"/>
          <p:cNvSpPr>
            <a:spLocks noChangeArrowheads="1"/>
          </p:cNvSpPr>
          <p:nvPr/>
        </p:nvSpPr>
        <p:spPr bwMode="auto">
          <a:xfrm>
            <a:off x="755576" y="620688"/>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Каждая из техник – это весёлая игра.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Детям доставляет огромное удовольствие сам процесс выполнения работы, они готовы многократно повторять то или иное  действие, и в результате получаются самые настоящие шедевры. </a:t>
            </a:r>
          </a:p>
          <a:p>
            <a:pPr algn="just" fontAlgn="base">
              <a:spcBef>
                <a:spcPct val="0"/>
              </a:spcBef>
              <a:spcAft>
                <a:spcPct val="0"/>
              </a:spcAf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Правильнее будет, если взрослый садится рядом с ребёнком и  рисует на  отдельном листе, показывая  тот или иной элемент, а ребёнок смотрит и повторяет, рисуя свою картинку.</a:t>
            </a:r>
            <a:r>
              <a:rPr lang="ru-RU" sz="2400" dirty="0"/>
              <a:t> </a:t>
            </a:r>
            <a:r>
              <a:rPr lang="ru-RU" sz="2200" dirty="0">
                <a:latin typeface="Times New Roman" pitchFamily="18" charset="0"/>
                <a:cs typeface="Times New Roman" pitchFamily="18" charset="0"/>
              </a:rPr>
              <a:t>И никогда не говорите, что получилось плохо, потому что нашим детям нужна уверенность в своих способностях. </a:t>
            </a:r>
            <a:endParaRPr lang="ru-RU" sz="2200" dirty="0" smtClean="0">
              <a:latin typeface="Times New Roman" pitchFamily="18" charset="0"/>
              <a:cs typeface="Times New Roman" pitchFamily="18" charset="0"/>
            </a:endParaRPr>
          </a:p>
          <a:p>
            <a:pPr algn="just" fontAlgn="base">
              <a:spcBef>
                <a:spcPct val="0"/>
              </a:spcBef>
              <a:spcAft>
                <a:spcPct val="0"/>
              </a:spcAft>
            </a:pPr>
            <a:r>
              <a:rPr lang="ru-RU" sz="2200" dirty="0" smtClean="0">
                <a:latin typeface="Times New Roman" pitchFamily="18" charset="0"/>
                <a:cs typeface="Times New Roman" pitchFamily="18" charset="0"/>
              </a:rPr>
              <a:t>Для </a:t>
            </a:r>
            <a:r>
              <a:rPr lang="ru-RU" sz="2200" dirty="0">
                <a:latin typeface="Times New Roman" pitchFamily="18" charset="0"/>
                <a:cs typeface="Times New Roman" pitchFamily="18" charset="0"/>
              </a:rPr>
              <a:t>малыша творчество - это процесс, а не результат</a:t>
            </a:r>
            <a:r>
              <a:rPr lang="ru-RU" sz="2000" dirty="0">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i (1).jpg"/>
          <p:cNvPicPr>
            <a:picLocks noChangeAspect="1"/>
          </p:cNvPicPr>
          <p:nvPr/>
        </p:nvPicPr>
        <p:blipFill>
          <a:blip r:embed="rId3" cstate="print"/>
          <a:stretch>
            <a:fillRect/>
          </a:stretch>
        </p:blipFill>
        <p:spPr>
          <a:xfrm>
            <a:off x="2339752" y="4437112"/>
            <a:ext cx="5001146" cy="215302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539552" y="2898234"/>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005.jpg"/>
          <p:cNvPicPr>
            <a:picLocks noChangeAspect="1"/>
          </p:cNvPicPr>
          <p:nvPr/>
        </p:nvPicPr>
        <p:blipFill>
          <a:blip r:embed="rId3" cstate="print"/>
          <a:stretch>
            <a:fillRect/>
          </a:stretch>
        </p:blipFill>
        <p:spPr>
          <a:xfrm>
            <a:off x="467544" y="288032"/>
            <a:ext cx="8208912" cy="6309320"/>
          </a:xfrm>
          <a:prstGeom prst="rect">
            <a:avLst/>
          </a:prstGeom>
        </p:spPr>
      </p:pic>
      <p:pic>
        <p:nvPicPr>
          <p:cNvPr id="5" name="Рисунок 4" descr="005.jpg"/>
          <p:cNvPicPr>
            <a:picLocks noChangeAspect="1"/>
          </p:cNvPicPr>
          <p:nvPr/>
        </p:nvPicPr>
        <p:blipFill>
          <a:blip r:embed="rId3" cstate="print"/>
          <a:stretch>
            <a:fillRect/>
          </a:stretch>
        </p:blipFill>
        <p:spPr>
          <a:xfrm>
            <a:off x="467544" y="260648"/>
            <a:ext cx="8208912" cy="6309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636258"/>
            <a:ext cx="7848872"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Рассмотрим </a:t>
            </a:r>
            <a:r>
              <a:rPr lang="ru-RU" sz="2400" dirty="0">
                <a:latin typeface="Times New Roman" pitchFamily="18" charset="0"/>
                <a:cs typeface="Times New Roman" pitchFamily="18" charset="0"/>
              </a:rPr>
              <a:t>нетрадиционные </a:t>
            </a:r>
            <a:r>
              <a:rPr lang="ru-RU" sz="2400" b="1" dirty="0">
                <a:latin typeface="Times New Roman" pitchFamily="18" charset="0"/>
                <a:cs typeface="Times New Roman" pitchFamily="18" charset="0"/>
              </a:rPr>
              <a:t>техники рисования</a:t>
            </a:r>
            <a:r>
              <a:rPr lang="ru-RU" sz="2400" dirty="0">
                <a:latin typeface="Times New Roman" pitchFamily="18" charset="0"/>
                <a:cs typeface="Times New Roman" pitchFamily="18" charset="0"/>
              </a:rPr>
              <a:t> для детей раннего возраста.</a:t>
            </a:r>
          </a:p>
          <a:p>
            <a:pPr algn="ctr"/>
            <a:r>
              <a:rPr lang="ru-RU" sz="2400" dirty="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a:t>
            </a:r>
            <a:r>
              <a:rPr lang="ru-RU" sz="2800" b="1" dirty="0">
                <a:solidFill>
                  <a:srgbClr val="990099"/>
                </a:solidFill>
                <a:latin typeface="Times New Roman" pitchFamily="18" charset="0"/>
                <a:cs typeface="Times New Roman" pitchFamily="18" charset="0"/>
              </a:rPr>
              <a:t>пальчиками</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solidFill>
                  <a:srgbClr val="CC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гуашь, бумага разного цвета, </a:t>
            </a:r>
          </a:p>
          <a:p>
            <a:pPr lvl="0"/>
            <a:r>
              <a:rPr lang="ru-RU" sz="2200" dirty="0" smtClean="0">
                <a:latin typeface="Times New Roman" pitchFamily="18" charset="0"/>
                <a:cs typeface="Times New Roman" pitchFamily="18" charset="0"/>
              </a:rPr>
              <a:t>салфетки</a:t>
            </a:r>
            <a:endParaRPr lang="ru-RU" sz="2200" dirty="0">
              <a:latin typeface="Times New Roman" pitchFamily="18" charset="0"/>
              <a:cs typeface="Times New Roman" pitchFamily="18" charset="0"/>
            </a:endParaRPr>
          </a:p>
          <a:p>
            <a:r>
              <a:rPr lang="ru-RU" sz="2200" b="1" dirty="0" smtClean="0">
                <a:solidFill>
                  <a:srgbClr val="CC3300"/>
                </a:solidFill>
                <a:latin typeface="Times New Roman" pitchFamily="18" charset="0"/>
                <a:cs typeface="Times New Roman" pitchFamily="18" charset="0"/>
              </a:rPr>
              <a:t> Способ получения изображения: </a:t>
            </a:r>
          </a:p>
          <a:p>
            <a:r>
              <a:rPr lang="ru-RU" sz="2200" dirty="0" smtClean="0">
                <a:latin typeface="Times New Roman" pitchFamily="18" charset="0"/>
                <a:cs typeface="Times New Roman" pitchFamily="18" charset="0"/>
              </a:rPr>
              <a:t>на каждый пальчик набираем краску </a:t>
            </a:r>
          </a:p>
          <a:p>
            <a:r>
              <a:rPr lang="ru-RU" sz="2200" dirty="0" smtClean="0">
                <a:latin typeface="Times New Roman" pitchFamily="18" charset="0"/>
                <a:cs typeface="Times New Roman" pitchFamily="18" charset="0"/>
              </a:rPr>
              <a:t>разного цвета, наносим точки, пятнышки </a:t>
            </a:r>
          </a:p>
          <a:p>
            <a:r>
              <a:rPr lang="ru-RU" sz="2200" dirty="0" smtClean="0">
                <a:latin typeface="Times New Roman" pitchFamily="18" charset="0"/>
                <a:cs typeface="Times New Roman" pitchFamily="18" charset="0"/>
              </a:rPr>
              <a:t>на бумагу; после работы пальчики </a:t>
            </a:r>
          </a:p>
          <a:p>
            <a:r>
              <a:rPr lang="ru-RU" sz="2200" dirty="0" smtClean="0">
                <a:latin typeface="Times New Roman" pitchFamily="18" charset="0"/>
                <a:cs typeface="Times New Roman" pitchFamily="18" charset="0"/>
              </a:rPr>
              <a:t>вытираем салфеткой, а затем  гуашь</a:t>
            </a:r>
          </a:p>
          <a:p>
            <a:r>
              <a:rPr lang="ru-RU" sz="2200" dirty="0" smtClean="0">
                <a:latin typeface="Times New Roman" pitchFamily="18" charset="0"/>
                <a:cs typeface="Times New Roman" pitchFamily="18" charset="0"/>
              </a:rPr>
              <a:t> смываем.</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7.jpg"/>
          <p:cNvPicPr>
            <a:picLocks noChangeAspect="1"/>
          </p:cNvPicPr>
          <p:nvPr/>
        </p:nvPicPr>
        <p:blipFill>
          <a:blip r:embed="rId3" cstate="print"/>
          <a:stretch>
            <a:fillRect/>
          </a:stretch>
        </p:blipFill>
        <p:spPr>
          <a:xfrm>
            <a:off x="5580112" y="2636912"/>
            <a:ext cx="3023759" cy="380207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TotalTime>
  <Words>1797</Words>
  <Application>Microsoft Office PowerPoint</Application>
  <PresentationFormat>Экран (4:3)</PresentationFormat>
  <Paragraphs>309</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User</cp:lastModifiedBy>
  <cp:revision>164</cp:revision>
  <dcterms:created xsi:type="dcterms:W3CDTF">2017-01-07T19:18:31Z</dcterms:created>
  <dcterms:modified xsi:type="dcterms:W3CDTF">2022-02-26T16:10:10Z</dcterms:modified>
</cp:coreProperties>
</file>