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2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F1FA3-79CE-43ED-B459-2783358AFC06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AD441-517D-4CC3-9F38-5C67A5946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/>
            <a:fld id="{21B34741-9A99-4289-8242-E970A80F59F0}" type="slidenum">
              <a:rPr lang="ru-RU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/>
              <a:t>6</a:t>
            </a:fld>
            <a:endParaRPr lang="ru-RU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83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83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83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AD24-8941-4E7C-B12D-08A2054CD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80"/>
      </p:ext>
    </p:extLst>
  </p:cSld>
  <p:clrMapOvr>
    <a:masterClrMapping/>
  </p:clrMapOvr>
  <p:transition spd="slow" advTm="3083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C4CD-6C6C-43D2-B468-3174C3D22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44286"/>
      </p:ext>
    </p:extLst>
  </p:cSld>
  <p:clrMapOvr>
    <a:masterClrMapping/>
  </p:clrMapOvr>
  <p:transition spd="slow" advTm="3083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B67E6-35A3-4F10-B4D3-6AF3EC5DD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55474"/>
      </p:ext>
    </p:extLst>
  </p:cSld>
  <p:clrMapOvr>
    <a:masterClrMapping/>
  </p:clrMapOvr>
  <p:transition spd="slow" advTm="3083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409AB-CFFE-40FE-90B3-CA647BA40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40876"/>
      </p:ext>
    </p:extLst>
  </p:cSld>
  <p:clrMapOvr>
    <a:masterClrMapping/>
  </p:clrMapOvr>
  <p:transition spd="slow" advTm="3083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81A5-5DC1-4584-A0DD-71F61AD8B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78686"/>
      </p:ext>
    </p:extLst>
  </p:cSld>
  <p:clrMapOvr>
    <a:masterClrMapping/>
  </p:clrMapOvr>
  <p:transition spd="slow" advTm="3083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3A28-8637-4B6D-9C73-D73DD39EA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20934"/>
      </p:ext>
    </p:extLst>
  </p:cSld>
  <p:clrMapOvr>
    <a:masterClrMapping/>
  </p:clrMapOvr>
  <p:transition spd="slow" advTm="3083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A80B-9441-4CD6-87B5-542E4CB2D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10878"/>
      </p:ext>
    </p:extLst>
  </p:cSld>
  <p:clrMapOvr>
    <a:masterClrMapping/>
  </p:clrMapOvr>
  <p:transition spd="slow" advTm="3083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3FDB0-C4AE-4A0D-8F9A-310B593E0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2554"/>
      </p:ext>
    </p:extLst>
  </p:cSld>
  <p:clrMapOvr>
    <a:masterClrMapping/>
  </p:clrMapOvr>
  <p:transition spd="slow" advTm="3083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83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D695B-F85B-44E1-B895-25402AC36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59983"/>
      </p:ext>
    </p:extLst>
  </p:cSld>
  <p:clrMapOvr>
    <a:masterClrMapping/>
  </p:clrMapOvr>
  <p:transition spd="slow" advTm="3083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BFCB-70AB-4706-B553-1274A6ED9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32386"/>
      </p:ext>
    </p:extLst>
  </p:cSld>
  <p:clrMapOvr>
    <a:masterClrMapping/>
  </p:clrMapOvr>
  <p:transition spd="slow" advTm="3083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D63C-D2E6-4428-B045-F9054BB01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07950"/>
      </p:ext>
    </p:extLst>
  </p:cSld>
  <p:clrMapOvr>
    <a:masterClrMapping/>
  </p:clrMapOvr>
  <p:transition spd="slow" advTm="3083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83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83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83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83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83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83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83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830">
    <p:pull/>
  </p:transition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E7B0C79E-8DF3-4916-8C8F-A284E463D1B0}" type="slidenum">
              <a:rPr lang="ru-RU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2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830">
    <p:pull/>
  </p:transition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yabinka.detskiysad19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2.jp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5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268760"/>
            <a:ext cx="8064896" cy="318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7200" b="1" dirty="0">
                <a:solidFill>
                  <a:srgbClr val="05E0DB">
                    <a:lumMod val="75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«Правила   поведения на  воде в летний период»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56612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Подготовила:</a:t>
            </a:r>
          </a:p>
          <a:p>
            <a:r>
              <a:rPr lang="ru-RU" b="1" dirty="0">
                <a:solidFill>
                  <a:srgbClr val="0070C0"/>
                </a:solidFill>
              </a:rPr>
              <a:t>воспитатель Зенухина М.П.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29119"/>
            <a:ext cx="2523295" cy="230888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19 «Рябинка»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658204, г. Рубцовск, ул. Комсомольская, 65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(38557) 7-59-69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-mail: </a:t>
            </a: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ryabinka.detskiysad19@mail.ru</a:t>
            </a: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96804"/>
      </p:ext>
    </p:extLst>
  </p:cSld>
  <p:clrMapOvr>
    <a:masterClrMapping/>
  </p:clrMapOvr>
  <p:transition spd="slow" advTm="3083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8171" y="116632"/>
            <a:ext cx="7272808" cy="77931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Психологический настрой:</a:t>
            </a:r>
            <a:endParaRPr lang="ru-RU" sz="4800" dirty="0">
              <a:solidFill>
                <a:prstClr val="black"/>
              </a:solidFill>
              <a:latin typeface="Arial"/>
              <a:ea typeface="MS Gothic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922" y="1042960"/>
            <a:ext cx="9144000" cy="379185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ru-RU" sz="4400" b="1" kern="0" dirty="0">
                <a:solidFill>
                  <a:srgbClr val="05E0DB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Мы занятие  начнем с разминки</a:t>
            </a:r>
            <a:br>
              <a:rPr lang="ru-RU" sz="4400" b="1" kern="0" dirty="0">
                <a:solidFill>
                  <a:srgbClr val="05E0DB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</a:br>
            <a:r>
              <a:rPr lang="ru-RU" sz="4400" b="1" kern="0" dirty="0">
                <a:solidFill>
                  <a:srgbClr val="05E0DB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Выпрямляем свои спинки</a:t>
            </a:r>
            <a:br>
              <a:rPr lang="ru-RU" sz="4400" b="1" kern="0" dirty="0">
                <a:solidFill>
                  <a:srgbClr val="05E0DB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</a:br>
            <a:r>
              <a:rPr lang="ru-RU" sz="4400" b="1" kern="0" dirty="0">
                <a:solidFill>
                  <a:srgbClr val="05E0DB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На носочках потянулись</a:t>
            </a:r>
            <a:br>
              <a:rPr lang="ru-RU" sz="4400" b="1" kern="0" dirty="0">
                <a:solidFill>
                  <a:srgbClr val="05E0DB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</a:br>
            <a:r>
              <a:rPr lang="ru-RU" sz="4400" b="1" kern="0" dirty="0">
                <a:solidFill>
                  <a:srgbClr val="05E0DB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Вправо, влево повернулись</a:t>
            </a:r>
            <a:br>
              <a:rPr lang="ru-RU" sz="4400" b="1" kern="0" dirty="0">
                <a:solidFill>
                  <a:srgbClr val="05E0DB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</a:br>
            <a:r>
              <a:rPr lang="ru-RU" sz="4400" b="1" kern="0" dirty="0">
                <a:solidFill>
                  <a:srgbClr val="05E0DB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И друг другу улыбнулись </a:t>
            </a:r>
            <a:r>
              <a:rPr lang="ru-RU" sz="4400" b="1" kern="0" dirty="0">
                <a:solidFill>
                  <a:srgbClr val="05E0DB">
                    <a:lumMod val="50000"/>
                  </a:srgbClr>
                </a:solidFill>
                <a:latin typeface="Arial"/>
                <a:ea typeface="MS Gothic"/>
              </a:rPr>
              <a:t/>
            </a:r>
            <a:br>
              <a:rPr lang="ru-RU" sz="4400" b="1" kern="0" dirty="0">
                <a:solidFill>
                  <a:srgbClr val="05E0DB">
                    <a:lumMod val="50000"/>
                  </a:srgbClr>
                </a:solidFill>
                <a:latin typeface="Arial"/>
                <a:ea typeface="MS Gothic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141374"/>
            <a:ext cx="3024188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16412"/>
            <a:ext cx="2541588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07" y="3141374"/>
            <a:ext cx="2136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708061"/>
      </p:ext>
    </p:extLst>
  </p:cSld>
  <p:clrMapOvr>
    <a:masterClrMapping/>
  </p:clrMapOvr>
  <p:transition spd="slow" advTm="3083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33589" y="992961"/>
            <a:ext cx="6138400" cy="33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24" y="1"/>
            <a:ext cx="9209225" cy="69069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924" y="-77943"/>
            <a:ext cx="8964488" cy="60753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3600" b="1" dirty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MS Gothic" pitchFamily="49" charset="-128"/>
              </a:rPr>
              <a:t>Запомни эти правила!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6620" y="775048"/>
            <a:ext cx="7632848" cy="43582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2604" y="1844825"/>
            <a:ext cx="6462464" cy="43582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5987" y="526236"/>
            <a:ext cx="6408737" cy="382485"/>
          </a:xfrm>
          <a:prstGeom prst="rect">
            <a:avLst/>
          </a:prstGeom>
          <a:solidFill>
            <a:srgbClr val="00B8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приходить к воде без взрослых.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81065" y="1042657"/>
            <a:ext cx="6408737" cy="336431"/>
          </a:xfrm>
          <a:prstGeom prst="rect">
            <a:avLst/>
          </a:prstGeom>
          <a:solidFill>
            <a:srgbClr val="00B8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Нельзя заходить купаться на глубокое место.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177339"/>
            <a:ext cx="9474971" cy="43582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Arial" charset="0"/>
              <a:ea typeface="MS Gothic" pitchFamily="49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863" y="5576889"/>
            <a:ext cx="8759245" cy="43582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027" y="4666818"/>
            <a:ext cx="8162591" cy="43582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1574" y="4230994"/>
            <a:ext cx="261610" cy="435825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91277"/>
            <a:ext cx="5024210" cy="43582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12576" y="6394934"/>
            <a:ext cx="5744290" cy="43582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4918437"/>
            <a:ext cx="6462464" cy="43582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charset="0"/>
                <a:ea typeface="MS Gothic" pitchFamily="49" charset="-128"/>
              </a:rPr>
              <a:t>.</a:t>
            </a:r>
            <a:endParaRPr lang="ru-RU" dirty="0">
              <a:solidFill>
                <a:srgbClr val="0070C0"/>
              </a:solidFill>
              <a:latin typeface="Arial" charset="0"/>
              <a:ea typeface="MS Gothic" pitchFamily="49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677" y="1802199"/>
            <a:ext cx="23756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81064" y="1507434"/>
            <a:ext cx="5759450" cy="472798"/>
          </a:xfrm>
          <a:prstGeom prst="rect">
            <a:avLst/>
          </a:prstGeom>
          <a:solidFill>
            <a:srgbClr val="00B8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нырять в незнакомых местах</a:t>
            </a:r>
            <a:r>
              <a:rPr lang="ru-RU" kern="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79478" y="2171532"/>
            <a:ext cx="5761037" cy="432048"/>
          </a:xfrm>
          <a:prstGeom prst="rect">
            <a:avLst/>
          </a:prstGeom>
          <a:solidFill>
            <a:srgbClr val="00B8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нырять в мелких местах.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93812" y="2759687"/>
            <a:ext cx="5759450" cy="432147"/>
          </a:xfrm>
          <a:prstGeom prst="rect">
            <a:avLst/>
          </a:prstGeom>
          <a:solidFill>
            <a:srgbClr val="00B8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купаться в незнакомых местах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71850" y="3318762"/>
            <a:ext cx="7559675" cy="438268"/>
          </a:xfrm>
          <a:prstGeom prst="rect">
            <a:avLst/>
          </a:prstGeom>
          <a:solidFill>
            <a:srgbClr val="00B8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купаться в местах, где купание запрещено.</a:t>
            </a: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93813" y="3962642"/>
            <a:ext cx="4868747" cy="503238"/>
          </a:xfrm>
          <a:prstGeom prst="rect">
            <a:avLst/>
          </a:prstGeom>
          <a:solidFill>
            <a:srgbClr val="00B8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купаться сразу после еды.</a:t>
            </a: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5054794" y="3979375"/>
            <a:ext cx="4206875" cy="503238"/>
          </a:xfrm>
          <a:prstGeom prst="rect">
            <a:avLst/>
          </a:prstGeom>
          <a:solidFill>
            <a:srgbClr val="00B8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заплывать за буйки.</a:t>
            </a: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65987" y="4660036"/>
            <a:ext cx="7653337" cy="503237"/>
          </a:xfrm>
          <a:prstGeom prst="rect">
            <a:avLst/>
          </a:prstGeom>
          <a:solidFill>
            <a:srgbClr val="00B8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купаться после долгого загорания на солнце.</a:t>
            </a: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114660" y="5325317"/>
            <a:ext cx="7559675" cy="499105"/>
          </a:xfrm>
          <a:prstGeom prst="rect">
            <a:avLst/>
          </a:prstGeom>
          <a:solidFill>
            <a:srgbClr val="00B8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играть около обрывов и крутых склонов.</a:t>
            </a: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-896" y="6021482"/>
            <a:ext cx="9310149" cy="486871"/>
          </a:xfrm>
          <a:prstGeom prst="rect">
            <a:avLst/>
          </a:prstGeom>
          <a:solidFill>
            <a:srgbClr val="00B8FF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заплывать далеко даже на надувных матрасах и камерах</a:t>
            </a:r>
            <a:r>
              <a:rPr lang="ru-RU" sz="2400" kern="0" dirty="0">
                <a:solidFill>
                  <a:srgbClr val="0070C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108751"/>
      </p:ext>
    </p:extLst>
  </p:cSld>
  <p:clrMapOvr>
    <a:masterClrMapping/>
  </p:clrMapOvr>
  <p:transition spd="slow" advTm="3083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16633"/>
            <a:ext cx="7632848" cy="72205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4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Физкультминутка</a:t>
            </a:r>
            <a:endParaRPr lang="ru-RU" dirty="0">
              <a:solidFill>
                <a:prstClr val="black"/>
              </a:solidFill>
              <a:latin typeface="Arial" charset="0"/>
              <a:ea typeface="MS Gothic" pitchFamily="49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849" y="867394"/>
            <a:ext cx="9036496" cy="579227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800" b="1" kern="0" dirty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К речке быстро мы спустились,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800" b="1" kern="0" dirty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   Наклонились и умылись.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800" b="1" kern="0" dirty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   Раз, два, три, четыре,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800" b="1" kern="0" dirty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   Вот как славно освежились.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800" b="1" kern="0" dirty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   А теперь поплыли дружно,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800" b="1" kern="0" dirty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   Делать так руками нужно: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800" b="1" kern="0" dirty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   Вместе – раз, это – брасс.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800" b="1" kern="0" dirty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   Одной другой - это кроль.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800" b="1" kern="0" dirty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   Все, как один, плывем, как дельфин.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800" b="1" kern="0" dirty="0">
                <a:solidFill>
                  <a:srgbClr val="4584D3">
                    <a:lumMod val="50000"/>
                  </a:srgb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Вышли на берег крутой и отправились домой</a:t>
            </a:r>
            <a:r>
              <a:rPr lang="ru-RU" sz="2800" b="1" kern="0" dirty="0">
                <a:solidFill>
                  <a:srgbClr val="4584D3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348038"/>
            <a:ext cx="42132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60829"/>
            <a:ext cx="344805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039353"/>
      </p:ext>
    </p:extLst>
  </p:cSld>
  <p:clrMapOvr>
    <a:masterClrMapping/>
  </p:clrMapOvr>
  <p:transition spd="slow" advTm="3083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61486" y="188641"/>
            <a:ext cx="4221027" cy="60753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defTabSz="44921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36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«Рассказ водолаза»</a:t>
            </a:r>
            <a:endParaRPr lang="ru-RU" dirty="0">
              <a:solidFill>
                <a:prstClr val="black"/>
              </a:solidFill>
              <a:latin typeface="Arial" charset="0"/>
              <a:ea typeface="MS Gothic" pitchFamily="49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813210"/>
            <a:ext cx="9036496" cy="566610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Глеб </a:t>
            </a:r>
            <a:r>
              <a:rPr lang="ru-RU" sz="2400" b="1" kern="0" dirty="0" err="1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Иваныч</a:t>
            </a: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, водолаз, в день нырял по двадцать раз…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Спас он двести сорок взрослых, и детей три </a:t>
            </a:r>
            <a:r>
              <a:rPr lang="ru-RU" sz="2400" b="1" kern="0" dirty="0" err="1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тыщи</a:t>
            </a: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спас.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У него медаль и орден, но махнул он на медаль: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- Если кто – </a:t>
            </a:r>
            <a:r>
              <a:rPr lang="ru-RU" sz="2400" b="1" kern="0" dirty="0" err="1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нибудь</a:t>
            </a: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утонет- это будет очень жаль.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Целый день сижу на вышке – хулиганят ребятишки.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То воюют на плотах, то нырнут не в тех местах,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Заплывают за буйки и идут на дно реки…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Я искал бы лучше клад! Рыбу я ловить бы рад!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Но в реке </a:t>
            </a:r>
            <a:r>
              <a:rPr lang="ru-RU" sz="2400" b="1" kern="0" dirty="0" err="1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заместо</a:t>
            </a: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рыбы должен я ловить ребят…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В общем, я скажу всем так, что купанье не пустяк!</a:t>
            </a:r>
          </a:p>
          <a:p>
            <a:pPr defTabSz="449217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Так закончил с вой рассказ Глеб </a:t>
            </a:r>
            <a:r>
              <a:rPr lang="ru-RU" sz="2400" b="1" kern="0" dirty="0" err="1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Иваныч</a:t>
            </a:r>
            <a:r>
              <a:rPr lang="ru-RU" sz="2400" b="1" kern="0" dirty="0">
                <a:solidFill>
                  <a:srgbClr val="0070C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водолаз.</a:t>
            </a:r>
          </a:p>
        </p:txBody>
      </p:sp>
    </p:spTree>
    <p:extLst>
      <p:ext uri="{BB962C8B-B14F-4D97-AF65-F5344CB8AC3E}">
        <p14:creationId xmlns:p14="http://schemas.microsoft.com/office/powerpoint/2010/main" val="2576314539"/>
      </p:ext>
    </p:extLst>
  </p:cSld>
  <p:clrMapOvr>
    <a:masterClrMapping/>
  </p:clrMapOvr>
  <p:transition spd="slow" advTm="3083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1522" y="1404148"/>
            <a:ext cx="4570560" cy="427248"/>
          </a:xfrm>
          <a:prstGeom prst="rect">
            <a:avLst/>
          </a:prstGeom>
        </p:spPr>
        <p:txBody>
          <a:bodyPr lIns="82936" tIns="41469" rIns="82936" bIns="41469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400" b="1" kern="0" dirty="0">
                <a:solidFill>
                  <a:srgbClr val="05E0D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5E0DB">
                  <a:lumMod val="50000"/>
                </a:srgbClr>
              </a:solidFill>
            </a:endParaRPr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0" y="672551"/>
            <a:ext cx="2445120" cy="178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22" y="672551"/>
            <a:ext cx="2030400" cy="188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40" y="478130"/>
            <a:ext cx="2445120" cy="195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0" y="2710365"/>
            <a:ext cx="2479680" cy="184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60" y="2776613"/>
            <a:ext cx="2324160" cy="178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80" y="2658519"/>
            <a:ext cx="2384640" cy="195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2" y="4854750"/>
            <a:ext cx="2341440" cy="180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0" y="4820188"/>
            <a:ext cx="2419200" cy="18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60" y="4861952"/>
            <a:ext cx="2367360" cy="19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83888" y="83422"/>
            <a:ext cx="5152325" cy="499203"/>
          </a:xfrm>
          <a:prstGeom prst="rect">
            <a:avLst/>
          </a:prstGeom>
          <a:noFill/>
        </p:spPr>
        <p:txBody>
          <a:bodyPr wrap="none" lIns="82936" tIns="41469" rIns="82936" bIns="41469">
            <a:spAutoFit/>
          </a:bodyPr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900" b="1" dirty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Чтобы лето было добрым</a:t>
            </a:r>
          </a:p>
        </p:txBody>
      </p:sp>
    </p:spTree>
    <p:extLst>
      <p:ext uri="{BB962C8B-B14F-4D97-AF65-F5344CB8AC3E}">
        <p14:creationId xmlns:p14="http://schemas.microsoft.com/office/powerpoint/2010/main" val="377671445"/>
      </p:ext>
    </p:extLst>
  </p:cSld>
  <p:clrMapOvr>
    <a:masterClrMapping/>
  </p:clrMapOvr>
  <p:transition spd="slow" advTm="30830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9|0.9|1.3|1.1|1|1.1|1.1|1.1|2.9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360</Words>
  <Application>Microsoft Office PowerPoint</Application>
  <PresentationFormat>Экран (4:3)</PresentationFormat>
  <Paragraphs>59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MS Gothic</vt:lpstr>
      <vt:lpstr>Arial</vt:lpstr>
      <vt:lpstr>Arial Unicode MS</vt:lpstr>
      <vt:lpstr>Calibri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Marina</cp:lastModifiedBy>
  <cp:revision>13</cp:revision>
  <dcterms:created xsi:type="dcterms:W3CDTF">2020-06-25T18:36:36Z</dcterms:created>
  <dcterms:modified xsi:type="dcterms:W3CDTF">2020-07-02T15:33:53Z</dcterms:modified>
</cp:coreProperties>
</file>