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76" r:id="rId9"/>
    <p:sldId id="271" r:id="rId10"/>
    <p:sldId id="277" r:id="rId11"/>
    <p:sldId id="267" r:id="rId12"/>
    <p:sldId id="272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1A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3D7A7-6DB2-482E-859B-0049D246600C}" type="datetimeFigureOut">
              <a:rPr lang="ru-RU" smtClean="0"/>
              <a:t>пт 07.01.22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691B6-447C-4466-B493-D00E96098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587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691B6-447C-4466-B493-D00E9609827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45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0FCD-34EE-412E-A50C-62C6FE6E4A61}" type="datetimeFigureOut">
              <a:rPr lang="ru-RU" smtClean="0"/>
              <a:t>пт 07.01.22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9F11DB7-224F-437C-A6AC-79218A79EFC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263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0FCD-34EE-412E-A50C-62C6FE6E4A61}" type="datetimeFigureOut">
              <a:rPr lang="ru-RU" smtClean="0"/>
              <a:t>пт 07.01.22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1DB7-224F-437C-A6AC-79218A79EFC4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759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0FCD-34EE-412E-A50C-62C6FE6E4A61}" type="datetimeFigureOut">
              <a:rPr lang="ru-RU" smtClean="0"/>
              <a:t>пт 07.01.22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1DB7-224F-437C-A6AC-79218A79EFC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041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0FCD-34EE-412E-A50C-62C6FE6E4A61}" type="datetimeFigureOut">
              <a:rPr lang="ru-RU" smtClean="0"/>
              <a:t>пт 07.01.22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1DB7-224F-437C-A6AC-79218A79EFC4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84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0FCD-34EE-412E-A50C-62C6FE6E4A61}" type="datetimeFigureOut">
              <a:rPr lang="ru-RU" smtClean="0"/>
              <a:t>пт 07.01.22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1DB7-224F-437C-A6AC-79218A79EFC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69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0FCD-34EE-412E-A50C-62C6FE6E4A61}" type="datetimeFigureOut">
              <a:rPr lang="ru-RU" smtClean="0"/>
              <a:t>пт 07.01.22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1DB7-224F-437C-A6AC-79218A79EFC4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84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0FCD-34EE-412E-A50C-62C6FE6E4A61}" type="datetimeFigureOut">
              <a:rPr lang="ru-RU" smtClean="0"/>
              <a:t>пт 07.01.22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1DB7-224F-437C-A6AC-79218A79EFC4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45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0FCD-34EE-412E-A50C-62C6FE6E4A61}" type="datetimeFigureOut">
              <a:rPr lang="ru-RU" smtClean="0"/>
              <a:t>пт 07.01.22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1DB7-224F-437C-A6AC-79218A79EFC4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80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0FCD-34EE-412E-A50C-62C6FE6E4A61}" type="datetimeFigureOut">
              <a:rPr lang="ru-RU" smtClean="0"/>
              <a:t>пт 07.01.22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1DB7-224F-437C-A6AC-79218A79E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569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0FCD-34EE-412E-A50C-62C6FE6E4A61}" type="datetimeFigureOut">
              <a:rPr lang="ru-RU" smtClean="0"/>
              <a:t>пт 07.01.22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1DB7-224F-437C-A6AC-79218A79EFC4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56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6D30FCD-34EE-412E-A50C-62C6FE6E4A61}" type="datetimeFigureOut">
              <a:rPr lang="ru-RU" smtClean="0"/>
              <a:t>пт 07.01.22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1DB7-224F-437C-A6AC-79218A79EFC4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308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30FCD-34EE-412E-A50C-62C6FE6E4A61}" type="datetimeFigureOut">
              <a:rPr lang="ru-RU" smtClean="0"/>
              <a:t>пт 07.01.22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9F11DB7-224F-437C-A6AC-79218A79EFC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791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62B63-7C2D-445B-BD17-5B1757DFF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9531" y="635082"/>
            <a:ext cx="8825658" cy="2677648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solidFill>
                  <a:srgbClr val="3C1A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ВЗАИМОДЕЙСТВИЕ учителя-ЛОГОПЕДА И ВОСПИТАТЕЛЯ логопедической группы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EB30D9-CEE9-4820-8B4D-D6CA73275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3710" y="3545270"/>
            <a:ext cx="8691479" cy="2349091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Подготовили: </a:t>
            </a:r>
          </a:p>
          <a:p>
            <a:r>
              <a:rPr lang="ru-RU" sz="160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Вишневская Марина Владимировна</a:t>
            </a:r>
            <a:br>
              <a:rPr lang="ru-RU" sz="16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Сердюк Анна Анатольевна</a:t>
            </a:r>
            <a:br>
              <a:rPr lang="ru-RU" sz="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kumimoji="0" lang="ru-RU" sz="1600" b="0" i="0" u="none" strike="noStrike" kern="1200" cap="all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Потапенко Юлия Дмитриевна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152748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ABB6DA-88E0-497C-89F6-6A24CABE4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233" y="770229"/>
            <a:ext cx="9637534" cy="1049235"/>
          </a:xfrm>
        </p:spPr>
        <p:txBody>
          <a:bodyPr/>
          <a:lstStyle/>
          <a:p>
            <a:r>
              <a:rPr lang="ru-RU" dirty="0">
                <a:solidFill>
                  <a:srgbClr val="3C1A10"/>
                </a:solidFill>
              </a:rPr>
              <a:t>Экран звукопроизношения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8F6EEB-5821-46BC-BC00-42B63BE8C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610" y="2028087"/>
            <a:ext cx="5189220" cy="384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62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47F6C0C-40FB-4910-AAD5-D5822611AC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603" y="257662"/>
            <a:ext cx="3364486" cy="445147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6185EC-AEA5-43BD-991B-17A5E34C6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262" y="2376872"/>
            <a:ext cx="4445390" cy="373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E54FFB-63FA-41E5-98DC-B64479A0B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4689" y="0"/>
            <a:ext cx="4567311" cy="367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20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B62DCC-EB2A-432D-A854-4FD2146B4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4E7534-7278-458F-B25E-407367727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" y="3806195"/>
            <a:ext cx="11512060" cy="1539528"/>
          </a:xfrm>
        </p:spPr>
        <p:txBody>
          <a:bodyPr>
            <a:normAutofit/>
          </a:bodyPr>
          <a:lstStyle/>
          <a:p>
            <a:pPr indent="457200" algn="just"/>
            <a:r>
              <a:rPr lang="ru-RU" sz="2200" dirty="0"/>
              <a:t>Общее моторное развитие детей осу­ществляется за счет специальных упражнений и общепри­нятых способов физического воспитания. Особое внимание уделяется развитию тонкой моторики пальцев рук. </a:t>
            </a:r>
          </a:p>
          <a:p>
            <a:pPr algn="just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1BFF79-A0AD-43A5-B231-74BCEB051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024" y="285054"/>
            <a:ext cx="4472796" cy="33545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74B5A9-CA7A-4282-B828-1A8BDD1C0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174" y="280625"/>
            <a:ext cx="2482850" cy="336345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4DE1267-AE71-4C53-BF58-27BE082C8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78" y="293923"/>
            <a:ext cx="4472795" cy="334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71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B9E75-3CD4-4AD9-8259-B7BC235A6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10140199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Обеспечение преемственности в работе учителя-логопеда и педагогов ДОУ в коррекционном  процессе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4AFBDA-7A3B-4847-99D1-B4C93CEAC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Обследование речевого и психофизического развития</a:t>
            </a:r>
          </a:p>
          <a:p>
            <a:r>
              <a:rPr lang="ru-RU" dirty="0"/>
              <a:t>Подбор методов , приемов и форм работы</a:t>
            </a:r>
          </a:p>
          <a:p>
            <a:r>
              <a:rPr lang="ru-RU" dirty="0"/>
              <a:t>Ежемесячное обсуждение коррекционной работы, ее динамики, результативности, обсуждение перспектив работы на месяц.</a:t>
            </a:r>
          </a:p>
          <a:p>
            <a:r>
              <a:rPr lang="ru-RU" dirty="0"/>
              <a:t>Посещение учителем-логопедом музыкальных занятий с целью наблюдения процесса согласования и коррекции речевого материала.</a:t>
            </a:r>
          </a:p>
          <a:p>
            <a:r>
              <a:rPr lang="ru-RU" dirty="0"/>
              <a:t>Ежедневные 5-ти минутки (логопед объясняет задание на вечер)</a:t>
            </a:r>
          </a:p>
          <a:p>
            <a:r>
              <a:rPr lang="ru-RU" dirty="0" err="1"/>
              <a:t>Взаимопосещение</a:t>
            </a:r>
            <a:r>
              <a:rPr lang="ru-RU" dirty="0"/>
              <a:t> занятий, обмен приемами работы.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50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80A033-289A-4A27-9F25-40E460556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20505"/>
            <a:ext cx="10126132" cy="133324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Обеспечение преемственности в работе учителя-логопеда и педагогов ДОУ в образовательном процессе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D0E7DD-EA8A-41E2-B88C-96292126F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u="sng" dirty="0"/>
              <a:t>Задачи:</a:t>
            </a:r>
          </a:p>
          <a:p>
            <a:r>
              <a:rPr lang="ru-RU" dirty="0" err="1"/>
              <a:t>Выроботка</a:t>
            </a:r>
            <a:r>
              <a:rPr lang="ru-RU" dirty="0"/>
              <a:t> единых подходов в коррекционном процессе</a:t>
            </a:r>
          </a:p>
          <a:p>
            <a:r>
              <a:rPr lang="ru-RU" dirty="0"/>
              <a:t>Обеспечение устойчивости результатов логопедической коррекции(обучение педагогов приемам развития и коррекции речи в повседневной жизни, разработка эффективных приемов общения с детьми)</a:t>
            </a:r>
          </a:p>
          <a:p>
            <a:r>
              <a:rPr lang="ru-RU" dirty="0"/>
              <a:t>Оптимизация деятельности воспитателей по профилактике речевых нарушений.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5938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B64550-A7BC-4FE7-9185-CDAD4C1C4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05" y="246468"/>
            <a:ext cx="11760590" cy="229037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только тесный контакт в работе логопеда и воспитателя, может способствовать устранению различных речевых проблем в дошкольном возрасте, а значит и дальнейшему полноценному обучению в школе!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0E50291-60C2-4A69-AB43-2E10FCB90A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6758" y="2016124"/>
            <a:ext cx="5628934" cy="397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89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6D110-1BF0-48E6-9B44-52B64E1D0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850" y="516741"/>
            <a:ext cx="9603275" cy="996572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3C1A10"/>
                </a:solidFill>
                <a:effectLst/>
                <a:latin typeface="Bahnschrift SemiBold" panose="020B0502040204020203" pitchFamily="34" charset="0"/>
                <a:ea typeface="Times New Roman" panose="02020603050405020304" pitchFamily="18" charset="0"/>
              </a:rPr>
              <a:t>В нашем ДОУ реализуется идея комплексного сопровождения ребенка с речевыми нарушениями</a:t>
            </a:r>
            <a:endParaRPr lang="ru-RU" sz="3600" dirty="0">
              <a:latin typeface="Bahnschrift SemiBold" panose="020B0502040204020203" pitchFamily="34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04C158D-E151-4E59-9F72-3BA9B76AA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1" y="1151182"/>
            <a:ext cx="3966707" cy="297503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125439-4468-4FDD-A530-3A0A64F0F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32" y="1151182"/>
            <a:ext cx="4097152" cy="30239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581FBEC-CF2C-44B9-98EC-BC266522E7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338" y="3570757"/>
            <a:ext cx="3997116" cy="31681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976B83-3550-4E6E-B440-E20FA9757B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607" y="3570758"/>
            <a:ext cx="4226862" cy="316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61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F36C34-C887-4FE8-89BB-A67F627BE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431" y="804519"/>
            <a:ext cx="9718423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3C1A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Совместно со специалистами детского сада проводится:</a:t>
            </a:r>
            <a:b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0B59AF-C951-43E9-AE30-FDA9B1AD5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3C1A10"/>
                </a:solidFill>
                <a:latin typeface="+mj-lt"/>
                <a:ea typeface="Times New Roman" panose="02020603050405020304" pitchFamily="18" charset="0"/>
              </a:rPr>
              <a:t>ф</a:t>
            </a:r>
            <a:r>
              <a:rPr lang="ru-RU" sz="2400" dirty="0">
                <a:solidFill>
                  <a:srgbClr val="3C1A10"/>
                </a:solidFill>
                <a:effectLst/>
                <a:latin typeface="+mj-lt"/>
                <a:ea typeface="Times New Roman" panose="02020603050405020304" pitchFamily="18" charset="0"/>
              </a:rPr>
              <a:t>ормирование положительных навыков речевого поведения;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3C1A10"/>
                </a:solidFill>
                <a:effectLst/>
                <a:latin typeface="+mj-lt"/>
                <a:ea typeface="Times New Roman" panose="02020603050405020304" pitchFamily="18" charset="0"/>
              </a:rPr>
              <a:t>развитие речи и закрепление на доступном материале;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3C1A10"/>
                </a:solidFill>
                <a:effectLst/>
                <a:latin typeface="+mj-lt"/>
                <a:ea typeface="Times New Roman" panose="02020603050405020304" pitchFamily="18" charset="0"/>
              </a:rPr>
              <a:t>совершенствование речевых навыков при общении детей друг с другом;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3C1A10"/>
                </a:solidFill>
                <a:effectLst/>
                <a:latin typeface="+mj-lt"/>
                <a:ea typeface="Times New Roman" panose="02020603050405020304" pitchFamily="18" charset="0"/>
              </a:rPr>
              <a:t>коррекционная работа на протяжении всего времени пребывания ребёнка в логопедической группе.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213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60168-15E0-42E0-A54E-8946F9AC8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511" y="956604"/>
            <a:ext cx="9603275" cy="658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3C1A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работа воспитателя в логопедической группе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185AA5-5093-4A85-A38B-074C4881E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86" y="1853755"/>
            <a:ext cx="11704320" cy="47299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u="sng" spc="-5" dirty="0">
                <a:solidFill>
                  <a:srgbClr val="3C1A10"/>
                </a:solidFill>
                <a:ea typeface="Times New Roman" panose="02020603050405020304" pitchFamily="18" charset="0"/>
              </a:rPr>
              <a:t>Задачи</a:t>
            </a:r>
            <a:r>
              <a:rPr lang="ru-RU" u="sng" spc="-5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 воспитателя детского сада для детей с наруше</a:t>
            </a:r>
            <a:r>
              <a:rPr lang="ru-RU" u="sng" spc="10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ниями речи:</a:t>
            </a:r>
          </a:p>
          <a:p>
            <a:r>
              <a:rPr lang="ru-RU" spc="10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выполнение требований </a:t>
            </a:r>
            <a:r>
              <a:rPr lang="ru-RU" spc="5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общеобразовательной программы; </a:t>
            </a:r>
            <a:r>
              <a:rPr lang="ru-RU" spc="30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а также решения коррекционных задач в соответствии с </a:t>
            </a:r>
            <a:r>
              <a:rPr lang="ru-RU" spc="-5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программой логопедической работы, направленных на уст</a:t>
            </a:r>
            <a:r>
              <a:rPr lang="ru-RU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ранение недостатков, обусловленных особенностями речевого  дефекта.</a:t>
            </a:r>
          </a:p>
          <a:p>
            <a:pPr marL="36830" indent="233045" algn="just">
              <a:lnSpc>
                <a:spcPct val="115000"/>
              </a:lnSpc>
              <a:spcBef>
                <a:spcPts val="250"/>
              </a:spcBef>
              <a:spcAft>
                <a:spcPts val="1000"/>
              </a:spcAft>
            </a:pPr>
            <a:r>
              <a:rPr lang="ru-RU" spc="5" dirty="0">
                <a:solidFill>
                  <a:srgbClr val="3C1A10"/>
                </a:solidFill>
                <a:ea typeface="Times New Roman" panose="02020603050405020304" pitchFamily="18" charset="0"/>
              </a:rPr>
              <a:t>п</a:t>
            </a:r>
            <a:r>
              <a:rPr lang="ru-RU" spc="5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едагог</a:t>
            </a:r>
            <a:r>
              <a:rPr lang="ru-RU" spc="-5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 должен   учитывать   индивидуально-типологиче­</a:t>
            </a:r>
            <a:r>
              <a:rPr lang="ru-RU" spc="15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ские особенности детей с  нарушениями речи, способство­</a:t>
            </a:r>
            <a:r>
              <a:rPr lang="ru-RU" spc="-5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вать    развитию    восприятия, </a:t>
            </a:r>
            <a:r>
              <a:rPr lang="ru-RU" spc="5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мотивации, доступных форм мышления.</a:t>
            </a:r>
            <a:endParaRPr lang="ru-RU" dirty="0">
              <a:solidFill>
                <a:srgbClr val="3C1A10"/>
              </a:solidFill>
              <a:effectLst/>
              <a:ea typeface="Times New Roman" panose="02020603050405020304" pitchFamily="18" charset="0"/>
            </a:endParaRPr>
          </a:p>
          <a:p>
            <a:pPr marL="13970" indent="237490" algn="just">
              <a:lnSpc>
                <a:spcPct val="115000"/>
              </a:lnSpc>
              <a:spcBef>
                <a:spcPts val="180"/>
              </a:spcBef>
              <a:spcAft>
                <a:spcPts val="1000"/>
              </a:spcAft>
            </a:pPr>
            <a:r>
              <a:rPr lang="ru-RU" dirty="0">
                <a:solidFill>
                  <a:srgbClr val="3C1A10"/>
                </a:solidFill>
                <a:ea typeface="Times New Roman" panose="02020603050405020304" pitchFamily="18" charset="0"/>
              </a:rPr>
              <a:t>о</a:t>
            </a:r>
            <a:r>
              <a:rPr lang="ru-RU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собое внимание уделяется развитию познава­</a:t>
            </a:r>
            <a:r>
              <a:rPr lang="ru-RU" spc="10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тельных интересов детей. </a:t>
            </a:r>
            <a:endParaRPr lang="ru-RU" dirty="0">
              <a:solidFill>
                <a:srgbClr val="3C1A10"/>
              </a:solidFill>
              <a:effectLst/>
              <a:ea typeface="Times New Roman" panose="02020603050405020304" pitchFamily="18" charset="0"/>
            </a:endParaRPr>
          </a:p>
          <a:p>
            <a:pPr marL="13970" indent="237490" algn="just">
              <a:lnSpc>
                <a:spcPct val="115000"/>
              </a:lnSpc>
              <a:spcBef>
                <a:spcPts val="180"/>
              </a:spcBef>
              <a:spcAft>
                <a:spcPts val="1000"/>
              </a:spcAft>
            </a:pPr>
            <a:r>
              <a:rPr lang="ru-RU" spc="-5" dirty="0">
                <a:solidFill>
                  <a:srgbClr val="3C1A10"/>
                </a:solidFill>
                <a:ea typeface="Times New Roman" panose="02020603050405020304" pitchFamily="18" charset="0"/>
              </a:rPr>
              <a:t>д</a:t>
            </a:r>
            <a:r>
              <a:rPr lang="ru-RU" spc="-5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оброже­</a:t>
            </a:r>
            <a:r>
              <a:rPr lang="ru-RU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лательная обстановка в детском коллективе, укрепление </a:t>
            </a:r>
            <a:r>
              <a:rPr lang="ru-RU" spc="-5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веры в собственные возможности, </a:t>
            </a:r>
            <a:r>
              <a:rPr lang="ru-RU" spc="20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интерес к занятиям так же формирует педагог.</a:t>
            </a:r>
            <a:endParaRPr lang="ru-RU" dirty="0">
              <a:solidFill>
                <a:srgbClr val="3C1A10"/>
              </a:solidFill>
              <a:effectLst/>
              <a:ea typeface="Times New Roman" panose="02020603050405020304" pitchFamily="18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24032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BFB4BB-0D9D-495C-9733-ABAA6E0A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D500E09-707F-4F9C-BE6D-095C968C3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443" y="921704"/>
            <a:ext cx="4466480" cy="590073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217D993-6A88-4852-AC00-F005DD0EA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2" y="0"/>
            <a:ext cx="3566162" cy="3074127"/>
          </a:xfrm>
          <a:prstGeom prst="rect">
            <a:avLst/>
          </a:prstGeom>
        </p:spPr>
      </p:pic>
      <p:pic>
        <p:nvPicPr>
          <p:cNvPr id="19" name="Объект 18">
            <a:extLst>
              <a:ext uri="{FF2B5EF4-FFF2-40B4-BE49-F238E27FC236}">
                <a16:creationId xmlns:a16="http://schemas.microsoft.com/office/drawing/2014/main" id="{6C6A06F7-D133-4054-B569-AC9CEEFC62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483" y="-187756"/>
            <a:ext cx="4599517" cy="3449638"/>
          </a:xfrm>
        </p:spPr>
      </p:pic>
    </p:spTree>
    <p:extLst>
      <p:ext uri="{BB962C8B-B14F-4D97-AF65-F5344CB8AC3E}">
        <p14:creationId xmlns:p14="http://schemas.microsoft.com/office/powerpoint/2010/main" val="3537172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BB9E5-3FD7-4A51-ABA8-3A0B7D380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spc="-5" dirty="0">
                <a:solidFill>
                  <a:srgbClr val="3C1A1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Основные задачи воспитателя в области развития речи </a:t>
            </a:r>
            <a:r>
              <a:rPr lang="ru-RU" sz="3200" spc="-10" dirty="0">
                <a:solidFill>
                  <a:srgbClr val="3C1A1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состоят в следующем:</a:t>
            </a:r>
            <a:br>
              <a:rPr lang="ru-RU" sz="3200" dirty="0">
                <a:solidFill>
                  <a:srgbClr val="3C1A1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721A59-B575-4B1C-ACC7-6FDE7A5F8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расширение и активизация речевого запаса детей на основе углубления представлений об окружающем;</a:t>
            </a:r>
          </a:p>
          <a:p>
            <a:r>
              <a:rPr lang="ru-RU" dirty="0"/>
              <a:t>развитие у детей способности применять сформиро­ванные умения и навыки связной речи в различных ситуа­циях общения;</a:t>
            </a:r>
          </a:p>
          <a:p>
            <a:r>
              <a:rPr lang="ru-RU" dirty="0"/>
              <a:t>автоматизация в свободной самостоятельной речи де­тей усвоенных навыков правильного произношения звуков, звуко-слоговой структуры слова, грамматического оформ­ления речи в соответствии с программой логопедических занятий.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00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AFB6BD-81CD-449C-A7ED-8559D0071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98475"/>
            <a:ext cx="9603275" cy="2210616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3C1A1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Коррекционно-развивающая работа осуществляется в различных направлениях в зависимости от задач, постав­</a:t>
            </a:r>
            <a:r>
              <a:rPr lang="ru-RU" sz="2000" spc="-10" dirty="0">
                <a:solidFill>
                  <a:srgbClr val="3C1A1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ленных логопедом. Во многих случаях она предшествует </a:t>
            </a:r>
            <a:r>
              <a:rPr lang="ru-RU" sz="2000" spc="-5" dirty="0">
                <a:solidFill>
                  <a:srgbClr val="3C1A1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логопедическим занятиям, обеспечивая необходимую по­</a:t>
            </a:r>
            <a:r>
              <a:rPr lang="ru-RU" sz="2000" dirty="0">
                <a:solidFill>
                  <a:srgbClr val="3C1A1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знавательную и мотивационную базу для формирования </a:t>
            </a:r>
            <a:r>
              <a:rPr lang="ru-RU" sz="2000" spc="5" dirty="0">
                <a:solidFill>
                  <a:srgbClr val="3C1A1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речевых умений</a:t>
            </a:r>
            <a:endParaRPr lang="ru-RU" sz="3600" dirty="0">
              <a:solidFill>
                <a:srgbClr val="3C1A1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FB2D1A2-C164-48B8-BD7F-807ECF9AA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640" y="1891254"/>
            <a:ext cx="3789059" cy="2824033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8916EC-DE3E-4189-A2C2-1ED43D71B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77" y="1891254"/>
            <a:ext cx="3397163" cy="339716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72ADDF8-8947-4EA0-9A61-AED33B334C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1" r="7870" b="6620"/>
          <a:stretch/>
        </p:blipFill>
        <p:spPr>
          <a:xfrm>
            <a:off x="7469699" y="1891254"/>
            <a:ext cx="3188316" cy="369709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E08DDB0-A245-4DA4-A918-92D9CFFD68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" t="9025" r="9059" b="1"/>
          <a:stretch/>
        </p:blipFill>
        <p:spPr>
          <a:xfrm>
            <a:off x="9369302" y="3713871"/>
            <a:ext cx="2747620" cy="314412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F759F09-5A07-4FB9-9166-A9E4408DC8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640" y="4517605"/>
            <a:ext cx="3789059" cy="234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51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6926305-7CC7-4937-8563-CAB9B97A6F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247092"/>
              </p:ext>
            </p:extLst>
          </p:nvPr>
        </p:nvGraphicFramePr>
        <p:xfrm>
          <a:off x="2670175" y="94962"/>
          <a:ext cx="5375563" cy="57912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09355">
                  <a:extLst>
                    <a:ext uri="{9D8B030D-6E8A-4147-A177-3AD203B41FA5}">
                      <a16:colId xmlns:a16="http://schemas.microsoft.com/office/drawing/2014/main" val="4136185510"/>
                    </a:ext>
                  </a:extLst>
                </a:gridCol>
                <a:gridCol w="3527987">
                  <a:extLst>
                    <a:ext uri="{9D8B030D-6E8A-4147-A177-3AD203B41FA5}">
                      <a16:colId xmlns:a16="http://schemas.microsoft.com/office/drawing/2014/main" val="4055054016"/>
                    </a:ext>
                  </a:extLst>
                </a:gridCol>
                <a:gridCol w="1138221">
                  <a:extLst>
                    <a:ext uri="{9D8B030D-6E8A-4147-A177-3AD203B41FA5}">
                      <a16:colId xmlns:a16="http://schemas.microsoft.com/office/drawing/2014/main" val="2449292949"/>
                    </a:ext>
                  </a:extLst>
                </a:gridCol>
              </a:tblGrid>
              <a:tr h="563418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Октябрь</a:t>
                      </a:r>
                    </a:p>
                    <a:p>
                      <a:pPr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неделя</a:t>
                      </a:r>
                    </a:p>
                    <a:p>
                      <a:pPr algn="ctr"/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179" marR="29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Тема: «Золотая осень»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Беседа на тему «Осень». Осенние изменения в природе. Активизация словаря. 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Предметный  словарь -  листопад, дождь, осень, ливень, морось, погода, урожай, ветер, листва. </a:t>
                      </a:r>
                    </a:p>
                    <a:p>
                      <a:pPr algn="just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Глагольный словарь - капать, лить, моросить, светить, убирать, падать, дуть.</a:t>
                      </a:r>
                    </a:p>
                    <a:p>
                      <a:pPr algn="just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Экскурсия, наблюдения на прогулке. 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Активизация словаря наречий -  дождливо, пасмурно, холодно, ветрено, хмуро. Словарь признаков - осенний, затяжной, пасмурный, дождливый, спелый, опавший, цветной</a:t>
                      </a:r>
                      <a:r>
                        <a:rPr lang="ru-RU" sz="1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Багряный, желто-коричневый. 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Рассмотреть картинки, вспомнить названия каждого времени года. Уточнить последовательность смены времен года</a:t>
                      </a:r>
                    </a:p>
                    <a:p>
                      <a:pPr algn="just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 Упражнение «Назови ласково». Употребление существительных с уменьшительно – ласкательным значением </a:t>
                      </a:r>
                    </a:p>
                    <a:p>
                      <a:pPr algn="just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Солнце-солнышко, </a:t>
                      </a:r>
                    </a:p>
                    <a:p>
                      <a:pPr algn="just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туча – тучка, </a:t>
                      </a:r>
                    </a:p>
                    <a:p>
                      <a:pPr algn="just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дерево - …, </a:t>
                      </a:r>
                    </a:p>
                    <a:p>
                      <a:pPr algn="just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листок - …, </a:t>
                      </a:r>
                    </a:p>
                    <a:p>
                      <a:pPr algn="just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птица -…, </a:t>
                      </a:r>
                    </a:p>
                    <a:p>
                      <a:pPr algn="just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лужа -…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 Чтение стихотворений «Осенью» Волошин М.А., «Перед Дождем» Некрасов Н.А. (Хрестоматия для чтения детям в детском саду)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 Игра «Найди ошибки» Закреплять признаки осени.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 Скороговорка. Автоматизация звуков Л, Ль.</a:t>
                      </a:r>
                    </a:p>
                    <a:p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Есить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у Ляли кукла Лёля.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Лёля сделана из льна –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Ляле нравится она.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8. Игра «Лабиринт 1», Альбом Л.А. Комаровой, Автоматизация звука Ш (автоматизация звука в начале слова).</a:t>
                      </a:r>
                    </a:p>
                  </a:txBody>
                  <a:tcPr marL="29179" marR="29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Лиза, Влад, Рома.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Арсений, Ульяна, Глеб, Денис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Вика, Варя, Лиза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Дима, Варя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Арсений, Влад</a:t>
                      </a:r>
                    </a:p>
                  </a:txBody>
                  <a:tcPr marL="29179" marR="29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149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4711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6FD35DC-7FDF-4A02-80CC-AF85EFCB7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368" y="3806195"/>
            <a:ext cx="11282289" cy="2580537"/>
          </a:xfrm>
        </p:spPr>
        <p:txBody>
          <a:bodyPr>
            <a:noAutofit/>
          </a:bodyPr>
          <a:lstStyle/>
          <a:p>
            <a:pPr indent="457200" algn="just"/>
            <a:r>
              <a:rPr lang="ru-RU" sz="2200" dirty="0"/>
              <a:t>В задачу воспитателя также входит повседневное наблюдение за состоянием речевой деятельности детей.  Наблюдает   за   проявлениями   речевой   активности   детей, правильным использованием поставленных или исправленных звуков в собственной речи дошкольников, усвоенных грамматических форм и т. п. В случае необходимости воспитатель в тактичной форме исправляет речь ребенка.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F04F85-1F02-4673-B104-6FE77B130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171" y="70341"/>
            <a:ext cx="4760590" cy="357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01012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378</TotalTime>
  <Words>813</Words>
  <Application>Microsoft Office PowerPoint</Application>
  <PresentationFormat>Широкоэкранный</PresentationFormat>
  <Paragraphs>102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Bahnschrift SemiBold</vt:lpstr>
      <vt:lpstr>Calibri</vt:lpstr>
      <vt:lpstr>Gill Sans MT</vt:lpstr>
      <vt:lpstr>Symbol</vt:lpstr>
      <vt:lpstr>Times New Roman</vt:lpstr>
      <vt:lpstr>Галерея</vt:lpstr>
      <vt:lpstr>ВЗАИМОДЕЙСТВИЕ учителя-ЛОГОПЕДА И ВОСПИТАТЕЛЯ логопедической группы </vt:lpstr>
      <vt:lpstr>В нашем ДОУ реализуется идея комплексного сопровождения ребенка с речевыми нарушениями</vt:lpstr>
      <vt:lpstr>Совместно со специалистами детского сада проводится: </vt:lpstr>
      <vt:lpstr>работа воспитателя в логопедической группе </vt:lpstr>
      <vt:lpstr>Презентация PowerPoint</vt:lpstr>
      <vt:lpstr>Основные задачи воспитателя в области развития речи состоят в следующем: </vt:lpstr>
      <vt:lpstr>Коррекционно-развивающая работа осуществляется в различных направлениях в зависимости от задач, постав­ленных логопедом. Во многих случаях она предшествует логопедическим занятиям, обеспечивая необходимую по­знавательную и мотивационную базу для формирования речевых умений</vt:lpstr>
      <vt:lpstr>Презентация PowerPoint</vt:lpstr>
      <vt:lpstr>Презентация PowerPoint</vt:lpstr>
      <vt:lpstr>Экран звукопроизношения</vt:lpstr>
      <vt:lpstr>Презентация PowerPoint</vt:lpstr>
      <vt:lpstr>Презентация PowerPoint</vt:lpstr>
      <vt:lpstr>Обеспечение преемственности в работе учителя-логопеда и педагогов ДОУ в коррекционном  процессе</vt:lpstr>
      <vt:lpstr>Обеспечение преемственности в работе учителя-логопеда и педагогов ДОУ в образовательном процессе</vt:lpstr>
      <vt:lpstr>только тесный контакт в работе логопеда и воспитателя, может способствовать устранению различных речевых проблем в дошкольном возрасте, а значит и дальнейшему полноценному обучению в школе!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ЛОГОПЕДА И ВОСПИТАТЕЛЯ логопедической группы </dc:title>
  <dc:creator>User</dc:creator>
  <cp:lastModifiedBy>User</cp:lastModifiedBy>
  <cp:revision>22</cp:revision>
  <dcterms:created xsi:type="dcterms:W3CDTF">2020-10-12T08:06:49Z</dcterms:created>
  <dcterms:modified xsi:type="dcterms:W3CDTF">2022-01-07T10:56:55Z</dcterms:modified>
</cp:coreProperties>
</file>