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5" r:id="rId3"/>
    <p:sldId id="257" r:id="rId4"/>
    <p:sldId id="291" r:id="rId5"/>
    <p:sldId id="258" r:id="rId6"/>
    <p:sldId id="292" r:id="rId7"/>
    <p:sldId id="270" r:id="rId8"/>
    <p:sldId id="293" r:id="rId9"/>
    <p:sldId id="268" r:id="rId10"/>
    <p:sldId id="296" r:id="rId11"/>
    <p:sldId id="294" r:id="rId12"/>
    <p:sldId id="295" r:id="rId13"/>
    <p:sldId id="260" r:id="rId14"/>
    <p:sldId id="266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59632" y="3933056"/>
            <a:ext cx="73580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500" b="1" dirty="0" smtClean="0">
                <a:latin typeface="Bookman Old Style" pitchFamily="18" charset="0"/>
              </a:rPr>
              <a:t>Мастер-класс </a:t>
            </a:r>
          </a:p>
          <a:p>
            <a:r>
              <a:rPr lang="ru-RU" sz="3500" b="1" dirty="0" smtClean="0">
                <a:latin typeface="Bookman Old Style" pitchFamily="18" charset="0"/>
              </a:rPr>
              <a:t>для </a:t>
            </a:r>
            <a:r>
              <a:rPr lang="ru-RU" sz="3500" b="1" dirty="0" smtClean="0">
                <a:latin typeface="Bookman Old Style" pitchFamily="18" charset="0"/>
              </a:rPr>
              <a:t>педагогов ДОУ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i="1" dirty="0">
                <a:solidFill>
                  <a:srgbClr val="000099"/>
                </a:solidFill>
                <a:latin typeface="Bookman Old Style" pitchFamily="18" charset="0"/>
              </a:rPr>
              <a:t> «Использование технологии «</a:t>
            </a:r>
            <a:r>
              <a:rPr lang="ru-RU" sz="3200" b="1" i="1" dirty="0" err="1">
                <a:solidFill>
                  <a:srgbClr val="000099"/>
                </a:solidFill>
                <a:latin typeface="Bookman Old Style" pitchFamily="18" charset="0"/>
              </a:rPr>
              <a:t>Синквейн</a:t>
            </a:r>
            <a:r>
              <a:rPr lang="ru-RU" sz="3200" b="1" i="1" dirty="0">
                <a:solidFill>
                  <a:srgbClr val="000099"/>
                </a:solidFill>
                <a:latin typeface="Bookman Old Style" pitchFamily="18" charset="0"/>
              </a:rPr>
              <a:t>» в речевом и познавательном развитии дошкольников».</a:t>
            </a:r>
            <a:endParaRPr lang="ru-RU" sz="3200" b="1" i="1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1395" y="188640"/>
            <a:ext cx="59618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«Детский сад  комбинированного 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вида № 19 «Рябинка»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1476" y="6534520"/>
            <a:ext cx="2310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Bookman Old Style" panose="02050604050505020204" pitchFamily="18" charset="0"/>
              </a:rPr>
              <a:t>г</a:t>
            </a:r>
            <a:r>
              <a:rPr lang="ru-RU" sz="1400" b="1" dirty="0" smtClean="0">
                <a:latin typeface="Bookman Old Style" panose="02050604050505020204" pitchFamily="18" charset="0"/>
              </a:rPr>
              <a:t>. Рубцовск, 2022 </a:t>
            </a:r>
            <a:r>
              <a:rPr lang="ru-RU" sz="1400" b="1" dirty="0">
                <a:latin typeface="Bookman Old Style" panose="02050604050505020204" pitchFamily="18" charset="0"/>
              </a:rPr>
              <a:t>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1052736"/>
            <a:ext cx="23762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1"/>
                </a:solidFill>
                <a:latin typeface="Bookman Old Style" pitchFamily="18" charset="0"/>
              </a:rPr>
              <a:t>Подготовила:</a:t>
            </a:r>
          </a:p>
          <a:p>
            <a:r>
              <a:rPr lang="ru-RU" sz="1600" b="1" i="1" dirty="0" err="1" smtClean="0">
                <a:solidFill>
                  <a:schemeClr val="accent1"/>
                </a:solidFill>
                <a:latin typeface="Bookman Old Style" pitchFamily="18" charset="0"/>
              </a:rPr>
              <a:t>Выродова</a:t>
            </a:r>
            <a:r>
              <a:rPr lang="ru-RU" sz="1600" b="1" i="1" dirty="0" smtClean="0">
                <a:solidFill>
                  <a:schemeClr val="accent1"/>
                </a:solidFill>
                <a:latin typeface="Bookman Old Style" pitchFamily="18" charset="0"/>
              </a:rPr>
              <a:t> Ю.Д.</a:t>
            </a:r>
            <a:r>
              <a:rPr lang="ru-RU" sz="1600" b="1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</a:rPr>
              <a:t>,</a:t>
            </a:r>
            <a:endParaRPr lang="ru-RU" sz="1600" b="1" dirty="0" smtClean="0">
              <a:solidFill>
                <a:schemeClr val="accent1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chemeClr val="accent1"/>
                </a:solidFill>
                <a:latin typeface="Bookman Old Style" pitchFamily="18" charset="0"/>
              </a:rPr>
              <a:t>учитель-логопед</a:t>
            </a:r>
          </a:p>
          <a:p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3303" y="2132856"/>
            <a:ext cx="8928992" cy="708670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Варианты составления </a:t>
            </a:r>
            <a:r>
              <a:rPr lang="ru-RU" sz="3200" b="1" i="1" u="sng" dirty="0" err="1" smtClean="0">
                <a:solidFill>
                  <a:srgbClr val="C00000"/>
                </a:solidFill>
                <a:latin typeface="Bookman Old Style" pitchFamily="18" charset="0"/>
              </a:rPr>
              <a:t>синквейна</a:t>
            </a:r>
            <a:r>
              <a:rPr lang="ru-RU" sz="32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9091" y="4005064"/>
            <a:ext cx="8297416" cy="3960440"/>
          </a:xfrm>
        </p:spPr>
        <p:txBody>
          <a:bodyPr/>
          <a:lstStyle/>
          <a:p>
            <a:pPr marL="0" lvl="0" indent="0" algn="just">
              <a:buSzPct val="100000"/>
              <a:buNone/>
            </a:pPr>
            <a:endParaRPr lang="ru-RU" altLang="ru-RU" sz="2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lvl="0" indent="0" algn="just">
              <a:buSzPct val="10000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 прослушанному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рассказу;</a:t>
            </a:r>
          </a:p>
          <a:p>
            <a:pPr marL="0" lvl="0" indent="0" algn="just">
              <a:buSzPct val="10000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2)  Коррекция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 совершенствование готового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algn="just">
              <a:buSzPct val="10000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3) Обратный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синквейн-загадка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, как его называют дети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(например, дан </a:t>
            </a:r>
            <a:r>
              <a:rPr lang="ru-RU" altLang="ru-RU" sz="2400" i="1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 без первой строки. На основе существующих строк нужно её определить).</a:t>
            </a:r>
          </a:p>
          <a:p>
            <a:pPr marL="457200" lvl="0" indent="-457200" algn="just">
              <a:buClr>
                <a:srgbClr val="31B6FD"/>
              </a:buClr>
              <a:buSzPct val="100000"/>
              <a:buFont typeface="+mj-lt"/>
              <a:buAutoNum type="arabicParenR"/>
            </a:pPr>
            <a:endParaRPr lang="ru-RU" altLang="ru-RU" sz="20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14350" lvl="0" indent="-514350" algn="just">
              <a:buClr>
                <a:srgbClr val="31B6FD"/>
              </a:buClr>
              <a:buSzPct val="100000"/>
              <a:buAutoNum type="arabicPeriod"/>
            </a:pPr>
            <a:endParaRPr lang="ru-RU" dirty="0" smtClean="0"/>
          </a:p>
        </p:txBody>
      </p:sp>
      <p:pic>
        <p:nvPicPr>
          <p:cNvPr id="2050" name="Picture 2" descr="https://yt3.ggpht.com/a/AATXAJywZYuEpILiMBkJax4DhsxCynfseBPYhU8RhXaD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744111" cy="274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303810"/>
            <a:ext cx="2979022" cy="21742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8747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6696744" cy="144016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16" r="1848"/>
          <a:stretch/>
        </p:blipFill>
        <p:spPr>
          <a:xfrm>
            <a:off x="1803545" y="188640"/>
            <a:ext cx="3736709" cy="295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403647" y="3429000"/>
            <a:ext cx="4536504" cy="30243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? </a:t>
            </a:r>
          </a:p>
          <a:p>
            <a:pPr marL="342900" indent="-342900">
              <a:buFontTx/>
              <a:buAutoNum type="arabicPeriod"/>
            </a:pP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Добрый, умный</a:t>
            </a:r>
          </a:p>
          <a:p>
            <a:pPr marL="342900" indent="-342900">
              <a:buAutoNum type="arabicPeriod"/>
            </a:pPr>
            <a:r>
              <a:rPr lang="ru-RU" sz="2800" b="1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Учит, воспитывает, помогает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….. это звучит гордо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Профессия</a:t>
            </a:r>
            <a:endParaRPr lang="ru-RU" sz="28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6696744" cy="144016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67700"/>
            <a:ext cx="3658709" cy="238769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954868" y="-6984"/>
            <a:ext cx="8928992" cy="70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Практическая часть</a:t>
            </a:r>
            <a:endParaRPr lang="ru-RU" sz="54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0" t="2017" r="2780" b="7145"/>
          <a:stretch/>
        </p:blipFill>
        <p:spPr bwMode="auto">
          <a:xfrm>
            <a:off x="1331640" y="3456013"/>
            <a:ext cx="4680520" cy="338437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367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988840"/>
            <a:ext cx="5976664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000099"/>
                </a:solidFill>
                <a:latin typeface="Bookman Old Style" pitchFamily="18" charset="0"/>
              </a:rPr>
              <a:t>Лексическая тема «Осень»</a:t>
            </a:r>
            <a:endParaRPr lang="ru-RU" sz="2800" b="1" u="sng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800" b="1" u="sng" dirty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3" name="Picture 4" descr="https://drasler.ru/wp-content/uploads/2019/04/%D0%A0%D0%B0%D0%BD%D0%BD%D1%8F%D1%8F-%D0%B8-%D0%BF%D0%BE%D0%B7%D0%B4%D0%BD%D1%8F%D1%8F-%D0%BE%D1%81%D0%B5%D0%BD%D1%8C-%D0%BA%D0%B0%D1%80%D1%82%D0%B8%D0%BD%D0%BA%D0%B8-%D0%B4%D0%BB%D1%8F-%D0%B4%D0%B5%D1%82%D0%B5%D0%B9-%D0%B8-%D0%BC%D0%B0%D0%BB%D1%8B%D1%88%D0%B5%D0%B9-%D0%BF%D0%BE%D0%B4%D0%B1%D0%BE%D1%80%D0%BA%D0%B0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710" y="2636912"/>
            <a:ext cx="3965290" cy="2551003"/>
          </a:xfrm>
          <a:prstGeom prst="rect">
            <a:avLst/>
          </a:prstGeom>
          <a:noFill/>
        </p:spPr>
      </p:pic>
      <p:pic>
        <p:nvPicPr>
          <p:cNvPr id="6158" name="Picture 14" descr="https://avatars.mds.yandex.net/get-mpic/3912211/img_id8926594133604064472.jpeg/14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9608"/>
            <a:ext cx="3204956" cy="3528392"/>
          </a:xfrm>
          <a:prstGeom prst="rect">
            <a:avLst/>
          </a:prstGeom>
          <a:noFill/>
        </p:spPr>
      </p:pic>
      <p:pic>
        <p:nvPicPr>
          <p:cNvPr id="15" name="Picture 6" descr="https://catherineasquithgallery.com/uploads/posts/2021-03/1614554189_96-p-osennii-listok-na-belom-fone-1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3212513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92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5" y="1796623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2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5400" b="1" kern="1200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kern="1200" cap="all" dirty="0" smtClean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6021" y="2996952"/>
            <a:ext cx="5805798" cy="353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242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600450"/>
            <a:ext cx="95050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2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sz="5400" b="1" kern="1200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600" b="1" kern="1200" cap="all" dirty="0" smtClean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4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1734" y="2614029"/>
            <a:ext cx="8178933" cy="1528142"/>
          </a:xfrm>
        </p:spPr>
        <p:txBody>
          <a:bodyPr/>
          <a:lstStyle/>
          <a:p>
            <a:r>
              <a:rPr lang="ru-RU" sz="3600" b="1" i="1" u="sng" dirty="0" smtClean="0">
                <a:solidFill>
                  <a:srgbClr val="000099"/>
                </a:solidFill>
                <a:latin typeface="Bookman Old Style" pitchFamily="18" charset="0"/>
              </a:rPr>
              <a:t>Актуальность мастер-класса</a:t>
            </a:r>
            <a:r>
              <a:rPr lang="ru-RU" b="1" u="sng" dirty="0">
                <a:solidFill>
                  <a:srgbClr val="C00000"/>
                </a:solidFill>
              </a:rPr>
              <a:t/>
            </a:r>
            <a:br>
              <a:rPr lang="ru-RU" b="1" u="sng" dirty="0">
                <a:solidFill>
                  <a:srgbClr val="C00000"/>
                </a:solidFill>
              </a:rPr>
            </a:br>
            <a:endParaRPr lang="ru-RU" b="1" u="sng" dirty="0" smtClean="0">
              <a:solidFill>
                <a:srgbClr val="C00000"/>
              </a:solidFill>
            </a:endParaRPr>
          </a:p>
        </p:txBody>
      </p:sp>
      <p:pic>
        <p:nvPicPr>
          <p:cNvPr id="8" name="Рисунок 7" descr="hello_html_m7770a1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849" y="3843237"/>
            <a:ext cx="288032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6705" y="1905359"/>
            <a:ext cx="8928992" cy="70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Теоретическая часть</a:t>
            </a:r>
            <a:endParaRPr lang="ru-RU" sz="5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3927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07504" y="2168860"/>
            <a:ext cx="6228038" cy="3960440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</a:t>
            </a:r>
            <a:r>
              <a:rPr lang="ru-RU" b="1" i="1" u="sng" dirty="0">
                <a:solidFill>
                  <a:srgbClr val="FF0000"/>
                </a:solidFill>
                <a:latin typeface="Bookman Old Style" pitchFamily="18" charset="0"/>
              </a:rPr>
              <a:t>Лексика и грамматический строй </a:t>
            </a:r>
            <a:r>
              <a:rPr lang="ru-RU" b="1" dirty="0">
                <a:latin typeface="Bookman Old Style" pitchFamily="18" charset="0"/>
              </a:rPr>
              <a:t>- это важнейшие части языковой системы, которая имеет огромное общеобразовательное и практическое значение. </a:t>
            </a:r>
            <a:endParaRPr lang="ru-RU" sz="4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542" y="3573016"/>
            <a:ext cx="3077776" cy="318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31640" y="3789040"/>
            <a:ext cx="741682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происходит от французского слова « 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cinq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»- «пять»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означает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стихотворение пяти строк».</a:t>
            </a:r>
            <a:endParaRPr lang="ru-RU" sz="32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5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6696744" cy="144016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36512" y="12255"/>
            <a:ext cx="705678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Алгоритм </a:t>
            </a:r>
          </a:p>
          <a:p>
            <a:pPr algn="ctr"/>
            <a:r>
              <a:rPr lang="ru-RU" sz="32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составления синквейна</a:t>
            </a:r>
            <a:endParaRPr lang="ru-RU" sz="3200" b="1" i="1" dirty="0">
              <a:solidFill>
                <a:srgbClr val="0033CC"/>
              </a:solidFill>
              <a:latin typeface="Cambria" panose="02040503050406030204" pitchFamily="18" charset="0"/>
            </a:endParaRPr>
          </a:p>
          <a:p>
            <a:pPr algn="just"/>
            <a:endParaRPr lang="ru-RU" sz="28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902" y="1340768"/>
            <a:ext cx="6743955" cy="5069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6696744" cy="144016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36512" y="12255"/>
            <a:ext cx="705678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Алгоритм </a:t>
            </a:r>
          </a:p>
          <a:p>
            <a:pPr algn="ctr"/>
            <a:r>
              <a:rPr lang="ru-RU" sz="32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составления синквейна</a:t>
            </a:r>
            <a:endParaRPr lang="ru-RU" sz="3200" b="1" i="1" dirty="0">
              <a:solidFill>
                <a:srgbClr val="0033CC"/>
              </a:solidFill>
              <a:latin typeface="Cambria" panose="02040503050406030204" pitchFamily="18" charset="0"/>
            </a:endParaRPr>
          </a:p>
          <a:p>
            <a:pPr algn="just"/>
            <a:endParaRPr lang="ru-RU" sz="28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3" descr="C:\Users\Admin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4000475" cy="528725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15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025549"/>
            <a:ext cx="5616624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уместно составлять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конце каждой лексической темы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когда у детей уже имеется достаточный словарный запас по данной теме.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 первых порах планируется при составлении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детьми в парах, в малых группах 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только затем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индивидуально.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140968"/>
            <a:ext cx="3262333" cy="217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55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6696744" cy="144016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4" y="260648"/>
            <a:ext cx="60486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8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должен: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достаточный словарный запас в рамках темы;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владеть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анализом, обобщением; понятиями: слово-предмет, слово-действие,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слово-признак;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подбирать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синонимы;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 понимать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согласовывать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слова 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предложении;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оформлять свою мысль в виде предложения.</a:t>
            </a:r>
          </a:p>
          <a:p>
            <a:pPr algn="just"/>
            <a:endParaRPr lang="ru-RU" sz="28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5" descr="75201-Royalty-Free-RF-Clipart-Illustration-Of-A-Black-And-White-Outline-Of-A-Little-Winter-Boy-Wearing-A-Hat-And-Pointing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9262">
            <a:off x="5461706" y="2278100"/>
            <a:ext cx="1843858" cy="240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52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3303" y="2132856"/>
            <a:ext cx="8928992" cy="708670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Варианты составления </a:t>
            </a:r>
            <a:r>
              <a:rPr lang="ru-RU" sz="3200" b="1" i="1" u="sng" dirty="0" err="1" smtClean="0">
                <a:solidFill>
                  <a:srgbClr val="C00000"/>
                </a:solidFill>
                <a:latin typeface="Bookman Old Style" pitchFamily="18" charset="0"/>
              </a:rPr>
              <a:t>синквейна</a:t>
            </a:r>
            <a:r>
              <a:rPr lang="ru-RU" sz="32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57434" y="2636912"/>
            <a:ext cx="8784976" cy="3960440"/>
          </a:xfrm>
        </p:spPr>
        <p:txBody>
          <a:bodyPr/>
          <a:lstStyle/>
          <a:p>
            <a:pPr marL="457200" lvl="0" indent="-457200" algn="just">
              <a:buSzPct val="100000"/>
              <a:buFont typeface="+mj-lt"/>
              <a:buAutoNum type="arabicParenR"/>
            </a:pPr>
            <a:r>
              <a:rPr lang="ru-RU" alt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Составление </a:t>
            </a:r>
            <a:r>
              <a:rPr lang="ru-RU" altLang="ru-RU" sz="2000" b="1" dirty="0">
                <a:latin typeface="Bookman Old Style" panose="02050604050505020204" pitchFamily="18" charset="0"/>
                <a:cs typeface="Times New Roman" pitchFamily="18" charset="0"/>
              </a:rPr>
              <a:t>краткого рассказа по готовому </a:t>
            </a:r>
            <a:r>
              <a:rPr lang="ru-RU" altLang="ru-RU" sz="2000" b="1" dirty="0" err="1">
                <a:latin typeface="Bookman Old Style" panose="02050604050505020204" pitchFamily="18" charset="0"/>
                <a:cs typeface="Times New Roman" pitchFamily="18" charset="0"/>
              </a:rPr>
              <a:t>синквейну</a:t>
            </a:r>
            <a:r>
              <a:rPr lang="ru-RU" altLang="ru-RU" sz="2000" b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altLang="ru-RU" sz="2000" i="1" dirty="0">
                <a:latin typeface="Bookman Old Style" panose="02050604050505020204" pitchFamily="18" charset="0"/>
                <a:cs typeface="Times New Roman" pitchFamily="18" charset="0"/>
              </a:rPr>
              <a:t>(с использованием слов и фраз, входящих в состав последнего</a:t>
            </a:r>
            <a:r>
              <a:rPr lang="ru-RU" altLang="ru-RU" sz="2000" i="1" dirty="0" smtClean="0">
                <a:latin typeface="Bookman Old Style" panose="02050604050505020204" pitchFamily="18" charset="0"/>
                <a:cs typeface="Times New Roman" pitchFamily="18" charset="0"/>
              </a:rPr>
              <a:t>);</a:t>
            </a:r>
          </a:p>
          <a:p>
            <a:pPr marL="457200" lvl="0" indent="-457200" algn="just">
              <a:buSzPct val="100000"/>
              <a:buFont typeface="+mj-lt"/>
              <a:buAutoNum type="arabicParenR"/>
            </a:pPr>
            <a:endParaRPr lang="ru-RU" altLang="ru-RU" sz="2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31B6FD"/>
              </a:buClr>
              <a:buSzPct val="100000"/>
              <a:buNone/>
            </a:pPr>
            <a:endParaRPr lang="ru-RU" altLang="ru-RU" sz="20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14350" lvl="0" indent="-514350" algn="just">
              <a:buClr>
                <a:srgbClr val="31B6FD"/>
              </a:buClr>
              <a:buSzPct val="100000"/>
              <a:buAutoNum type="arabicPeriod"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573421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Заяц.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Белый, пушистый.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Прячется, </a:t>
            </a:r>
            <a:r>
              <a:rPr lang="ru-RU" sz="2800" b="1" dirty="0" smtClean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боится, убегает</a:t>
            </a:r>
            <a:r>
              <a:rPr lang="ru-RU" sz="28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Я жалею зайца.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Дикое животное.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catherineasquithgallery.com/uploads/posts/2021-03/1614549527_26-p-zayats-na-belom-fone-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084" y="3568456"/>
            <a:ext cx="2749842" cy="292834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7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ети класс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дети классный</Template>
  <TotalTime>835</TotalTime>
  <Words>280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дети классный</vt:lpstr>
      <vt:lpstr>Слайд 1</vt:lpstr>
      <vt:lpstr>Актуальность мастер-класса </vt:lpstr>
      <vt:lpstr>Слайд 3</vt:lpstr>
      <vt:lpstr>Слайд 4</vt:lpstr>
      <vt:lpstr> </vt:lpstr>
      <vt:lpstr> </vt:lpstr>
      <vt:lpstr>Слайд 7</vt:lpstr>
      <vt:lpstr> </vt:lpstr>
      <vt:lpstr>Варианты составления синквейна: </vt:lpstr>
      <vt:lpstr>Варианты составления синквейна: </vt:lpstr>
      <vt:lpstr> </vt:lpstr>
      <vt:lpstr>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Культурные практики в дошкольном образовании</dc:title>
  <dc:creator>Dom</dc:creator>
  <cp:lastModifiedBy>Asus</cp:lastModifiedBy>
  <cp:revision>59</cp:revision>
  <dcterms:created xsi:type="dcterms:W3CDTF">2015-12-08T14:46:28Z</dcterms:created>
  <dcterms:modified xsi:type="dcterms:W3CDTF">2022-10-16T08:03:34Z</dcterms:modified>
</cp:coreProperties>
</file>