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74" r:id="rId3"/>
    <p:sldId id="273" r:id="rId4"/>
    <p:sldId id="259" r:id="rId5"/>
    <p:sldId id="260" r:id="rId6"/>
    <p:sldId id="276" r:id="rId7"/>
    <p:sldId id="261" r:id="rId8"/>
    <p:sldId id="262" r:id="rId9"/>
    <p:sldId id="263" r:id="rId10"/>
    <p:sldId id="277" r:id="rId11"/>
    <p:sldId id="275" r:id="rId12"/>
    <p:sldId id="264" r:id="rId13"/>
    <p:sldId id="265" r:id="rId14"/>
    <p:sldId id="266" r:id="rId15"/>
    <p:sldId id="267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979"/>
    <a:srgbClr val="0BC12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890" autoAdjust="0"/>
    <p:restoredTop sz="98953" autoAdjust="0"/>
  </p:normalViewPr>
  <p:slideViewPr>
    <p:cSldViewPr>
      <p:cViewPr>
        <p:scale>
          <a:sx n="71" d="100"/>
          <a:sy n="71" d="100"/>
        </p:scale>
        <p:origin x="-126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EA433-9B35-4BD6-8F52-B16FF7873E8D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C36B3D9-E8CC-4BE7-8184-0AE047CEE8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EA433-9B35-4BD6-8F52-B16FF7873E8D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6B3D9-E8CC-4BE7-8184-0AE047CEE8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EA433-9B35-4BD6-8F52-B16FF7873E8D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6B3D9-E8CC-4BE7-8184-0AE047CEE8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EA433-9B35-4BD6-8F52-B16FF7873E8D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C36B3D9-E8CC-4BE7-8184-0AE047CEE8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EA433-9B35-4BD6-8F52-B16FF7873E8D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6B3D9-E8CC-4BE7-8184-0AE047CEE8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EA433-9B35-4BD6-8F52-B16FF7873E8D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6B3D9-E8CC-4BE7-8184-0AE047CEE8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EA433-9B35-4BD6-8F52-B16FF7873E8D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C36B3D9-E8CC-4BE7-8184-0AE047CEE8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EA433-9B35-4BD6-8F52-B16FF7873E8D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6B3D9-E8CC-4BE7-8184-0AE047CEE8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EA433-9B35-4BD6-8F52-B16FF7873E8D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6B3D9-E8CC-4BE7-8184-0AE047CEE8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EA433-9B35-4BD6-8F52-B16FF7873E8D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6B3D9-E8CC-4BE7-8184-0AE047CEE8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EA433-9B35-4BD6-8F52-B16FF7873E8D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6B3D9-E8CC-4BE7-8184-0AE047CEE8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93EA433-9B35-4BD6-8F52-B16FF7873E8D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C36B3D9-E8CC-4BE7-8184-0AE047CEE8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428604"/>
            <a:ext cx="8458200" cy="12223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>
                <a:solidFill>
                  <a:srgbClr val="FF7979"/>
                </a:solidFill>
                <a:latin typeface="Times New Roman" pitchFamily="18" charset="0"/>
                <a:cs typeface="Times New Roman" pitchFamily="18" charset="0"/>
              </a:rPr>
              <a:t>«ИГРЫ, РАЗВИВАЮЩИЕ МЕЛКУЮ МОТОРИКУ РУК ДЕТЕЙ </a:t>
            </a:r>
            <a:r>
              <a:rPr lang="ru-RU" sz="3100" dirty="0" smtClean="0">
                <a:solidFill>
                  <a:srgbClr val="FF7979"/>
                </a:solidFill>
                <a:latin typeface="Times New Roman" pitchFamily="18" charset="0"/>
                <a:cs typeface="Times New Roman" pitchFamily="18" charset="0"/>
              </a:rPr>
              <a:t>младшего дошкольного возраста</a:t>
            </a:r>
            <a:r>
              <a:rPr lang="ru-RU" sz="3100" dirty="0" smtClean="0">
                <a:solidFill>
                  <a:srgbClr val="FF7979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4357686" y="5429264"/>
            <a:ext cx="4529110" cy="914400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Воспитатель: Левченко С. А.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/>
              <a:t>                        </a:t>
            </a:r>
            <a:endParaRPr lang="ru-RU" b="1" dirty="0"/>
          </a:p>
        </p:txBody>
      </p:sp>
      <p:pic>
        <p:nvPicPr>
          <p:cNvPr id="13314" name="Picture 2" descr="http://i.toys.com.ua/c/image/19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281742">
            <a:off x="367690" y="4491578"/>
            <a:ext cx="2630426" cy="1730649"/>
          </a:xfrm>
          <a:prstGeom prst="rect">
            <a:avLst/>
          </a:prstGeom>
          <a:noFill/>
        </p:spPr>
      </p:pic>
      <p:pic>
        <p:nvPicPr>
          <p:cNvPr id="13316" name="Picture 4" descr="http://sovettebe.ru/wp-content/uploads/2011/08/melkaya-motorika-paltsev-ruk-prishhepki-208x3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973186">
            <a:off x="6803147" y="2362945"/>
            <a:ext cx="1981200" cy="2857500"/>
          </a:xfrm>
          <a:prstGeom prst="rect">
            <a:avLst/>
          </a:prstGeom>
          <a:noFill/>
        </p:spPr>
      </p:pic>
      <p:pic>
        <p:nvPicPr>
          <p:cNvPr id="13318" name="Picture 6" descr="http://x-torg.com/efiles/image/6894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502878">
            <a:off x="2702505" y="2215695"/>
            <a:ext cx="3643338" cy="2786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он-лайн\Desktop\DSC000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1067441">
            <a:off x="255600" y="376999"/>
            <a:ext cx="5175003" cy="3714752"/>
          </a:xfrm>
          <a:prstGeom prst="rect">
            <a:avLst/>
          </a:prstGeom>
          <a:noFill/>
        </p:spPr>
      </p:pic>
      <p:pic>
        <p:nvPicPr>
          <p:cNvPr id="5" name="Picture 6" descr="F:\семейный клуб КОММУНИКАЦИЯ\фото коммуникация\DSC000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87742">
            <a:off x="4255710" y="2837570"/>
            <a:ext cx="4660970" cy="36505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85718"/>
          </a:xfrm>
        </p:spPr>
        <p:txBody>
          <a:bodyPr>
            <a:normAutofit fontScale="90000"/>
          </a:bodyPr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2200" dirty="0" smtClean="0"/>
              <a:t>влияние театрализованной деятельности на развитие речи детей неоспоримо. С помощью театрализованных игр можно решать практически все задачи  по развитию устной речи.</a:t>
            </a:r>
            <a:br>
              <a:rPr lang="ru-RU" sz="2200" dirty="0" smtClean="0"/>
            </a:br>
            <a:r>
              <a:rPr lang="ru-RU" sz="2200" dirty="0" smtClean="0"/>
              <a:t>                         </a:t>
            </a:r>
            <a:r>
              <a:rPr lang="ru-RU" dirty="0" smtClean="0"/>
              <a:t>                                             </a:t>
            </a:r>
            <a:endParaRPr lang="ru-RU" dirty="0"/>
          </a:p>
        </p:txBody>
      </p:sp>
      <p:pic>
        <p:nvPicPr>
          <p:cNvPr id="4" name="Picture 2" descr="F:\семейный клуб КОММУНИКАЦИЯ\фото коммуникация\DSC0004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857496"/>
            <a:ext cx="3786214" cy="2914133"/>
          </a:xfrm>
          <a:prstGeom prst="rect">
            <a:avLst/>
          </a:prstGeom>
          <a:noFill/>
        </p:spPr>
      </p:pic>
      <p:pic>
        <p:nvPicPr>
          <p:cNvPr id="5" name="Picture 3" descr="F:\семейный клуб КОММУНИКАЦИЯ\фото коммуникация\DSC000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857496"/>
            <a:ext cx="3879203" cy="28558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400" dirty="0" smtClean="0"/>
              <a:t>Особенный интерес у</a:t>
            </a:r>
            <a:br>
              <a:rPr lang="ru-RU" sz="2400" dirty="0" smtClean="0"/>
            </a:br>
            <a:r>
              <a:rPr lang="ru-RU" sz="2400" dirty="0" smtClean="0"/>
              <a:t>детей  вызывает работа с крупой. </a:t>
            </a:r>
            <a:br>
              <a:rPr lang="ru-RU" sz="2400" dirty="0" smtClean="0"/>
            </a:br>
            <a:r>
              <a:rPr lang="ru-RU" sz="2400" dirty="0" smtClean="0"/>
              <a:t>Использование крупы – это развитие не только тонких движений пальцев, но и речи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1026" name="Picture 2" descr="D:\torrent\МАМИНО\P10108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3071810"/>
            <a:ext cx="4900569" cy="35146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28604"/>
            <a:ext cx="8686800" cy="1285884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Огромное влияние на развитие и обогащение речи ребенка имеет художественная литература. Она обогащает эмоции, воспитывает воображение и дает ребенку прекрасные образцы русского литературного языка. Составление описательных рассказов по картине, развивающие словесные игры также способствуют  развитию речи детей.</a:t>
            </a:r>
            <a:endParaRPr lang="ru-RU" sz="2000" dirty="0"/>
          </a:p>
        </p:txBody>
      </p:sp>
      <p:pic>
        <p:nvPicPr>
          <p:cNvPr id="20482" name="Picture 2" descr="F:\семейный клуб КОММУНИКАЦИЯ\фото коммуникация\DSC000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61878">
            <a:off x="428596" y="4214818"/>
            <a:ext cx="3214710" cy="2195413"/>
          </a:xfrm>
          <a:prstGeom prst="rect">
            <a:avLst/>
          </a:prstGeom>
          <a:noFill/>
        </p:spPr>
      </p:pic>
      <p:pic>
        <p:nvPicPr>
          <p:cNvPr id="20483" name="Picture 3" descr="F:\семейный клуб КОММУНИКАЦИЯ\фото коммуникация\DSC000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68215">
            <a:off x="5862425" y="4401351"/>
            <a:ext cx="3024207" cy="2357453"/>
          </a:xfrm>
          <a:prstGeom prst="rect">
            <a:avLst/>
          </a:prstGeom>
          <a:noFill/>
        </p:spPr>
      </p:pic>
      <p:pic>
        <p:nvPicPr>
          <p:cNvPr id="20484" name="Picture 4" descr="F:\семейный клуб КОММУНИКАЦИЯ\фото коммуникация\DSC000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55109">
            <a:off x="3530917" y="2731773"/>
            <a:ext cx="3214710" cy="21431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85728"/>
            <a:ext cx="8686800" cy="714380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Игра в конструктор, способствует развитию мелкой моторики, представлений о цвете и форме и ориентировки в пространстве. Такое сочетание различного рода воздействий благоприятно отражается на развитии речи, облегчает усвоение ряда понятий и даже постановку звуков, так как развитие мелкой моторики оказывает стимулирующее влияние на развитие </a:t>
            </a:r>
            <a:r>
              <a:rPr lang="ru-RU" sz="2000" dirty="0" err="1" smtClean="0"/>
              <a:t>речедвигательных</a:t>
            </a:r>
            <a:r>
              <a:rPr lang="ru-RU" sz="2000" dirty="0" smtClean="0"/>
              <a:t> зон коры головного мозга.</a:t>
            </a:r>
            <a:endParaRPr lang="ru-RU" sz="2000" dirty="0"/>
          </a:p>
        </p:txBody>
      </p:sp>
      <p:pic>
        <p:nvPicPr>
          <p:cNvPr id="6146" name="Picture 2" descr="D:\torrent\МАМИНО\P10108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286124"/>
            <a:ext cx="4095778" cy="3071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err="1" smtClean="0"/>
              <a:t>Мнемотаблицы</a:t>
            </a:r>
            <a:r>
              <a:rPr lang="ru-RU" sz="1800" dirty="0" smtClean="0"/>
              <a:t> особенно эффективны- при разучивании стихотворений, обучении рассказыванию и пересказу. Суть заключается в следующем: на каждое слово или маленькое словосочетание придумывается картинка (изображение); таким образом, все стихотворение, текст зарисовывается схематически. После этого ребенок по памяти, используя графическое изображение, воспроизводит стихотворение, текст целиком.</a:t>
            </a:r>
            <a:endParaRPr lang="ru-RU" sz="1800" dirty="0"/>
          </a:p>
        </p:txBody>
      </p:sp>
      <p:pic>
        <p:nvPicPr>
          <p:cNvPr id="22530" name="Picture 2" descr="F:\семейный клуб КОММУНИКАЦИЯ\фото коммуникация\DSC000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38515">
            <a:off x="145366" y="4066768"/>
            <a:ext cx="3286148" cy="2393172"/>
          </a:xfrm>
          <a:prstGeom prst="rect">
            <a:avLst/>
          </a:prstGeom>
          <a:noFill/>
        </p:spPr>
      </p:pic>
      <p:pic>
        <p:nvPicPr>
          <p:cNvPr id="22531" name="Picture 3" descr="F:\семейный клуб КОММУНИКАЦИЯ\фото коммуникация\DSC000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00769">
            <a:off x="5779329" y="4240067"/>
            <a:ext cx="3143272" cy="2286016"/>
          </a:xfrm>
          <a:prstGeom prst="rect">
            <a:avLst/>
          </a:prstGeom>
          <a:noFill/>
        </p:spPr>
      </p:pic>
      <p:pic>
        <p:nvPicPr>
          <p:cNvPr id="22532" name="Picture 4" descr="F:\семейный клуб КОММУНИКАЦИЯ\фото коммуникация\DSC000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241588">
            <a:off x="3187856" y="2307588"/>
            <a:ext cx="3286148" cy="24017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85729"/>
            <a:ext cx="8686800" cy="857255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sz="8000" b="1" dirty="0" smtClean="0">
                <a:latin typeface="Monotype Corsiva" pitchFamily="66" charset="0"/>
              </a:rPr>
              <a:t>СПАСИБО   ЗА ВНИМАНИЕ!</a:t>
            </a:r>
            <a:endParaRPr lang="ru-RU" sz="8000" b="1" dirty="0">
              <a:latin typeface="Monotype Corsiva" pitchFamily="66" charset="0"/>
            </a:endParaRPr>
          </a:p>
        </p:txBody>
      </p:sp>
      <p:pic>
        <p:nvPicPr>
          <p:cNvPr id="3084" name="Picture 12" descr="http://edu.mari.ru/mouo-yoshkarola/dou65/DocLib25/%D0%9F%D0%A0%D0%A1/%D0%B4%D0%B5%D1%82%D0%B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2500306"/>
            <a:ext cx="5143500" cy="3867150"/>
          </a:xfrm>
          <a:prstGeom prst="rect">
            <a:avLst/>
          </a:prstGeom>
          <a:noFill/>
        </p:spPr>
      </p:pic>
      <p:sp>
        <p:nvSpPr>
          <p:cNvPr id="6" name="Солнце 5"/>
          <p:cNvSpPr/>
          <p:nvPr/>
        </p:nvSpPr>
        <p:spPr>
          <a:xfrm>
            <a:off x="928662" y="1643050"/>
            <a:ext cx="2143140" cy="1714512"/>
          </a:xfrm>
          <a:prstGeom prst="su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олнце 6"/>
          <p:cNvSpPr/>
          <p:nvPr/>
        </p:nvSpPr>
        <p:spPr>
          <a:xfrm>
            <a:off x="6500826" y="5143488"/>
            <a:ext cx="2143140" cy="1714512"/>
          </a:xfrm>
          <a:prstGeom prst="su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686800" cy="1042974"/>
          </a:xfrm>
        </p:spPr>
        <p:txBody>
          <a:bodyPr>
            <a:normAutofit fontScale="90000"/>
          </a:bodyPr>
          <a:lstStyle/>
          <a:p>
            <a:pPr algn="r"/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« ИСТОКИ СПОСОБНОСТЕЙ И ДАРОВАНИЙ ДЕТЕЙ НАХОДЯТСЯ НА  КОНЧИКАХ ИХ ПАЛЬЦЕВ»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</a:t>
            </a:r>
            <a:r>
              <a:rPr lang="ru-RU" sz="2200" dirty="0" smtClean="0"/>
              <a:t>В.А.СУХОМЛИНСКИЙ</a:t>
            </a:r>
            <a:endParaRPr lang="ru-RU" sz="2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714489"/>
            <a:ext cx="8686800" cy="2286016"/>
          </a:xfrm>
        </p:spPr>
        <p:txBody>
          <a:bodyPr numCol="1">
            <a:normAutofit fontScale="92500" lnSpcReduction="20000"/>
          </a:bodyPr>
          <a:lstStyle/>
          <a:p>
            <a:pPr algn="just"/>
            <a:endParaRPr lang="ru-RU" sz="2400" b="1" dirty="0" smtClean="0"/>
          </a:p>
          <a:p>
            <a:pPr algn="just">
              <a:buNone/>
            </a:pPr>
            <a:endParaRPr lang="ru-RU" sz="2400" b="1" dirty="0" smtClean="0"/>
          </a:p>
          <a:p>
            <a:pPr algn="just">
              <a:buNone/>
            </a:pPr>
            <a:r>
              <a:rPr lang="ru-RU" sz="2400" b="1" dirty="0" smtClean="0"/>
              <a:t>ЭТО ЗНАЧИТ, ЧЕМ БОЛЬШЕ РЕБЕНОК УМЕЕТ, ХОЧЕТ И СТРЕМИТСЯ ДЕЛАТЬ РУКАМИ, ТЕМ ОН УМНЕЕ И ИЗОБРЕТАТЕЛЬНЕЕ. ВЕДЬ НА КОНЧИКАХ ПАЛЬЦЕВ – НЕИССЯКАЕМЫЙ «ИСТОЧНИК» ТВОРЧЕСКОЙ МЫСЛИ, КОТОРЫЙ «ПИТАЕТ» МОЗГ РЕБЕНКА</a:t>
            </a:r>
            <a:endParaRPr lang="ru-RU" sz="2400" b="1" dirty="0"/>
          </a:p>
        </p:txBody>
      </p:sp>
      <p:pic>
        <p:nvPicPr>
          <p:cNvPr id="1026" name="Picture 2" descr="D:\torrent\10981073_867909619934675_4786157651335148961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3929066"/>
            <a:ext cx="4286280" cy="26432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686800" cy="9286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 </a:t>
            </a:r>
            <a:r>
              <a:rPr lang="ru-RU" sz="2700" dirty="0" smtClean="0"/>
              <a:t>«Сначала руки учат голову, а затем поумневшая голова учит руки, а умелые руки снова учат голову» </a:t>
            </a:r>
            <a:br>
              <a:rPr lang="ru-RU" sz="2700" dirty="0" smtClean="0"/>
            </a:br>
            <a:endParaRPr lang="ru-RU" sz="27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357298"/>
            <a:ext cx="7572428" cy="3000396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 smtClean="0"/>
              <a:t>Мелкая моторика взаимодействует не только с речью, но и с мышлением, вниманием, координацией движений и пространственном восприятием, наблюдательностью, воображением, зрительной и двигательной памятью. Развитие навыков мелкой моторики является источником ускоренного совершенствования речи, мышления и психического развития</a:t>
            </a:r>
            <a:endParaRPr lang="ru-RU" dirty="0"/>
          </a:p>
        </p:txBody>
      </p:sp>
      <p:pic>
        <p:nvPicPr>
          <p:cNvPr id="4" name="Рисунок 3" descr="http://ds26penza.ucoz.ru/d0ea9355e2c6701ee1f456529bbead7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4286256"/>
            <a:ext cx="3429024" cy="2263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F:\семейный клуб КОММУНИКАЦИЯ\фото коммуникация\DSC0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73650" y="-4500618"/>
            <a:ext cx="9001044" cy="5715040"/>
          </a:xfrm>
          <a:prstGeom prst="rect">
            <a:avLst/>
          </a:prstGeom>
          <a:noFill/>
        </p:spPr>
      </p:pic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571472" y="285728"/>
            <a:ext cx="778674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Пальчиковая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гимнастика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143504" y="1285860"/>
            <a:ext cx="35719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О значении пальчиковой гимнастики написано не мало книг. Психологи утверждают, что упражнения для пальцев рук развивают внимание и память. Пальчиковые игры, сопровождаемые стихотворными текстами, развивают чувство ритма и помогают работать над дикцией детей.. Пальчиковые игры способствуют совершенствованию лексической, грамматической и связной речи (умение вести диалог, рассказывать пересказывать).</a:t>
            </a:r>
            <a:endParaRPr lang="ru-RU" dirty="0"/>
          </a:p>
        </p:txBody>
      </p:sp>
      <p:pic>
        <p:nvPicPr>
          <p:cNvPr id="2050" name="Picture 2" descr="D:\torrent\МАМИНО\P101085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4143380"/>
            <a:ext cx="3357586" cy="2518947"/>
          </a:xfrm>
          <a:prstGeom prst="rect">
            <a:avLst/>
          </a:prstGeom>
          <a:noFill/>
        </p:spPr>
      </p:pic>
      <p:pic>
        <p:nvPicPr>
          <p:cNvPr id="2051" name="Picture 3" descr="D:\torrent\МАМИНО\P10108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1214422"/>
            <a:ext cx="2714644" cy="2786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Игры с фасолью и мелкой мозаикой просты и разнообразны, не требуют особых навыков, но при этом имеют развивающий и обучающий эффект. Особенно полезны пуговицы для тренировки мелкой моторики рук, которая, как известно, напрямую влияет на развитие речи и мышления.</a:t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3074" name="Picture 2" descr="D:\torrent\МАМИНО\P10108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214686"/>
            <a:ext cx="3584066" cy="3004472"/>
          </a:xfrm>
          <a:prstGeom prst="rect">
            <a:avLst/>
          </a:prstGeom>
          <a:noFill/>
        </p:spPr>
      </p:pic>
      <p:pic>
        <p:nvPicPr>
          <p:cNvPr id="3075" name="Picture 3" descr="D:\torrent\МАМИНО\P10108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214686"/>
            <a:ext cx="4078803" cy="30587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dirty="0" smtClean="0"/>
              <a:t>Одни из первых  и любимых игр по развитию </a:t>
            </a:r>
            <a:br>
              <a:rPr lang="ru-RU" sz="2000" dirty="0" smtClean="0"/>
            </a:br>
            <a:r>
              <a:rPr lang="ru-RU" sz="2000" dirty="0" smtClean="0"/>
              <a:t>мелкой моторики – это</a:t>
            </a:r>
            <a:br>
              <a:rPr lang="ru-RU" sz="2000" dirty="0" smtClean="0"/>
            </a:br>
            <a:r>
              <a:rPr lang="ru-RU" sz="2000" dirty="0" smtClean="0"/>
              <a:t>«Нанизывание колечек на шнурок», «</a:t>
            </a:r>
            <a:r>
              <a:rPr lang="ru-RU" sz="2000" dirty="0" err="1" smtClean="0"/>
              <a:t>шнурочки</a:t>
            </a:r>
            <a:r>
              <a:rPr lang="ru-RU" sz="2000" dirty="0" smtClean="0"/>
              <a:t>», «массажные мячики», «пирамидки», «вкладыши»</a:t>
            </a:r>
            <a:endParaRPr lang="ru-RU" sz="2000" dirty="0"/>
          </a:p>
        </p:txBody>
      </p:sp>
      <p:pic>
        <p:nvPicPr>
          <p:cNvPr id="4" name="Рисунок 3" descr="P1030307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3214686"/>
            <a:ext cx="3990985" cy="3209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D:\torrent\МАМИНО\P101081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3" y="1857364"/>
            <a:ext cx="3961281" cy="3714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400" dirty="0" smtClean="0"/>
              <a:t>Очень полезное занятие для пальчиков – игры со счетными палочками и палочками </a:t>
            </a:r>
            <a:r>
              <a:rPr lang="ru-RU" sz="2400" dirty="0" err="1" smtClean="0"/>
              <a:t>Кьюизенера</a:t>
            </a:r>
            <a:r>
              <a:rPr lang="ru-RU" sz="2400" dirty="0" smtClean="0"/>
              <a:t>.  Такие игры способствуют развитию мелкой моторики, что положительно влияет на развитие речи.</a:t>
            </a:r>
            <a:endParaRPr lang="ru-RU" sz="2400" dirty="0"/>
          </a:p>
        </p:txBody>
      </p:sp>
      <p:pic>
        <p:nvPicPr>
          <p:cNvPr id="16387" name="Picture 3" descr="F:\семейный клуб КОММУНИКАЦИЯ\фото коммуникация\DSC00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3357562"/>
            <a:ext cx="4076595" cy="3222537"/>
          </a:xfrm>
          <a:prstGeom prst="rect">
            <a:avLst/>
          </a:prstGeom>
          <a:noFill/>
        </p:spPr>
      </p:pic>
      <p:pic>
        <p:nvPicPr>
          <p:cNvPr id="5122" name="Picture 2" descr="D:\torrent\МАМИНО\P10108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928934"/>
            <a:ext cx="3826658" cy="2714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 </a:t>
            </a:r>
            <a:r>
              <a:rPr lang="ru-RU" sz="2400" dirty="0" smtClean="0"/>
              <a:t>Лепка и рисование оказывают стимулирующее влияние на развитие точности движения рук, их пластичности; развивают мелкие мышцы кисти рук.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17410" name="Picture 2" descr="F:\семейный клуб КОММУНИКАЦИЯ\фото коммуникация\DSC00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765378">
            <a:off x="5306169" y="2116354"/>
            <a:ext cx="3270844" cy="2486071"/>
          </a:xfrm>
          <a:prstGeom prst="rect">
            <a:avLst/>
          </a:prstGeom>
          <a:noFill/>
        </p:spPr>
      </p:pic>
      <p:pic>
        <p:nvPicPr>
          <p:cNvPr id="17411" name="Picture 3" descr="F:\семейный клуб КОММУНИКАЦИЯ\фото коммуникация\DSC000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4572008"/>
            <a:ext cx="2857520" cy="2047781"/>
          </a:xfrm>
          <a:prstGeom prst="rect">
            <a:avLst/>
          </a:prstGeom>
          <a:noFill/>
        </p:spPr>
      </p:pic>
      <p:pic>
        <p:nvPicPr>
          <p:cNvPr id="17412" name="Picture 4" descr="F:\семейный клуб КОММУНИКАЦИЯ\фото коммуникация\DSC000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28" y="4572008"/>
            <a:ext cx="2857519" cy="2143140"/>
          </a:xfrm>
          <a:prstGeom prst="rect">
            <a:avLst/>
          </a:prstGeom>
          <a:noFill/>
        </p:spPr>
      </p:pic>
      <p:pic>
        <p:nvPicPr>
          <p:cNvPr id="1026" name="Picture 2" descr="C:\ФОТО ДЕТСКИЙ САД\семейный клуб коммуникация\DSC0008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059345">
            <a:off x="462608" y="2178272"/>
            <a:ext cx="3384616" cy="2525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 </a:t>
            </a:r>
            <a:r>
              <a:rPr lang="ru-RU" sz="1800" dirty="0" smtClean="0"/>
              <a:t>В театрализованной игре формируется диалогическая, эмоционально насыщенная речь. Дети лучше усваивают содержание произведения, логику и последовательность событий, их развитие и причинную обусловленность. Театрализованные игры способствуют усвоению элементов речевого общения (мимика, жест, поза, интонация, модуляция голоса).</a:t>
            </a:r>
            <a:endParaRPr lang="ru-RU" sz="1800" dirty="0"/>
          </a:p>
        </p:txBody>
      </p:sp>
      <p:pic>
        <p:nvPicPr>
          <p:cNvPr id="18434" name="Picture 2" descr="F:\семейный клуб КОММУНИКАЦИЯ\фото коммуникация\DSC00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32728">
            <a:off x="488210" y="3820952"/>
            <a:ext cx="3473155" cy="2643756"/>
          </a:xfrm>
          <a:prstGeom prst="rect">
            <a:avLst/>
          </a:prstGeom>
          <a:noFill/>
        </p:spPr>
      </p:pic>
      <p:pic>
        <p:nvPicPr>
          <p:cNvPr id="18435" name="Picture 3" descr="F:\семейный клуб КОММУНИКАЦИЯ\фото коммуникация\DSC000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51627">
            <a:off x="5104937" y="3803017"/>
            <a:ext cx="3730810" cy="3028907"/>
          </a:xfrm>
          <a:prstGeom prst="rect">
            <a:avLst/>
          </a:prstGeom>
          <a:noFill/>
        </p:spPr>
      </p:pic>
      <p:pic>
        <p:nvPicPr>
          <p:cNvPr id="18437" name="Picture 5" descr="F:\семейный клуб КОММУНИКАЦИЯ\фото коммуникация\DSC0006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137593">
            <a:off x="3015405" y="1787334"/>
            <a:ext cx="3391250" cy="2583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300</TotalTime>
  <Words>173</Words>
  <Application>Microsoft Office PowerPoint</Application>
  <PresentationFormat>Экран (4:3)</PresentationFormat>
  <Paragraphs>21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Трек</vt:lpstr>
      <vt:lpstr>«ИГРЫ, РАЗВИВАЮЩИЕ МЕЛКУЮ МОТОРИКУ РУК ДЕТЕЙ младшего дошкольного возраста» </vt:lpstr>
      <vt:lpstr>  « ИСТОКИ СПОСОБНОСТЕЙ И ДАРОВАНИЙ ДЕТЕЙ НАХОДЯТСЯ НА  КОНЧИКАХ ИХ ПАЛЬЦЕВ»         В.А.СУХОМЛИНСКИЙ</vt:lpstr>
      <vt:lpstr> «Сначала руки учат голову, а затем поумневшая голова учит руки, а умелые руки снова учат голову»  </vt:lpstr>
      <vt:lpstr>Слайд 4</vt:lpstr>
      <vt:lpstr>         Игры с фасолью и мелкой мозаикой просты и разнообразны, не требуют особых навыков, но при этом имеют развивающий и обучающий эффект. Особенно полезны пуговицы для тренировки мелкой моторики рук, которая, как известно, напрямую влияет на развитие речи и мышления.   </vt:lpstr>
      <vt:lpstr>Одни из первых  и любимых игр по развитию  мелкой моторики – это «Нанизывание колечек на шнурок», «шнурочки», «массажные мячики», «пирамидки», «вкладыши»</vt:lpstr>
      <vt:lpstr>    Очень полезное занятие для пальчиков – игры со счетными палочками и палочками Кьюизенера.  Такие игры способствуют развитию мелкой моторики, что положительно влияет на развитие речи.</vt:lpstr>
      <vt:lpstr>     Лепка и рисование оказывают стимулирующее влияние на развитие точности движения рук, их пластичности; развивают мелкие мышцы кисти рук. </vt:lpstr>
      <vt:lpstr>   В театрализованной игре формируется диалогическая, эмоционально насыщенная речь. Дети лучше усваивают содержание произведения, логику и последовательность событий, их развитие и причинную обусловленность. Театрализованные игры способствуют усвоению элементов речевого общения (мимика, жест, поза, интонация, модуляция голоса).</vt:lpstr>
      <vt:lpstr>Слайд 10</vt:lpstr>
      <vt:lpstr>          влияние театрализованной деятельности на развитие речи детей неоспоримо. С помощью театрализованных игр можно решать практически все задачи  по развитию устной речи.                                                                       </vt:lpstr>
      <vt:lpstr>     Особенный интерес у детей  вызывает работа с крупой.  Использование крупы – это развитие не только тонких движений пальцев, но и речи.</vt:lpstr>
      <vt:lpstr>    Огромное влияние на развитие и обогащение речи ребенка имеет художественная литература. Она обогащает эмоции, воспитывает воображение и дает ребенку прекрасные образцы русского литературного языка. Составление описательных рассказов по картине, развивающие словесные игры также способствуют  развитию речи детей.</vt:lpstr>
      <vt:lpstr>         Игра в конструктор, способствует развитию мелкой моторики, представлений о цвете и форме и ориентировки в пространстве. Такое сочетание различного рода воздействий благоприятно отражается на развитии речи, облегчает усвоение ряда понятий и даже постановку звуков, так как развитие мелкой моторики оказывает стимулирующее влияние на развитие речедвигательных зон коры головного мозга.</vt:lpstr>
      <vt:lpstr>    Мнемотаблицы особенно эффективны- при разучивании стихотворений, обучении рассказыванию и пересказу. Суть заключается в следующем: на каждое слово или маленькое словосочетание придумывается картинка (изображение); таким образом, все стихотворение, текст зарисовывается схематически. После этого ребенок по памяти, используя графическое изображение, воспроизводит стихотворение, текст целиком.</vt:lpstr>
      <vt:lpstr>Слайд 16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«ИГРЫ, РАЗВИВАЮЩИЕ МЕЛКУЮ МОТОРИКУ РУК ДЕТЕЙ ВТОРОЙ МЛАДШЕЙ ГРУППЫ» </dc:title>
  <dc:creator>Пользователь</dc:creator>
  <cp:lastModifiedBy>user</cp:lastModifiedBy>
  <cp:revision>41</cp:revision>
  <dcterms:created xsi:type="dcterms:W3CDTF">2013-11-17T12:35:06Z</dcterms:created>
  <dcterms:modified xsi:type="dcterms:W3CDTF">2022-02-15T08:31:14Z</dcterms:modified>
</cp:coreProperties>
</file>