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258" r:id="rId4"/>
    <p:sldId id="283" r:id="rId5"/>
    <p:sldId id="259" r:id="rId6"/>
    <p:sldId id="260" r:id="rId7"/>
    <p:sldId id="261" r:id="rId8"/>
    <p:sldId id="284" r:id="rId9"/>
    <p:sldId id="262" r:id="rId10"/>
    <p:sldId id="285" r:id="rId11"/>
    <p:sldId id="286" r:id="rId12"/>
    <p:sldId id="287" r:id="rId13"/>
    <p:sldId id="263" r:id="rId14"/>
    <p:sldId id="272" r:id="rId15"/>
    <p:sldId id="264" r:id="rId16"/>
    <p:sldId id="266" r:id="rId17"/>
    <p:sldId id="267" r:id="rId18"/>
    <p:sldId id="268" r:id="rId19"/>
    <p:sldId id="269" r:id="rId20"/>
    <p:sldId id="275" r:id="rId21"/>
    <p:sldId id="270" r:id="rId22"/>
    <p:sldId id="273" r:id="rId23"/>
    <p:sldId id="274" r:id="rId24"/>
    <p:sldId id="276" r:id="rId25"/>
    <p:sldId id="277" r:id="rId26"/>
    <p:sldId id="278" r:id="rId27"/>
    <p:sldId id="279" r:id="rId28"/>
    <p:sldId id="280" r:id="rId29"/>
    <p:sldId id="281" r:id="rId30"/>
    <p:sldId id="288" r:id="rId31"/>
    <p:sldId id="289" r:id="rId32"/>
    <p:sldId id="290" r:id="rId33"/>
    <p:sldId id="291" r:id="rId34"/>
    <p:sldId id="292" r:id="rId35"/>
    <p:sldId id="293" r:id="rId36"/>
    <p:sldId id="294" r:id="rId37"/>
    <p:sldId id="295" r:id="rId38"/>
    <p:sldId id="271" r:id="rId39"/>
    <p:sldId id="296" r:id="rId40"/>
    <p:sldId id="297" r:id="rId41"/>
    <p:sldId id="298"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CF052"/>
    <a:srgbClr val="FFFFFF"/>
    <a:srgbClr val="66FFFF"/>
    <a:srgbClr val="CCFFFF"/>
    <a:srgbClr val="CCFF99"/>
    <a:srgbClr val="E3FDFC"/>
    <a:srgbClr val="C5EDFB"/>
    <a:srgbClr val="EAFD77"/>
    <a:srgbClr val="F2E8C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982" autoAdjust="0"/>
  </p:normalViewPr>
  <p:slideViewPr>
    <p:cSldViewPr snapToGrid="0">
      <p:cViewPr varScale="1">
        <p:scale>
          <a:sx n="65" d="100"/>
          <a:sy n="65" d="100"/>
        </p:scale>
        <p:origin x="-8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82148B5-1A0E-4CB1-8683-F1567D65AD1D}" type="datetimeFigureOut">
              <a:rPr lang="ru-RU" smtClean="0"/>
              <a:pPr/>
              <a:t>26.01.2022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03892-8FC2-48A3-9065-636DEF179D60}" type="slidenum">
              <a:rPr lang="ru-RU" smtClean="0"/>
              <a:pPr/>
              <a:t>‹#›</a:t>
            </a:fld>
            <a:endParaRPr lang="ru-RU"/>
          </a:p>
        </p:txBody>
      </p:sp>
    </p:spTree>
    <p:extLst>
      <p:ext uri="{BB962C8B-B14F-4D97-AF65-F5344CB8AC3E}">
        <p14:creationId xmlns="" xmlns:p14="http://schemas.microsoft.com/office/powerpoint/2010/main" val="35382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2148B5-1A0E-4CB1-8683-F1567D65AD1D}" type="datetimeFigureOut">
              <a:rPr lang="ru-RU" smtClean="0"/>
              <a:pPr/>
              <a:t>26.01.2022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03892-8FC2-48A3-9065-636DEF179D60}" type="slidenum">
              <a:rPr lang="ru-RU" smtClean="0"/>
              <a:pPr/>
              <a:t>‹#›</a:t>
            </a:fld>
            <a:endParaRPr lang="ru-RU"/>
          </a:p>
        </p:txBody>
      </p:sp>
    </p:spTree>
    <p:extLst>
      <p:ext uri="{BB962C8B-B14F-4D97-AF65-F5344CB8AC3E}">
        <p14:creationId xmlns="" xmlns:p14="http://schemas.microsoft.com/office/powerpoint/2010/main" val="199262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2148B5-1A0E-4CB1-8683-F1567D65AD1D}" type="datetimeFigureOut">
              <a:rPr lang="ru-RU" smtClean="0"/>
              <a:pPr/>
              <a:t>26.01.2022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03892-8FC2-48A3-9065-636DEF179D60}" type="slidenum">
              <a:rPr lang="ru-RU" smtClean="0"/>
              <a:pPr/>
              <a:t>‹#›</a:t>
            </a:fld>
            <a:endParaRPr lang="ru-RU"/>
          </a:p>
        </p:txBody>
      </p:sp>
    </p:spTree>
    <p:extLst>
      <p:ext uri="{BB962C8B-B14F-4D97-AF65-F5344CB8AC3E}">
        <p14:creationId xmlns="" xmlns:p14="http://schemas.microsoft.com/office/powerpoint/2010/main" val="184751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2148B5-1A0E-4CB1-8683-F1567D65AD1D}" type="datetimeFigureOut">
              <a:rPr lang="ru-RU" smtClean="0"/>
              <a:pPr/>
              <a:t>26.01.2022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03892-8FC2-48A3-9065-636DEF179D60}" type="slidenum">
              <a:rPr lang="ru-RU" smtClean="0"/>
              <a:pPr/>
              <a:t>‹#›</a:t>
            </a:fld>
            <a:endParaRPr lang="ru-RU"/>
          </a:p>
        </p:txBody>
      </p:sp>
    </p:spTree>
    <p:extLst>
      <p:ext uri="{BB962C8B-B14F-4D97-AF65-F5344CB8AC3E}">
        <p14:creationId xmlns="" xmlns:p14="http://schemas.microsoft.com/office/powerpoint/2010/main" val="162682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2148B5-1A0E-4CB1-8683-F1567D65AD1D}" type="datetimeFigureOut">
              <a:rPr lang="ru-RU" smtClean="0"/>
              <a:pPr/>
              <a:t>26.01.2022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03892-8FC2-48A3-9065-636DEF179D60}" type="slidenum">
              <a:rPr lang="ru-RU" smtClean="0"/>
              <a:pPr/>
              <a:t>‹#›</a:t>
            </a:fld>
            <a:endParaRPr lang="ru-RU"/>
          </a:p>
        </p:txBody>
      </p:sp>
    </p:spTree>
    <p:extLst>
      <p:ext uri="{BB962C8B-B14F-4D97-AF65-F5344CB8AC3E}">
        <p14:creationId xmlns="" xmlns:p14="http://schemas.microsoft.com/office/powerpoint/2010/main" val="384437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82148B5-1A0E-4CB1-8683-F1567D65AD1D}" type="datetimeFigureOut">
              <a:rPr lang="ru-RU" smtClean="0"/>
              <a:pPr/>
              <a:t>26.01.2022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403892-8FC2-48A3-9065-636DEF179D60}" type="slidenum">
              <a:rPr lang="ru-RU" smtClean="0"/>
              <a:pPr/>
              <a:t>‹#›</a:t>
            </a:fld>
            <a:endParaRPr lang="ru-RU"/>
          </a:p>
        </p:txBody>
      </p:sp>
    </p:spTree>
    <p:extLst>
      <p:ext uri="{BB962C8B-B14F-4D97-AF65-F5344CB8AC3E}">
        <p14:creationId xmlns="" xmlns:p14="http://schemas.microsoft.com/office/powerpoint/2010/main" val="374427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82148B5-1A0E-4CB1-8683-F1567D65AD1D}" type="datetimeFigureOut">
              <a:rPr lang="ru-RU" smtClean="0"/>
              <a:pPr/>
              <a:t>26.01.2022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7403892-8FC2-48A3-9065-636DEF179D60}" type="slidenum">
              <a:rPr lang="ru-RU" smtClean="0"/>
              <a:pPr/>
              <a:t>‹#›</a:t>
            </a:fld>
            <a:endParaRPr lang="ru-RU"/>
          </a:p>
        </p:txBody>
      </p:sp>
    </p:spTree>
    <p:extLst>
      <p:ext uri="{BB962C8B-B14F-4D97-AF65-F5344CB8AC3E}">
        <p14:creationId xmlns="" xmlns:p14="http://schemas.microsoft.com/office/powerpoint/2010/main" val="358897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82148B5-1A0E-4CB1-8683-F1567D65AD1D}" type="datetimeFigureOut">
              <a:rPr lang="ru-RU" smtClean="0"/>
              <a:pPr/>
              <a:t>26.01.2022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7403892-8FC2-48A3-9065-636DEF179D60}" type="slidenum">
              <a:rPr lang="ru-RU" smtClean="0"/>
              <a:pPr/>
              <a:t>‹#›</a:t>
            </a:fld>
            <a:endParaRPr lang="ru-RU"/>
          </a:p>
        </p:txBody>
      </p:sp>
    </p:spTree>
    <p:extLst>
      <p:ext uri="{BB962C8B-B14F-4D97-AF65-F5344CB8AC3E}">
        <p14:creationId xmlns="" xmlns:p14="http://schemas.microsoft.com/office/powerpoint/2010/main" val="384635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82148B5-1A0E-4CB1-8683-F1567D65AD1D}" type="datetimeFigureOut">
              <a:rPr lang="ru-RU" smtClean="0"/>
              <a:pPr/>
              <a:t>26.01.2022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7403892-8FC2-48A3-9065-636DEF179D60}" type="slidenum">
              <a:rPr lang="ru-RU" smtClean="0"/>
              <a:pPr/>
              <a:t>‹#›</a:t>
            </a:fld>
            <a:endParaRPr lang="ru-RU"/>
          </a:p>
        </p:txBody>
      </p:sp>
    </p:spTree>
    <p:extLst>
      <p:ext uri="{BB962C8B-B14F-4D97-AF65-F5344CB8AC3E}">
        <p14:creationId xmlns="" xmlns:p14="http://schemas.microsoft.com/office/powerpoint/2010/main" val="66229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82148B5-1A0E-4CB1-8683-F1567D65AD1D}" type="datetimeFigureOut">
              <a:rPr lang="ru-RU" smtClean="0"/>
              <a:pPr/>
              <a:t>26.01.2022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403892-8FC2-48A3-9065-636DEF179D60}" type="slidenum">
              <a:rPr lang="ru-RU" smtClean="0"/>
              <a:pPr/>
              <a:t>‹#›</a:t>
            </a:fld>
            <a:endParaRPr lang="ru-RU"/>
          </a:p>
        </p:txBody>
      </p:sp>
    </p:spTree>
    <p:extLst>
      <p:ext uri="{BB962C8B-B14F-4D97-AF65-F5344CB8AC3E}">
        <p14:creationId xmlns="" xmlns:p14="http://schemas.microsoft.com/office/powerpoint/2010/main" val="3907417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82148B5-1A0E-4CB1-8683-F1567D65AD1D}" type="datetimeFigureOut">
              <a:rPr lang="ru-RU" smtClean="0"/>
              <a:pPr/>
              <a:t>26.01.2022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403892-8FC2-48A3-9065-636DEF179D60}" type="slidenum">
              <a:rPr lang="ru-RU" smtClean="0"/>
              <a:pPr/>
              <a:t>‹#›</a:t>
            </a:fld>
            <a:endParaRPr lang="ru-RU"/>
          </a:p>
        </p:txBody>
      </p:sp>
    </p:spTree>
    <p:extLst>
      <p:ext uri="{BB962C8B-B14F-4D97-AF65-F5344CB8AC3E}">
        <p14:creationId xmlns="" xmlns:p14="http://schemas.microsoft.com/office/powerpoint/2010/main" val="1674279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148B5-1A0E-4CB1-8683-F1567D65AD1D}" type="datetimeFigureOut">
              <a:rPr lang="ru-RU" smtClean="0"/>
              <a:pPr/>
              <a:t>26.01.2022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03892-8FC2-48A3-9065-636DEF179D60}" type="slidenum">
              <a:rPr lang="ru-RU" smtClean="0"/>
              <a:pPr/>
              <a:t>‹#›</a:t>
            </a:fld>
            <a:endParaRPr lang="ru-RU"/>
          </a:p>
        </p:txBody>
      </p:sp>
    </p:spTree>
    <p:extLst>
      <p:ext uri="{BB962C8B-B14F-4D97-AF65-F5344CB8AC3E}">
        <p14:creationId xmlns="" xmlns:p14="http://schemas.microsoft.com/office/powerpoint/2010/main" val="3044185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Скругленный прямоугольник 6"/>
          <p:cNvSpPr/>
          <p:nvPr/>
        </p:nvSpPr>
        <p:spPr>
          <a:xfrm>
            <a:off x="2114118" y="778779"/>
            <a:ext cx="7753897" cy="13604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70C0"/>
                </a:solidFill>
                <a:latin typeface="Times New Roman" pitchFamily="18" charset="0"/>
                <a:cs typeface="Times New Roman" pitchFamily="18" charset="0"/>
              </a:rPr>
              <a:t>Развитие  творческих способностей детей</a:t>
            </a:r>
          </a:p>
          <a:p>
            <a:pPr algn="ctr"/>
            <a:r>
              <a:rPr lang="ru-RU" sz="2800" b="1" dirty="0" smtClean="0">
                <a:solidFill>
                  <a:srgbClr val="0070C0"/>
                </a:solidFill>
                <a:latin typeface="Times New Roman" pitchFamily="18" charset="0"/>
                <a:cs typeface="Times New Roman" pitchFamily="18" charset="0"/>
              </a:rPr>
              <a:t> дошкольного возраста посредством </a:t>
            </a:r>
          </a:p>
          <a:p>
            <a:pPr algn="ctr"/>
            <a:r>
              <a:rPr lang="ru-RU" sz="2800" b="1" dirty="0" smtClean="0">
                <a:solidFill>
                  <a:srgbClr val="0070C0"/>
                </a:solidFill>
                <a:latin typeface="Times New Roman" pitchFamily="18" charset="0"/>
                <a:cs typeface="Times New Roman" pitchFamily="18" charset="0"/>
              </a:rPr>
              <a:t>изодеятельности</a:t>
            </a:r>
            <a:endParaRPr lang="ru-RU" sz="2800" b="1" dirty="0">
              <a:solidFill>
                <a:srgbClr val="0070C0"/>
              </a:solidFill>
              <a:latin typeface="Times New Roman" pitchFamily="18" charset="0"/>
              <a:cs typeface="Times New Roman" pitchFamily="18" charset="0"/>
            </a:endParaRPr>
          </a:p>
        </p:txBody>
      </p:sp>
      <p:pic>
        <p:nvPicPr>
          <p:cNvPr id="8" name="Рисунок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83830" y="2251413"/>
            <a:ext cx="7794886" cy="3678453"/>
          </a:xfrm>
          <a:prstGeom prst="rect">
            <a:avLst/>
          </a:prstGeom>
        </p:spPr>
      </p:pic>
      <p:sp>
        <p:nvSpPr>
          <p:cNvPr id="9" name="Скругленный прямоугольник 8"/>
          <p:cNvSpPr/>
          <p:nvPr/>
        </p:nvSpPr>
        <p:spPr>
          <a:xfrm>
            <a:off x="2219050" y="106520"/>
            <a:ext cx="7753897" cy="7499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МБДОУ Детский сад комбинированного вида №19 «Рябинка»</a:t>
            </a:r>
            <a:endParaRPr lang="ru-RU" b="1" dirty="0">
              <a:solidFill>
                <a:schemeClr val="tx1"/>
              </a:solidFill>
              <a:latin typeface="Times New Roman" pitchFamily="18" charset="0"/>
              <a:cs typeface="Times New Roman" pitchFamily="18" charset="0"/>
            </a:endParaRPr>
          </a:p>
        </p:txBody>
      </p:sp>
      <p:sp>
        <p:nvSpPr>
          <p:cNvPr id="11" name="Прямоугольник 10"/>
          <p:cNvSpPr/>
          <p:nvPr/>
        </p:nvSpPr>
        <p:spPr>
          <a:xfrm>
            <a:off x="9352154" y="4125951"/>
            <a:ext cx="3070305" cy="2553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smtClean="0">
              <a:solidFill>
                <a:schemeClr val="tx1"/>
              </a:solidFill>
            </a:endParaRPr>
          </a:p>
          <a:p>
            <a:pPr algn="ctr"/>
            <a:endParaRPr lang="ru-RU" sz="1600" dirty="0">
              <a:solidFill>
                <a:schemeClr val="tx1"/>
              </a:solidFill>
            </a:endParaRPr>
          </a:p>
          <a:p>
            <a:pPr algn="ctr"/>
            <a:endParaRPr lang="ru-RU" sz="1600" dirty="0" smtClean="0">
              <a:solidFill>
                <a:schemeClr val="tx1"/>
              </a:solidFill>
            </a:endParaRPr>
          </a:p>
          <a:p>
            <a:pPr algn="ctr"/>
            <a:endParaRPr lang="ru-RU" sz="1600" dirty="0">
              <a:solidFill>
                <a:schemeClr val="tx1"/>
              </a:solidFill>
            </a:endParaRPr>
          </a:p>
          <a:p>
            <a:pPr algn="ctr"/>
            <a:endParaRPr lang="ru-RU" sz="1600" dirty="0" smtClean="0">
              <a:solidFill>
                <a:schemeClr val="tx1"/>
              </a:solidFill>
            </a:endParaRPr>
          </a:p>
          <a:p>
            <a:pPr algn="ctr"/>
            <a:r>
              <a:rPr lang="ru-RU" sz="1600" b="1" dirty="0" smtClean="0">
                <a:solidFill>
                  <a:schemeClr val="tx1"/>
                </a:solidFill>
                <a:latin typeface="Times New Roman" pitchFamily="18" charset="0"/>
                <a:cs typeface="Times New Roman" pitchFamily="18" charset="0"/>
              </a:rPr>
              <a:t>Подготовила: воспитатель</a:t>
            </a:r>
          </a:p>
          <a:p>
            <a:pPr algn="ctr"/>
            <a:r>
              <a:rPr lang="ru-RU" b="1" dirty="0" smtClean="0">
                <a:solidFill>
                  <a:schemeClr val="tx1"/>
                </a:solidFill>
                <a:latin typeface="Times New Roman" pitchFamily="18" charset="0"/>
                <a:cs typeface="Times New Roman" pitchFamily="18" charset="0"/>
              </a:rPr>
              <a:t>Левченко С.А.</a:t>
            </a:r>
            <a:endParaRPr lang="ru-RU"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18814717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Прямоугольник 4"/>
          <p:cNvSpPr/>
          <p:nvPr/>
        </p:nvSpPr>
        <p:spPr>
          <a:xfrm>
            <a:off x="-1607575" y="-398206"/>
            <a:ext cx="8465575" cy="646331"/>
          </a:xfrm>
          <a:prstGeom prst="rect">
            <a:avLst/>
          </a:prstGeom>
        </p:spPr>
        <p:txBody>
          <a:bodyPr wrap="square">
            <a:spAutoFit/>
          </a:bodyPr>
          <a:lstStyle/>
          <a:p>
            <a:endParaRPr lang="ru-RU" dirty="0" smtClean="0"/>
          </a:p>
          <a:p>
            <a:r>
              <a:rPr lang="ru-RU" dirty="0" smtClean="0"/>
              <a:t> </a:t>
            </a:r>
            <a:endParaRPr lang="ru-RU" dirty="0"/>
          </a:p>
        </p:txBody>
      </p:sp>
      <p:sp>
        <p:nvSpPr>
          <p:cNvPr id="6" name="Заголовок 5"/>
          <p:cNvSpPr>
            <a:spLocks noGrp="1"/>
          </p:cNvSpPr>
          <p:nvPr>
            <p:ph type="title"/>
          </p:nvPr>
        </p:nvSpPr>
        <p:spPr>
          <a:xfrm>
            <a:off x="764458" y="0"/>
            <a:ext cx="10515600" cy="1325563"/>
          </a:xfrm>
        </p:spPr>
        <p:txBody>
          <a:bodyPr>
            <a:normAutofit/>
          </a:bodyPr>
          <a:lstStyle/>
          <a:p>
            <a:pPr algn="ctr"/>
            <a:r>
              <a:rPr lang="ru-RU" sz="4000" b="1" dirty="0" smtClean="0">
                <a:solidFill>
                  <a:srgbClr val="0070C0"/>
                </a:solidFill>
                <a:latin typeface="Times New Roman" pitchFamily="18" charset="0"/>
                <a:cs typeface="Times New Roman" pitchFamily="18" charset="0"/>
              </a:rPr>
              <a:t>Виды восприятия</a:t>
            </a:r>
            <a:endParaRPr lang="ru-RU" sz="4000" b="1" dirty="0">
              <a:solidFill>
                <a:srgbClr val="0070C0"/>
              </a:solidFill>
              <a:latin typeface="Times New Roman" pitchFamily="18" charset="0"/>
              <a:cs typeface="Times New Roman" pitchFamily="18" charset="0"/>
            </a:endParaRPr>
          </a:p>
        </p:txBody>
      </p:sp>
      <p:sp>
        <p:nvSpPr>
          <p:cNvPr id="17" name="Солнце 16"/>
          <p:cNvSpPr/>
          <p:nvPr/>
        </p:nvSpPr>
        <p:spPr>
          <a:xfrm>
            <a:off x="0" y="545689"/>
            <a:ext cx="4409768" cy="4085304"/>
          </a:xfrm>
          <a:prstGeom prst="sun">
            <a:avLst/>
          </a:prstGeom>
          <a:solidFill>
            <a:srgbClr val="FDF6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lumMod val="95000"/>
                    <a:lumOff val="5000"/>
                  </a:schemeClr>
                </a:solidFill>
                <a:latin typeface="Times New Roman" pitchFamily="18" charset="0"/>
                <a:cs typeface="Times New Roman" pitchFamily="18" charset="0"/>
              </a:rPr>
              <a:t>простые</a:t>
            </a:r>
            <a:r>
              <a:rPr lang="ru-RU" b="1" u="sng" dirty="0" smtClean="0">
                <a:solidFill>
                  <a:schemeClr val="tx1">
                    <a:lumMod val="95000"/>
                    <a:lumOff val="5000"/>
                  </a:schemeClr>
                </a:solidFill>
                <a:latin typeface="Times New Roman" pitchFamily="18" charset="0"/>
                <a:cs typeface="Times New Roman" pitchFamily="18" charset="0"/>
              </a:rPr>
              <a:t> </a:t>
            </a:r>
            <a:r>
              <a:rPr lang="ru-RU" i="1" dirty="0" smtClean="0">
                <a:solidFill>
                  <a:schemeClr val="tx1">
                    <a:lumMod val="95000"/>
                    <a:lumOff val="5000"/>
                  </a:schemeClr>
                </a:solidFill>
                <a:latin typeface="Times New Roman" pitchFamily="18" charset="0"/>
                <a:cs typeface="Times New Roman" pitchFamily="18" charset="0"/>
              </a:rPr>
              <a:t>(величина, форма предметов, их цвета)</a:t>
            </a:r>
            <a:endParaRPr lang="ru-RU" dirty="0">
              <a:solidFill>
                <a:schemeClr val="tx1">
                  <a:lumMod val="95000"/>
                  <a:lumOff val="5000"/>
                </a:schemeClr>
              </a:solidFill>
              <a:latin typeface="Times New Roman" pitchFamily="18" charset="0"/>
              <a:cs typeface="Times New Roman" pitchFamily="18" charset="0"/>
            </a:endParaRPr>
          </a:p>
        </p:txBody>
      </p:sp>
      <p:sp>
        <p:nvSpPr>
          <p:cNvPr id="18" name="Солнце 17"/>
          <p:cNvSpPr/>
          <p:nvPr/>
        </p:nvSpPr>
        <p:spPr>
          <a:xfrm>
            <a:off x="3377381" y="2595716"/>
            <a:ext cx="4689986" cy="4262284"/>
          </a:xfrm>
          <a:prstGeom prst="sun">
            <a:avLst/>
          </a:prstGeom>
          <a:solidFill>
            <a:srgbClr val="FDF6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lumMod val="95000"/>
                    <a:lumOff val="5000"/>
                  </a:schemeClr>
                </a:solidFill>
                <a:latin typeface="Times New Roman" pitchFamily="18" charset="0"/>
                <a:cs typeface="Times New Roman" pitchFamily="18" charset="0"/>
              </a:rPr>
              <a:t>сложные </a:t>
            </a:r>
            <a:r>
              <a:rPr lang="ru-RU" i="1" dirty="0" smtClean="0">
                <a:solidFill>
                  <a:schemeClr val="tx1">
                    <a:lumMod val="95000"/>
                    <a:lumOff val="5000"/>
                  </a:schemeClr>
                </a:solidFill>
                <a:latin typeface="Times New Roman" pitchFamily="18" charset="0"/>
                <a:cs typeface="Times New Roman" pitchFamily="18" charset="0"/>
              </a:rPr>
              <a:t>(объем, соотношение пропорции)</a:t>
            </a:r>
            <a:endParaRPr lang="ru-RU" dirty="0">
              <a:solidFill>
                <a:schemeClr val="tx1">
                  <a:lumMod val="95000"/>
                  <a:lumOff val="5000"/>
                </a:schemeClr>
              </a:solidFill>
              <a:latin typeface="Times New Roman" pitchFamily="18" charset="0"/>
              <a:cs typeface="Times New Roman" pitchFamily="18" charset="0"/>
            </a:endParaRPr>
          </a:p>
        </p:txBody>
      </p:sp>
      <p:sp>
        <p:nvSpPr>
          <p:cNvPr id="19" name="Солнце 18"/>
          <p:cNvSpPr/>
          <p:nvPr/>
        </p:nvSpPr>
        <p:spPr>
          <a:xfrm>
            <a:off x="7138219" y="560439"/>
            <a:ext cx="5053781" cy="4454013"/>
          </a:xfrm>
          <a:prstGeom prst="sun">
            <a:avLst/>
          </a:prstGeom>
          <a:solidFill>
            <a:srgbClr val="FDF6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lumMod val="95000"/>
                    <a:lumOff val="5000"/>
                  </a:schemeClr>
                </a:solidFill>
                <a:latin typeface="Times New Roman" pitchFamily="18" charset="0"/>
                <a:cs typeface="Times New Roman" pitchFamily="18" charset="0"/>
              </a:rPr>
              <a:t>специальные</a:t>
            </a:r>
            <a:r>
              <a:rPr lang="ru-RU" dirty="0" smtClean="0">
                <a:solidFill>
                  <a:schemeClr val="tx1">
                    <a:lumMod val="95000"/>
                    <a:lumOff val="5000"/>
                  </a:schemeClr>
                </a:solidFill>
                <a:latin typeface="Times New Roman" pitchFamily="18" charset="0"/>
                <a:cs typeface="Times New Roman" pitchFamily="18" charset="0"/>
              </a:rPr>
              <a:t> </a:t>
            </a:r>
            <a:r>
              <a:rPr lang="ru-RU" i="1" dirty="0" smtClean="0">
                <a:solidFill>
                  <a:schemeClr val="tx1">
                    <a:lumMod val="95000"/>
                    <a:lumOff val="5000"/>
                  </a:schemeClr>
                </a:solidFill>
                <a:latin typeface="Times New Roman" pitchFamily="18" charset="0"/>
                <a:cs typeface="Times New Roman" pitchFamily="18" charset="0"/>
              </a:rPr>
              <a:t>(пространство, время и движение)</a:t>
            </a:r>
            <a:endParaRPr lang="ru-RU" dirty="0">
              <a:solidFill>
                <a:schemeClr val="tx1">
                  <a:lumMod val="95000"/>
                  <a:lumOff val="5000"/>
                </a:schemeClr>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3048000" y="2413338"/>
            <a:ext cx="6096000" cy="2031325"/>
          </a:xfrm>
          <a:prstGeom prst="rect">
            <a:avLst/>
          </a:prstGeom>
        </p:spPr>
        <p:txBody>
          <a:bodyPr>
            <a:spAutoFit/>
          </a:bodyPr>
          <a:lstStyle/>
          <a:p>
            <a:r>
              <a:rPr lang="ru-RU" u="sng" dirty="0" smtClean="0"/>
              <a:t>Выделяют три типа памяти</a:t>
            </a:r>
            <a:r>
              <a:rPr lang="ru-RU" dirty="0" smtClean="0"/>
              <a:t>:</a:t>
            </a:r>
          </a:p>
          <a:p>
            <a:r>
              <a:rPr lang="ru-RU" dirty="0" smtClean="0"/>
              <a:t>- Наглядно-образную память, которая помогает хорошо запомнить лицо, звуки, цвет предметов и т. д. ;</a:t>
            </a:r>
          </a:p>
          <a:p>
            <a:r>
              <a:rPr lang="ru-RU" dirty="0" smtClean="0"/>
              <a:t>- Наглядную, при которой лучше всего сохраняются пережитые чувства;</a:t>
            </a:r>
          </a:p>
          <a:p>
            <a:r>
              <a:rPr lang="ru-RU" dirty="0" smtClean="0"/>
              <a:t>- Повременную, требующую больших усилий, но позволяющую сохранить информацию на долгие годы.</a:t>
            </a:r>
            <a:endParaRPr lang="ru-RU" dirty="0"/>
          </a:p>
        </p:txBody>
      </p:sp>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p:cNvSpPr/>
          <p:nvPr/>
        </p:nvSpPr>
        <p:spPr>
          <a:xfrm>
            <a:off x="-786580" y="4826675"/>
            <a:ext cx="6096000" cy="369332"/>
          </a:xfrm>
          <a:prstGeom prst="rect">
            <a:avLst/>
          </a:prstGeom>
        </p:spPr>
        <p:txBody>
          <a:bodyPr>
            <a:spAutoFit/>
          </a:bodyPr>
          <a:lstStyle/>
          <a:p>
            <a:r>
              <a:rPr lang="ru-RU" u="sng" dirty="0" smtClean="0"/>
              <a:t> </a:t>
            </a:r>
            <a:endParaRPr lang="ru-RU" dirty="0"/>
          </a:p>
        </p:txBody>
      </p:sp>
      <p:sp>
        <p:nvSpPr>
          <p:cNvPr id="8" name="Облако 7"/>
          <p:cNvSpPr/>
          <p:nvPr/>
        </p:nvSpPr>
        <p:spPr>
          <a:xfrm rot="21379868">
            <a:off x="300102" y="1176837"/>
            <a:ext cx="4605977" cy="3073733"/>
          </a:xfrm>
          <a:prstGeom prst="cloud">
            <a:avLst/>
          </a:prstGeom>
          <a:solidFill>
            <a:srgbClr val="FFFFFF">
              <a:alpha val="45882"/>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rgbClr val="0070C0"/>
                </a:solidFill>
                <a:latin typeface="Times New Roman" pitchFamily="18" charset="0"/>
                <a:cs typeface="Times New Roman" pitchFamily="18" charset="0"/>
              </a:rPr>
              <a:t>Наглядно-образную память, </a:t>
            </a:r>
            <a:r>
              <a:rPr lang="ru-RU" sz="2200" dirty="0" smtClean="0">
                <a:solidFill>
                  <a:srgbClr val="0070C0"/>
                </a:solidFill>
                <a:latin typeface="Times New Roman" pitchFamily="18" charset="0"/>
                <a:cs typeface="Times New Roman" pitchFamily="18" charset="0"/>
              </a:rPr>
              <a:t>которая помогает хорошо запомнить лицо, звуки, цвет предметов и т. д. </a:t>
            </a:r>
            <a:endParaRPr lang="ru-RU" sz="2200" dirty="0">
              <a:solidFill>
                <a:srgbClr val="0070C0"/>
              </a:solidFill>
              <a:latin typeface="Times New Roman" pitchFamily="18" charset="0"/>
              <a:cs typeface="Times New Roman" pitchFamily="18" charset="0"/>
            </a:endParaRPr>
          </a:p>
        </p:txBody>
      </p:sp>
      <p:sp>
        <p:nvSpPr>
          <p:cNvPr id="9" name="Прямоугольник 8"/>
          <p:cNvSpPr/>
          <p:nvPr/>
        </p:nvSpPr>
        <p:spPr>
          <a:xfrm>
            <a:off x="0" y="191418"/>
            <a:ext cx="12192000" cy="707886"/>
          </a:xfrm>
          <a:prstGeom prst="rect">
            <a:avLst/>
          </a:prstGeom>
        </p:spPr>
        <p:txBody>
          <a:bodyPr wrap="square">
            <a:spAutoFit/>
          </a:bodyPr>
          <a:lstStyle/>
          <a:p>
            <a:pPr algn="ctr"/>
            <a:r>
              <a:rPr lang="ru-RU" sz="4000" b="1" dirty="0" smtClean="0">
                <a:solidFill>
                  <a:srgbClr val="0070C0"/>
                </a:solidFill>
                <a:latin typeface="Times New Roman" pitchFamily="18" charset="0"/>
                <a:cs typeface="Times New Roman" pitchFamily="18" charset="0"/>
              </a:rPr>
              <a:t>Выделяют три типа памяти</a:t>
            </a:r>
          </a:p>
        </p:txBody>
      </p:sp>
      <p:sp>
        <p:nvSpPr>
          <p:cNvPr id="10" name="Облако 9"/>
          <p:cNvSpPr/>
          <p:nvPr/>
        </p:nvSpPr>
        <p:spPr>
          <a:xfrm rot="21243429">
            <a:off x="3403650" y="3528286"/>
            <a:ext cx="4823071" cy="3088331"/>
          </a:xfrm>
          <a:prstGeom prst="cloud">
            <a:avLst/>
          </a:prstGeom>
          <a:solidFill>
            <a:srgbClr val="FFFFFF">
              <a:alpha val="45098"/>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rgbClr val="0070C0"/>
                </a:solidFill>
                <a:latin typeface="Times New Roman" pitchFamily="18" charset="0"/>
                <a:cs typeface="Times New Roman" pitchFamily="18" charset="0"/>
              </a:rPr>
              <a:t>Повременную</a:t>
            </a:r>
            <a:r>
              <a:rPr lang="ru-RU" sz="2200" dirty="0" smtClean="0">
                <a:solidFill>
                  <a:srgbClr val="0070C0"/>
                </a:solidFill>
                <a:latin typeface="Times New Roman" pitchFamily="18" charset="0"/>
                <a:cs typeface="Times New Roman" pitchFamily="18" charset="0"/>
              </a:rPr>
              <a:t>, требующую больших усилий, но позволяющую сохранить информацию на долгие годы</a:t>
            </a:r>
            <a:endParaRPr lang="ru-RU" sz="2200" dirty="0">
              <a:solidFill>
                <a:srgbClr val="0070C0"/>
              </a:solidFill>
              <a:latin typeface="Times New Roman" pitchFamily="18" charset="0"/>
              <a:cs typeface="Times New Roman" pitchFamily="18" charset="0"/>
            </a:endParaRPr>
          </a:p>
        </p:txBody>
      </p:sp>
      <p:sp>
        <p:nvSpPr>
          <p:cNvPr id="11" name="Облако 10"/>
          <p:cNvSpPr/>
          <p:nvPr/>
        </p:nvSpPr>
        <p:spPr>
          <a:xfrm rot="672182">
            <a:off x="7579952" y="1050604"/>
            <a:ext cx="4362146" cy="3000341"/>
          </a:xfrm>
          <a:prstGeom prst="cloud">
            <a:avLst/>
          </a:prstGeom>
          <a:solidFill>
            <a:srgbClr val="FFFFFF">
              <a:alpha val="45098"/>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rgbClr val="0070C0"/>
                </a:solidFill>
                <a:latin typeface="Times New Roman" pitchFamily="18" charset="0"/>
                <a:cs typeface="Times New Roman" pitchFamily="18" charset="0"/>
              </a:rPr>
              <a:t>Наглядную</a:t>
            </a:r>
            <a:r>
              <a:rPr lang="ru-RU" sz="2200" dirty="0" smtClean="0">
                <a:solidFill>
                  <a:srgbClr val="0070C0"/>
                </a:solidFill>
                <a:latin typeface="Times New Roman" pitchFamily="18" charset="0"/>
                <a:cs typeface="Times New Roman" pitchFamily="18" charset="0"/>
              </a:rPr>
              <a:t>, при которой лучше всего сохраняются пережитые чувства</a:t>
            </a:r>
            <a:endParaRPr lang="ru-RU" sz="2200" dirty="0">
              <a:solidFill>
                <a:srgbClr val="0070C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solidFill>
            <a:srgbClr val="CCFFFF"/>
          </a:solidFill>
          <a:ln>
            <a:solidFill>
              <a:srgbClr val="89F79E"/>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Прямоугольник 3"/>
          <p:cNvSpPr/>
          <p:nvPr/>
        </p:nvSpPr>
        <p:spPr>
          <a:xfrm>
            <a:off x="-1686232" y="1018682"/>
            <a:ext cx="6096000" cy="369332"/>
          </a:xfrm>
          <a:prstGeom prst="rect">
            <a:avLst/>
          </a:prstGeom>
        </p:spPr>
        <p:txBody>
          <a:bodyPr>
            <a:spAutoFit/>
          </a:bodyPr>
          <a:lstStyle/>
          <a:p>
            <a:r>
              <a:rPr lang="ru-RU" dirty="0" smtClean="0"/>
              <a:t> </a:t>
            </a:r>
            <a:endParaRPr lang="ru-RU" dirty="0"/>
          </a:p>
        </p:txBody>
      </p:sp>
      <p:sp>
        <p:nvSpPr>
          <p:cNvPr id="5" name="Прямоугольник 4"/>
          <p:cNvSpPr/>
          <p:nvPr/>
        </p:nvSpPr>
        <p:spPr>
          <a:xfrm>
            <a:off x="0" y="0"/>
            <a:ext cx="12192000" cy="1200329"/>
          </a:xfrm>
          <a:prstGeom prst="rect">
            <a:avLst/>
          </a:prstGeom>
        </p:spPr>
        <p:txBody>
          <a:bodyPr wrap="square">
            <a:spAutoFit/>
          </a:bodyPr>
          <a:lstStyle/>
          <a:p>
            <a:pPr algn="ctr"/>
            <a:r>
              <a:rPr lang="ru-RU" sz="3600" b="1" dirty="0" smtClean="0">
                <a:solidFill>
                  <a:srgbClr val="0070C0"/>
                </a:solidFill>
                <a:latin typeface="Times New Roman" pitchFamily="18" charset="0"/>
                <a:cs typeface="Times New Roman" pitchFamily="18" charset="0"/>
              </a:rPr>
              <a:t>В работе по </a:t>
            </a:r>
            <a:r>
              <a:rPr lang="ru-RU" sz="3600" b="1" dirty="0" err="1" smtClean="0">
                <a:solidFill>
                  <a:srgbClr val="0070C0"/>
                </a:solidFill>
                <a:latin typeface="Times New Roman" pitchFamily="18" charset="0"/>
                <a:cs typeface="Times New Roman" pitchFamily="18" charset="0"/>
              </a:rPr>
              <a:t>изодеятельности</a:t>
            </a:r>
            <a:r>
              <a:rPr lang="ru-RU" sz="3600" b="1" dirty="0" smtClean="0">
                <a:solidFill>
                  <a:srgbClr val="0070C0"/>
                </a:solidFill>
                <a:latin typeface="Times New Roman" pitchFamily="18" charset="0"/>
                <a:cs typeface="Times New Roman" pitchFamily="18" charset="0"/>
              </a:rPr>
              <a:t> используют различные формы организации и проведения занятий</a:t>
            </a:r>
          </a:p>
        </p:txBody>
      </p:sp>
      <p:sp>
        <p:nvSpPr>
          <p:cNvPr id="6" name="Скругленный прямоугольник 5"/>
          <p:cNvSpPr/>
          <p:nvPr/>
        </p:nvSpPr>
        <p:spPr>
          <a:xfrm>
            <a:off x="288255" y="1578077"/>
            <a:ext cx="2428892" cy="688970"/>
          </a:xfrm>
          <a:prstGeom prst="roundRect">
            <a:avLst/>
          </a:prstGeom>
          <a:solidFill>
            <a:srgbClr val="66FFFF">
              <a:alpha val="43922"/>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b="1" dirty="0" smtClean="0">
                <a:solidFill>
                  <a:schemeClr val="tx1">
                    <a:lumMod val="95000"/>
                    <a:lumOff val="5000"/>
                  </a:schemeClr>
                </a:solidFill>
                <a:latin typeface="Times New Roman" pitchFamily="18" charset="0"/>
                <a:cs typeface="Times New Roman" pitchFamily="18" charset="0"/>
              </a:rPr>
              <a:t>Беседы</a:t>
            </a:r>
            <a:endParaRPr lang="ru-RU" sz="2800" b="1" dirty="0">
              <a:solidFill>
                <a:schemeClr val="tx1">
                  <a:lumMod val="95000"/>
                  <a:lumOff val="5000"/>
                </a:schemeClr>
              </a:solidFill>
              <a:latin typeface="Times New Roman" pitchFamily="18" charset="0"/>
              <a:cs typeface="Times New Roman" pitchFamily="18" charset="0"/>
            </a:endParaRPr>
          </a:p>
        </p:txBody>
      </p:sp>
      <p:sp>
        <p:nvSpPr>
          <p:cNvPr id="8" name="Скругленный прямоугольник 7"/>
          <p:cNvSpPr/>
          <p:nvPr/>
        </p:nvSpPr>
        <p:spPr>
          <a:xfrm>
            <a:off x="824115" y="2644878"/>
            <a:ext cx="2428892" cy="688970"/>
          </a:xfrm>
          <a:prstGeom prst="roundRect">
            <a:avLst/>
          </a:prstGeom>
          <a:solidFill>
            <a:srgbClr val="66FFFF">
              <a:alpha val="43922"/>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chemeClr val="tx1">
                    <a:lumMod val="95000"/>
                    <a:lumOff val="5000"/>
                  </a:schemeClr>
                </a:solidFill>
                <a:latin typeface="Times New Roman" pitchFamily="18" charset="0"/>
                <a:cs typeface="Times New Roman" pitchFamily="18" charset="0"/>
              </a:rPr>
              <a:t>Путешествия по сказкам</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9" name="Скругленный прямоугольник 8"/>
          <p:cNvSpPr/>
          <p:nvPr/>
        </p:nvSpPr>
        <p:spPr>
          <a:xfrm>
            <a:off x="2726655" y="4871884"/>
            <a:ext cx="2428892" cy="688970"/>
          </a:xfrm>
          <a:prstGeom prst="roundRect">
            <a:avLst/>
          </a:prstGeom>
          <a:solidFill>
            <a:srgbClr val="66FFFF">
              <a:alpha val="43922"/>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b="1" dirty="0" smtClean="0">
                <a:solidFill>
                  <a:schemeClr val="tx1">
                    <a:lumMod val="95000"/>
                    <a:lumOff val="5000"/>
                  </a:schemeClr>
                </a:solidFill>
                <a:latin typeface="Times New Roman" pitchFamily="18" charset="0"/>
                <a:cs typeface="Times New Roman" pitchFamily="18" charset="0"/>
              </a:rPr>
              <a:t>Наблюдения</a:t>
            </a:r>
            <a:endParaRPr lang="ru-RU" sz="2800" b="1" dirty="0">
              <a:solidFill>
                <a:schemeClr val="tx1">
                  <a:lumMod val="95000"/>
                  <a:lumOff val="5000"/>
                </a:schemeClr>
              </a:solidFill>
              <a:latin typeface="Times New Roman" pitchFamily="18" charset="0"/>
              <a:cs typeface="Times New Roman" pitchFamily="18" charset="0"/>
            </a:endParaRPr>
          </a:p>
        </p:txBody>
      </p:sp>
      <p:sp>
        <p:nvSpPr>
          <p:cNvPr id="10" name="Скругленный прямоугольник 9"/>
          <p:cNvSpPr/>
          <p:nvPr/>
        </p:nvSpPr>
        <p:spPr>
          <a:xfrm>
            <a:off x="6300681" y="4950540"/>
            <a:ext cx="2428892" cy="688970"/>
          </a:xfrm>
          <a:prstGeom prst="roundRect">
            <a:avLst/>
          </a:prstGeom>
          <a:solidFill>
            <a:srgbClr val="66FFFF">
              <a:alpha val="43922"/>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chemeClr val="tx1">
                    <a:lumMod val="95000"/>
                    <a:lumOff val="5000"/>
                  </a:schemeClr>
                </a:solidFill>
                <a:latin typeface="Times New Roman" pitchFamily="18" charset="0"/>
                <a:cs typeface="Times New Roman" pitchFamily="18" charset="0"/>
              </a:rPr>
              <a:t>Целевые прогулки</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11" name="Скругленный прямоугольник 10"/>
          <p:cNvSpPr/>
          <p:nvPr/>
        </p:nvSpPr>
        <p:spPr>
          <a:xfrm>
            <a:off x="7736191" y="3864077"/>
            <a:ext cx="2428892" cy="688970"/>
          </a:xfrm>
          <a:prstGeom prst="roundRect">
            <a:avLst/>
          </a:prstGeom>
          <a:solidFill>
            <a:srgbClr val="66FFFF">
              <a:alpha val="43922"/>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chemeClr val="tx1">
                    <a:lumMod val="95000"/>
                    <a:lumOff val="5000"/>
                  </a:schemeClr>
                </a:solidFill>
                <a:latin typeface="Times New Roman" pitchFamily="18" charset="0"/>
                <a:cs typeface="Times New Roman" pitchFamily="18" charset="0"/>
              </a:rPr>
              <a:t>Фотовыставки</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12" name="Скругленный прямоугольник 11"/>
          <p:cNvSpPr/>
          <p:nvPr/>
        </p:nvSpPr>
        <p:spPr>
          <a:xfrm>
            <a:off x="9319184" y="1700982"/>
            <a:ext cx="2428892" cy="688970"/>
          </a:xfrm>
          <a:prstGeom prst="roundRect">
            <a:avLst/>
          </a:prstGeom>
          <a:solidFill>
            <a:srgbClr val="66FFFF">
              <a:alpha val="43922"/>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b="1" dirty="0" smtClean="0">
                <a:solidFill>
                  <a:schemeClr val="tx1">
                    <a:lumMod val="95000"/>
                    <a:lumOff val="5000"/>
                  </a:schemeClr>
                </a:solidFill>
                <a:latin typeface="Times New Roman" pitchFamily="18" charset="0"/>
                <a:cs typeface="Times New Roman" pitchFamily="18" charset="0"/>
              </a:rPr>
              <a:t>Конкурсы</a:t>
            </a:r>
            <a:endParaRPr lang="ru-RU" sz="2800" b="1" dirty="0">
              <a:solidFill>
                <a:schemeClr val="tx1">
                  <a:lumMod val="95000"/>
                  <a:lumOff val="5000"/>
                </a:schemeClr>
              </a:solidFill>
              <a:latin typeface="Times New Roman" pitchFamily="18" charset="0"/>
              <a:cs typeface="Times New Roman" pitchFamily="18" charset="0"/>
            </a:endParaRPr>
          </a:p>
        </p:txBody>
      </p:sp>
      <p:sp>
        <p:nvSpPr>
          <p:cNvPr id="13" name="Скругленный прямоугольник 12"/>
          <p:cNvSpPr/>
          <p:nvPr/>
        </p:nvSpPr>
        <p:spPr>
          <a:xfrm>
            <a:off x="4309647" y="5968179"/>
            <a:ext cx="2428892" cy="688970"/>
          </a:xfrm>
          <a:prstGeom prst="roundRect">
            <a:avLst/>
          </a:prstGeom>
          <a:solidFill>
            <a:srgbClr val="66FFFF">
              <a:alpha val="43922"/>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b="1" dirty="0" smtClean="0">
                <a:solidFill>
                  <a:schemeClr val="tx1">
                    <a:lumMod val="95000"/>
                    <a:lumOff val="5000"/>
                  </a:schemeClr>
                </a:solidFill>
                <a:latin typeface="Times New Roman" pitchFamily="18" charset="0"/>
                <a:cs typeface="Times New Roman" pitchFamily="18" charset="0"/>
              </a:rPr>
              <a:t>Экскурсии</a:t>
            </a:r>
            <a:endParaRPr lang="ru-RU" sz="2800" b="1" dirty="0">
              <a:solidFill>
                <a:schemeClr val="tx1">
                  <a:lumMod val="95000"/>
                  <a:lumOff val="5000"/>
                </a:schemeClr>
              </a:solidFill>
              <a:latin typeface="Times New Roman" pitchFamily="18" charset="0"/>
              <a:cs typeface="Times New Roman" pitchFamily="18" charset="0"/>
            </a:endParaRPr>
          </a:p>
        </p:txBody>
      </p:sp>
      <p:sp>
        <p:nvSpPr>
          <p:cNvPr id="14" name="Скругленный прямоугольник 13"/>
          <p:cNvSpPr/>
          <p:nvPr/>
        </p:nvSpPr>
        <p:spPr>
          <a:xfrm>
            <a:off x="8680089" y="2772697"/>
            <a:ext cx="2428892" cy="737420"/>
          </a:xfrm>
          <a:prstGeom prst="roundRect">
            <a:avLst/>
          </a:prstGeom>
          <a:solidFill>
            <a:srgbClr val="66FFFF">
              <a:alpha val="43922"/>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chemeClr val="tx1">
                    <a:lumMod val="95000"/>
                    <a:lumOff val="5000"/>
                  </a:schemeClr>
                </a:solidFill>
                <a:latin typeface="Times New Roman" pitchFamily="18" charset="0"/>
                <a:cs typeface="Times New Roman" pitchFamily="18" charset="0"/>
              </a:rPr>
              <a:t>Выставки рисунков</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15" name="Скругленный прямоугольник 14"/>
          <p:cNvSpPr/>
          <p:nvPr/>
        </p:nvSpPr>
        <p:spPr>
          <a:xfrm>
            <a:off x="1768009" y="3751007"/>
            <a:ext cx="2428892" cy="688970"/>
          </a:xfrm>
          <a:prstGeom prst="roundRect">
            <a:avLst/>
          </a:prstGeom>
          <a:solidFill>
            <a:srgbClr val="66FFFF">
              <a:alpha val="43922"/>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b="1" dirty="0" smtClean="0">
                <a:solidFill>
                  <a:schemeClr val="tx1">
                    <a:lumMod val="95000"/>
                    <a:lumOff val="5000"/>
                  </a:schemeClr>
                </a:solidFill>
                <a:latin typeface="Times New Roman" pitchFamily="18" charset="0"/>
                <a:cs typeface="Times New Roman" pitchFamily="18" charset="0"/>
              </a:rPr>
              <a:t>Развлечения</a:t>
            </a:r>
            <a:endParaRPr lang="ru-RU" sz="2800" b="1" dirty="0">
              <a:solidFill>
                <a:schemeClr val="tx1">
                  <a:lumMod val="95000"/>
                  <a:lumOff val="5000"/>
                </a:schemeClr>
              </a:solidFill>
              <a:latin typeface="Times New Roman" pitchFamily="18" charset="0"/>
              <a:cs typeface="Times New Roman" pitchFamily="18" charset="0"/>
            </a:endParaRPr>
          </a:p>
        </p:txBody>
      </p:sp>
      <p:cxnSp>
        <p:nvCxnSpPr>
          <p:cNvPr id="17" name="Прямая со стрелкой 16"/>
          <p:cNvCxnSpPr/>
          <p:nvPr/>
        </p:nvCxnSpPr>
        <p:spPr>
          <a:xfrm rot="10800000" flipV="1">
            <a:off x="2846440" y="1253612"/>
            <a:ext cx="1710813" cy="56044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5400000">
            <a:off x="3318387" y="1489588"/>
            <a:ext cx="1445345" cy="132735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rot="5400000">
            <a:off x="3458500" y="2485104"/>
            <a:ext cx="2344991" cy="589937"/>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rot="5400000">
            <a:off x="3443750" y="2957051"/>
            <a:ext cx="3067664" cy="545693"/>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16200000" flipH="1">
            <a:off x="3620733" y="3738717"/>
            <a:ext cx="4055801" cy="58991"/>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16200000" flipH="1">
            <a:off x="4896465" y="2757952"/>
            <a:ext cx="3126658" cy="94389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rot="16200000" flipH="1">
            <a:off x="5656008" y="2160642"/>
            <a:ext cx="2551471" cy="1238862"/>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6622026" y="1371600"/>
            <a:ext cx="1887796" cy="1799303"/>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6872748" y="1238865"/>
            <a:ext cx="2256504" cy="781664"/>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p:cNvSpPr/>
          <p:nvPr/>
        </p:nvSpPr>
        <p:spPr>
          <a:xfrm>
            <a:off x="1876301" y="365125"/>
            <a:ext cx="9357756" cy="954107"/>
          </a:xfrm>
          <a:prstGeom prst="rect">
            <a:avLst/>
          </a:prstGeom>
        </p:spPr>
        <p:txBody>
          <a:bodyPr wrap="square">
            <a:spAutoFit/>
          </a:bodyPr>
          <a:lstStyle/>
          <a:p>
            <a:pPr indent="180975" algn="ctr" eaLnBrk="0" hangingPunct="0"/>
            <a:r>
              <a:rPr lang="ru-RU" sz="2800" b="1" dirty="0">
                <a:solidFill>
                  <a:srgbClr val="FF0000"/>
                </a:solidFill>
                <a:latin typeface="Times New Roman" pitchFamily="18" charset="0"/>
                <a:cs typeface="Times New Roman" pitchFamily="18" charset="0"/>
              </a:rPr>
              <a:t>Нетрадиционные техники рисования </a:t>
            </a:r>
          </a:p>
          <a:p>
            <a:pPr indent="180975" algn="ctr" eaLnBrk="0" hangingPunct="0"/>
            <a:r>
              <a:rPr lang="ru-RU" sz="2800" b="1" dirty="0">
                <a:solidFill>
                  <a:srgbClr val="FF0000"/>
                </a:solidFill>
                <a:latin typeface="Times New Roman" pitchFamily="18" charset="0"/>
                <a:cs typeface="Times New Roman" pitchFamily="18" charset="0"/>
              </a:rPr>
              <a:t>в разных возрастных группах детского сада</a:t>
            </a:r>
          </a:p>
        </p:txBody>
      </p:sp>
      <p:sp>
        <p:nvSpPr>
          <p:cNvPr id="7" name="Прямоугольник 6"/>
          <p:cNvSpPr/>
          <p:nvPr/>
        </p:nvSpPr>
        <p:spPr>
          <a:xfrm>
            <a:off x="1038098" y="1331059"/>
            <a:ext cx="4543304" cy="2246769"/>
          </a:xfrm>
          <a:prstGeom prst="rect">
            <a:avLst/>
          </a:prstGeom>
        </p:spPr>
        <p:txBody>
          <a:bodyPr wrap="square">
            <a:spAutoFit/>
          </a:bodyPr>
          <a:lstStyle/>
          <a:p>
            <a:pPr algn="ctr" eaLnBrk="0" hangingPunct="0">
              <a:tabLst>
                <a:tab pos="180975" algn="l"/>
              </a:tabLst>
              <a:defRPr/>
            </a:pPr>
            <a:r>
              <a:rPr lang="ru-RU" sz="2000" b="1" u="sng" dirty="0" smtClean="0">
                <a:solidFill>
                  <a:schemeClr val="tx1">
                    <a:lumMod val="75000"/>
                  </a:schemeClr>
                </a:solidFill>
                <a:latin typeface="Times New Roman" pitchFamily="18" charset="0"/>
                <a:cs typeface="Times New Roman" pitchFamily="18" charset="0"/>
              </a:rPr>
              <a:t>Младший возраст (2-4 года)</a:t>
            </a:r>
            <a:endParaRPr lang="ru-RU" sz="2000" b="1" dirty="0" smtClean="0">
              <a:solidFill>
                <a:schemeClr val="tx1">
                  <a:lumMod val="75000"/>
                </a:schemeClr>
              </a:solidFill>
              <a:latin typeface="Times New Roman" pitchFamily="18" charset="0"/>
              <a:cs typeface="Times New Roman" pitchFamily="18" charset="0"/>
            </a:endParaRPr>
          </a:p>
          <a:p>
            <a:pPr marL="285750" indent="-285750" eaLnBrk="0" hangingPunct="0">
              <a:buClr>
                <a:srgbClr val="FF0000"/>
              </a:buClr>
              <a:buFont typeface="Wingdings" panose="05000000000000000000" pitchFamily="2" charset="2"/>
              <a:buChar char="v"/>
              <a:tabLst>
                <a:tab pos="180975" algn="l"/>
              </a:tabLst>
              <a:defRPr/>
            </a:pPr>
            <a:r>
              <a:rPr lang="ru-RU" sz="2000" b="1" dirty="0" smtClean="0">
                <a:solidFill>
                  <a:srgbClr val="0070C0"/>
                </a:solidFill>
                <a:latin typeface="Times New Roman" pitchFamily="18" charset="0"/>
                <a:cs typeface="Times New Roman" pitchFamily="18" charset="0"/>
              </a:rPr>
              <a:t>рисование  жесткой полусухой           кистью </a:t>
            </a:r>
          </a:p>
          <a:p>
            <a:pPr marL="285750" indent="-285750" eaLnBrk="0" hangingPunct="0">
              <a:buClr>
                <a:srgbClr val="FF0000"/>
              </a:buClr>
              <a:buFont typeface="Wingdings" panose="05000000000000000000" pitchFamily="2" charset="2"/>
              <a:buChar char="v"/>
              <a:tabLst>
                <a:tab pos="180975" algn="l"/>
              </a:tabLst>
              <a:defRPr/>
            </a:pPr>
            <a:r>
              <a:rPr lang="ru-RU" sz="2000" b="1" dirty="0" smtClean="0">
                <a:solidFill>
                  <a:srgbClr val="0070C0"/>
                </a:solidFill>
                <a:latin typeface="Times New Roman" pitchFamily="18" charset="0"/>
                <a:cs typeface="Times New Roman" pitchFamily="18" charset="0"/>
              </a:rPr>
              <a:t>пальчиком </a:t>
            </a:r>
          </a:p>
          <a:p>
            <a:pPr marL="285750" indent="-285750" eaLnBrk="0" hangingPunct="0">
              <a:buClr>
                <a:srgbClr val="FF0000"/>
              </a:buClr>
              <a:buFont typeface="Wingdings" panose="05000000000000000000" pitchFamily="2" charset="2"/>
              <a:buChar char="v"/>
              <a:tabLst>
                <a:tab pos="180975" algn="l"/>
              </a:tabLst>
              <a:defRPr/>
            </a:pPr>
            <a:r>
              <a:rPr lang="ru-RU" sz="2000" b="1" dirty="0" smtClean="0">
                <a:solidFill>
                  <a:srgbClr val="0070C0"/>
                </a:solidFill>
                <a:latin typeface="Times New Roman" pitchFamily="18" charset="0"/>
                <a:cs typeface="Times New Roman" pitchFamily="18" charset="0"/>
              </a:rPr>
              <a:t>рисование ладошкой </a:t>
            </a:r>
          </a:p>
          <a:p>
            <a:pPr marL="285750" indent="-285750" eaLnBrk="0" hangingPunct="0">
              <a:buClr>
                <a:srgbClr val="FF0000"/>
              </a:buClr>
              <a:buFont typeface="Wingdings" panose="05000000000000000000" pitchFamily="2" charset="2"/>
              <a:buChar char="v"/>
              <a:tabLst>
                <a:tab pos="180975" algn="l"/>
              </a:tabLst>
              <a:defRPr/>
            </a:pPr>
            <a:r>
              <a:rPr lang="ru-RU" sz="2000" b="1" dirty="0" smtClean="0">
                <a:solidFill>
                  <a:srgbClr val="0070C0"/>
                </a:solidFill>
                <a:latin typeface="Times New Roman" pitchFamily="18" charset="0"/>
                <a:cs typeface="Times New Roman" pitchFamily="18" charset="0"/>
              </a:rPr>
              <a:t> рисование ватной палочкой</a:t>
            </a:r>
          </a:p>
          <a:p>
            <a:pPr marL="285750" indent="-285750" eaLnBrk="0" hangingPunct="0">
              <a:buClr>
                <a:srgbClr val="FF0000"/>
              </a:buClr>
              <a:buFont typeface="Wingdings" panose="05000000000000000000" pitchFamily="2" charset="2"/>
              <a:buChar char="v"/>
              <a:tabLst>
                <a:tab pos="180975" algn="l"/>
              </a:tabLst>
              <a:defRPr/>
            </a:pPr>
            <a:r>
              <a:rPr lang="ru-RU" sz="2000" b="1" dirty="0" smtClean="0">
                <a:solidFill>
                  <a:srgbClr val="0070C0"/>
                </a:solidFill>
                <a:latin typeface="Times New Roman" pitchFamily="18" charset="0"/>
                <a:cs typeface="Times New Roman" pitchFamily="18" charset="0"/>
              </a:rPr>
              <a:t> оттиск пробкой, печать листьями</a:t>
            </a:r>
            <a:endParaRPr lang="ru-RU" sz="2000" b="1" dirty="0">
              <a:solidFill>
                <a:srgbClr val="0070C0"/>
              </a:solidFill>
              <a:latin typeface="Times New Roman" pitchFamily="18" charset="0"/>
              <a:cs typeface="Times New Roman" pitchFamily="18" charset="0"/>
            </a:endParaRPr>
          </a:p>
        </p:txBody>
      </p:sp>
      <p:sp>
        <p:nvSpPr>
          <p:cNvPr id="8" name="Прямоугольник 7"/>
          <p:cNvSpPr/>
          <p:nvPr/>
        </p:nvSpPr>
        <p:spPr>
          <a:xfrm>
            <a:off x="7208321" y="1331060"/>
            <a:ext cx="4025736" cy="2246769"/>
          </a:xfrm>
          <a:prstGeom prst="rect">
            <a:avLst/>
          </a:prstGeom>
        </p:spPr>
        <p:txBody>
          <a:bodyPr wrap="square">
            <a:spAutoFit/>
          </a:bodyPr>
          <a:lstStyle/>
          <a:p>
            <a:pPr eaLnBrk="0" hangingPunct="0">
              <a:defRPr/>
            </a:pPr>
            <a:r>
              <a:rPr lang="ru-RU" sz="2000" b="1" u="sng" dirty="0">
                <a:solidFill>
                  <a:schemeClr val="tx1">
                    <a:lumMod val="75000"/>
                  </a:schemeClr>
                </a:solidFill>
                <a:latin typeface="Times New Roman" pitchFamily="18" charset="0"/>
                <a:cs typeface="Times New Roman" pitchFamily="18" charset="0"/>
              </a:rPr>
              <a:t>Средний возраст (4-5 лет)</a:t>
            </a:r>
            <a:endParaRPr lang="ru-RU" sz="2000" dirty="0">
              <a:solidFill>
                <a:schemeClr val="tx1">
                  <a:lumMod val="75000"/>
                </a:schemeClr>
              </a:solidFill>
              <a:latin typeface="Times New Roman" pitchFamily="18" charset="0"/>
              <a:cs typeface="Times New Roman" pitchFamily="18" charset="0"/>
            </a:endParaRPr>
          </a:p>
          <a:p>
            <a:pPr marL="285750" indent="-285750" eaLnBrk="0" hangingPunct="0">
              <a:buClr>
                <a:srgbClr val="FF0000"/>
              </a:buClr>
              <a:buFont typeface="Wingdings" panose="05000000000000000000" pitchFamily="2" charset="2"/>
              <a:buChar char="v"/>
              <a:defRPr/>
            </a:pPr>
            <a:r>
              <a:rPr lang="ru-RU" sz="2000" b="1" dirty="0">
                <a:solidFill>
                  <a:srgbClr val="0070C0"/>
                </a:solidFill>
                <a:latin typeface="Times New Roman" pitchFamily="18" charset="0"/>
                <a:cs typeface="Times New Roman" pitchFamily="18" charset="0"/>
              </a:rPr>
              <a:t>оттиск поролоном </a:t>
            </a:r>
          </a:p>
          <a:p>
            <a:pPr marL="285750" indent="-285750" eaLnBrk="0" hangingPunct="0">
              <a:buClr>
                <a:srgbClr val="FF0000"/>
              </a:buClr>
              <a:buFont typeface="Wingdings" panose="05000000000000000000" pitchFamily="2" charset="2"/>
              <a:buChar char="v"/>
              <a:defRPr/>
            </a:pPr>
            <a:r>
              <a:rPr lang="ru-RU" sz="2000" b="1" dirty="0">
                <a:solidFill>
                  <a:srgbClr val="0070C0"/>
                </a:solidFill>
                <a:latin typeface="Times New Roman" pitchFamily="18" charset="0"/>
                <a:cs typeface="Times New Roman" pitchFamily="18" charset="0"/>
              </a:rPr>
              <a:t>Печать листьями</a:t>
            </a:r>
          </a:p>
          <a:p>
            <a:pPr marL="285750" indent="-285750" eaLnBrk="0" hangingPunct="0">
              <a:buClr>
                <a:srgbClr val="FF0000"/>
              </a:buClr>
              <a:buFont typeface="Wingdings" panose="05000000000000000000" pitchFamily="2" charset="2"/>
              <a:buChar char="v"/>
              <a:defRPr/>
            </a:pPr>
            <a:r>
              <a:rPr lang="ru-RU" sz="2000" b="1" dirty="0">
                <a:solidFill>
                  <a:srgbClr val="0070C0"/>
                </a:solidFill>
                <a:latin typeface="Times New Roman" pitchFamily="18" charset="0"/>
                <a:cs typeface="Times New Roman" pitchFamily="18" charset="0"/>
              </a:rPr>
              <a:t>восковые мелки + акварель</a:t>
            </a:r>
          </a:p>
          <a:p>
            <a:pPr marL="285750" indent="-285750" eaLnBrk="0" hangingPunct="0">
              <a:buClr>
                <a:srgbClr val="FF0000"/>
              </a:buClr>
              <a:buFont typeface="Wingdings" panose="05000000000000000000" pitchFamily="2" charset="2"/>
              <a:buChar char="v"/>
              <a:defRPr/>
            </a:pPr>
            <a:r>
              <a:rPr lang="ru-RU" sz="2000" b="1" dirty="0">
                <a:solidFill>
                  <a:srgbClr val="0070C0"/>
                </a:solidFill>
                <a:latin typeface="Times New Roman" pitchFamily="18" charset="0"/>
                <a:cs typeface="Times New Roman" pitchFamily="18" charset="0"/>
              </a:rPr>
              <a:t>свеча +акварель</a:t>
            </a:r>
          </a:p>
          <a:p>
            <a:pPr marL="285750" indent="-285750" eaLnBrk="0" hangingPunct="0">
              <a:buClr>
                <a:srgbClr val="FF0000"/>
              </a:buClr>
              <a:buFont typeface="Wingdings" panose="05000000000000000000" pitchFamily="2" charset="2"/>
              <a:buChar char="v"/>
              <a:defRPr/>
            </a:pPr>
            <a:r>
              <a:rPr lang="ru-RU" sz="2000" b="1" dirty="0">
                <a:solidFill>
                  <a:srgbClr val="0070C0"/>
                </a:solidFill>
                <a:latin typeface="Times New Roman" pitchFamily="18" charset="0"/>
                <a:cs typeface="Times New Roman" pitchFamily="18" charset="0"/>
              </a:rPr>
              <a:t> рисование мятой бумагой</a:t>
            </a:r>
          </a:p>
          <a:p>
            <a:pPr marL="285750" indent="-285750" eaLnBrk="0" hangingPunct="0">
              <a:buClr>
                <a:srgbClr val="FF0000"/>
              </a:buClr>
              <a:buFont typeface="Wingdings" panose="05000000000000000000" pitchFamily="2" charset="2"/>
              <a:buChar char="v"/>
              <a:defRPr/>
            </a:pPr>
            <a:r>
              <a:rPr lang="ru-RU" sz="2000" b="1" dirty="0">
                <a:solidFill>
                  <a:srgbClr val="0070C0"/>
                </a:solidFill>
                <a:latin typeface="Times New Roman" pitchFamily="18" charset="0"/>
                <a:cs typeface="Times New Roman" pitchFamily="18" charset="0"/>
              </a:rPr>
              <a:t>монотипия предметная </a:t>
            </a:r>
          </a:p>
        </p:txBody>
      </p:sp>
      <p:sp>
        <p:nvSpPr>
          <p:cNvPr id="9" name="Прямоугольник 8"/>
          <p:cNvSpPr/>
          <p:nvPr/>
        </p:nvSpPr>
        <p:spPr>
          <a:xfrm>
            <a:off x="3811979" y="3942608"/>
            <a:ext cx="6175170" cy="2554545"/>
          </a:xfrm>
          <a:prstGeom prst="rect">
            <a:avLst/>
          </a:prstGeom>
        </p:spPr>
        <p:txBody>
          <a:bodyPr wrap="square">
            <a:spAutoFit/>
          </a:bodyPr>
          <a:lstStyle/>
          <a:p>
            <a:pPr eaLnBrk="0" hangingPunct="0">
              <a:tabLst>
                <a:tab pos="368300" algn="l"/>
              </a:tabLst>
              <a:defRPr/>
            </a:pPr>
            <a:r>
              <a:rPr lang="ru-RU" sz="2000" b="1" u="sng" dirty="0">
                <a:solidFill>
                  <a:schemeClr val="tx1">
                    <a:lumMod val="75000"/>
                  </a:schemeClr>
                </a:solidFill>
                <a:latin typeface="Times New Roman" pitchFamily="18" charset="0"/>
                <a:cs typeface="Times New Roman" pitchFamily="18" charset="0"/>
              </a:rPr>
              <a:t>Старший и подготовительный  возраст (5-7 лет)</a:t>
            </a:r>
            <a:endParaRPr lang="ru-RU" sz="2000" dirty="0">
              <a:solidFill>
                <a:schemeClr val="tx1">
                  <a:lumMod val="75000"/>
                </a:schemeClr>
              </a:solidFill>
              <a:latin typeface="Times New Roman" pitchFamily="18" charset="0"/>
              <a:cs typeface="Times New Roman" pitchFamily="18" charset="0"/>
            </a:endParaRPr>
          </a:p>
          <a:p>
            <a:pPr marL="285750" indent="-285750" eaLnBrk="0" hangingPunct="0">
              <a:buClr>
                <a:srgbClr val="FF0000"/>
              </a:buClr>
              <a:buFont typeface="Wingdings" panose="05000000000000000000" pitchFamily="2" charset="2"/>
              <a:buChar char="v"/>
              <a:tabLst>
                <a:tab pos="368300" algn="l"/>
              </a:tabLst>
              <a:defRPr/>
            </a:pPr>
            <a:r>
              <a:rPr lang="ru-RU" sz="2000" dirty="0">
                <a:solidFill>
                  <a:schemeClr val="bg1"/>
                </a:solidFill>
                <a:latin typeface="Times New Roman" pitchFamily="18" charset="0"/>
                <a:cs typeface="Times New Roman" pitchFamily="18" charset="0"/>
              </a:rPr>
              <a:t> </a:t>
            </a:r>
            <a:r>
              <a:rPr lang="ru-RU" sz="2000" b="1" dirty="0">
                <a:solidFill>
                  <a:srgbClr val="0070C0"/>
                </a:solidFill>
                <a:latin typeface="Times New Roman" pitchFamily="18" charset="0"/>
                <a:cs typeface="Times New Roman" pitchFamily="18" charset="0"/>
              </a:rPr>
              <a:t>монотипия пейзажная</a:t>
            </a:r>
          </a:p>
          <a:p>
            <a:pPr marL="285750" indent="-285750" eaLnBrk="0" hangingPunct="0">
              <a:buClr>
                <a:srgbClr val="FF0000"/>
              </a:buClr>
              <a:buFont typeface="Wingdings" panose="05000000000000000000" pitchFamily="2" charset="2"/>
              <a:buChar char="v"/>
              <a:tabLst>
                <a:tab pos="368300" algn="l"/>
              </a:tabLst>
              <a:defRPr/>
            </a:pPr>
            <a:r>
              <a:rPr lang="ru-RU" sz="2000" b="1" dirty="0">
                <a:solidFill>
                  <a:srgbClr val="0070C0"/>
                </a:solidFill>
                <a:latin typeface="Times New Roman" pitchFamily="18" charset="0"/>
                <a:cs typeface="Times New Roman" pitchFamily="18" charset="0"/>
              </a:rPr>
              <a:t> рисование зубной щеткой </a:t>
            </a:r>
          </a:p>
          <a:p>
            <a:pPr marL="285750" indent="-285750" eaLnBrk="0" hangingPunct="0">
              <a:buClr>
                <a:srgbClr val="FF0000"/>
              </a:buClr>
              <a:buFont typeface="Wingdings" panose="05000000000000000000" pitchFamily="2" charset="2"/>
              <a:buChar char="v"/>
              <a:tabLst>
                <a:tab pos="368300" algn="l"/>
              </a:tabLst>
              <a:defRPr/>
            </a:pPr>
            <a:r>
              <a:rPr lang="ru-RU" sz="2000" b="1" dirty="0" err="1">
                <a:solidFill>
                  <a:srgbClr val="0070C0"/>
                </a:solidFill>
                <a:latin typeface="Times New Roman" pitchFamily="18" charset="0"/>
                <a:cs typeface="Times New Roman" pitchFamily="18" charset="0"/>
              </a:rPr>
              <a:t>набрызг</a:t>
            </a:r>
            <a:r>
              <a:rPr lang="ru-RU" sz="2000" b="1" dirty="0">
                <a:solidFill>
                  <a:srgbClr val="0070C0"/>
                </a:solidFill>
                <a:latin typeface="Times New Roman" pitchFamily="18" charset="0"/>
                <a:cs typeface="Times New Roman" pitchFamily="18" charset="0"/>
              </a:rPr>
              <a:t> </a:t>
            </a:r>
          </a:p>
          <a:p>
            <a:pPr marL="285750" indent="-285750" eaLnBrk="0" hangingPunct="0">
              <a:buClr>
                <a:srgbClr val="FF0000"/>
              </a:buClr>
              <a:buFont typeface="Wingdings" panose="05000000000000000000" pitchFamily="2" charset="2"/>
              <a:buChar char="v"/>
              <a:tabLst>
                <a:tab pos="368300" algn="l"/>
              </a:tabLst>
              <a:defRPr/>
            </a:pPr>
            <a:r>
              <a:rPr lang="ru-RU" sz="2000" b="1" dirty="0" err="1">
                <a:solidFill>
                  <a:srgbClr val="0070C0"/>
                </a:solidFill>
                <a:latin typeface="Times New Roman" pitchFamily="18" charset="0"/>
                <a:cs typeface="Times New Roman" pitchFamily="18" charset="0"/>
              </a:rPr>
              <a:t>кляксография</a:t>
            </a:r>
            <a:r>
              <a:rPr lang="ru-RU" sz="2000" b="1" dirty="0">
                <a:solidFill>
                  <a:srgbClr val="0070C0"/>
                </a:solidFill>
                <a:latin typeface="Times New Roman" pitchFamily="18" charset="0"/>
                <a:cs typeface="Times New Roman" pitchFamily="18" charset="0"/>
              </a:rPr>
              <a:t> с трубочкой </a:t>
            </a:r>
          </a:p>
          <a:p>
            <a:pPr marL="285750" indent="-285750" eaLnBrk="0" hangingPunct="0">
              <a:buClr>
                <a:srgbClr val="FF0000"/>
              </a:buClr>
              <a:buFont typeface="Wingdings" panose="05000000000000000000" pitchFamily="2" charset="2"/>
              <a:buChar char="v"/>
              <a:tabLst>
                <a:tab pos="368300" algn="l"/>
              </a:tabLst>
              <a:defRPr/>
            </a:pPr>
            <a:r>
              <a:rPr lang="ru-RU" sz="2000" b="1" dirty="0" err="1">
                <a:solidFill>
                  <a:srgbClr val="0070C0"/>
                </a:solidFill>
                <a:latin typeface="Times New Roman" pitchFamily="18" charset="0"/>
                <a:cs typeface="Times New Roman" pitchFamily="18" charset="0"/>
              </a:rPr>
              <a:t>граттаж</a:t>
            </a:r>
            <a:r>
              <a:rPr lang="ru-RU" sz="2000" b="1" dirty="0">
                <a:solidFill>
                  <a:srgbClr val="0070C0"/>
                </a:solidFill>
                <a:latin typeface="Times New Roman" pitchFamily="18" charset="0"/>
                <a:cs typeface="Times New Roman" pitchFamily="18" charset="0"/>
              </a:rPr>
              <a:t> черно- белый, цветной</a:t>
            </a:r>
          </a:p>
          <a:p>
            <a:pPr marL="285750" indent="-285750" eaLnBrk="0" hangingPunct="0">
              <a:buClr>
                <a:srgbClr val="FF0000"/>
              </a:buClr>
              <a:buFont typeface="Wingdings" panose="05000000000000000000" pitchFamily="2" charset="2"/>
              <a:buChar char="v"/>
              <a:tabLst>
                <a:tab pos="368300" algn="l"/>
              </a:tabLst>
              <a:defRPr/>
            </a:pPr>
            <a:r>
              <a:rPr lang="ru-RU" sz="2000" b="1" dirty="0">
                <a:solidFill>
                  <a:srgbClr val="0070C0"/>
                </a:solidFill>
                <a:latin typeface="Times New Roman" pitchFamily="18" charset="0"/>
                <a:cs typeface="Times New Roman" pitchFamily="18" charset="0"/>
              </a:rPr>
              <a:t>рисование нитками</a:t>
            </a:r>
          </a:p>
          <a:p>
            <a:pPr marL="285750" indent="-285750" eaLnBrk="0" hangingPunct="0">
              <a:buClr>
                <a:srgbClr val="FF0000"/>
              </a:buClr>
              <a:buFont typeface="Wingdings" panose="05000000000000000000" pitchFamily="2" charset="2"/>
              <a:buChar char="v"/>
              <a:tabLst>
                <a:tab pos="368300" algn="l"/>
              </a:tabLst>
              <a:defRPr/>
            </a:pPr>
            <a:r>
              <a:rPr lang="ru-RU" sz="2000" b="1" dirty="0">
                <a:solidFill>
                  <a:srgbClr val="0070C0"/>
                </a:solidFill>
                <a:latin typeface="Times New Roman" pitchFamily="18" charset="0"/>
                <a:cs typeface="Times New Roman" pitchFamily="18" charset="0"/>
              </a:rPr>
              <a:t>рисование солью, рисование манной к</a:t>
            </a:r>
            <a:r>
              <a:rPr lang="ru-RU" b="1" dirty="0">
                <a:solidFill>
                  <a:srgbClr val="0070C0"/>
                </a:solidFill>
                <a:latin typeface="Arial" panose="020B0604020202020204" pitchFamily="34" charset="0"/>
                <a:cs typeface="Arial" panose="020B0604020202020204" pitchFamily="34" charset="0"/>
              </a:rPr>
              <a:t>рупой</a:t>
            </a:r>
          </a:p>
        </p:txBody>
      </p:sp>
    </p:spTree>
    <p:extLst>
      <p:ext uri="{BB962C8B-B14F-4D97-AF65-F5344CB8AC3E}">
        <p14:creationId xmlns="" xmlns:p14="http://schemas.microsoft.com/office/powerpoint/2010/main" val="1999639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50169" y="291276"/>
            <a:ext cx="9491662" cy="1706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106129" y="2113809"/>
            <a:ext cx="10043652" cy="3785652"/>
          </a:xfrm>
          <a:prstGeom prst="rect">
            <a:avLst/>
          </a:prstGeom>
        </p:spPr>
        <p:txBody>
          <a:bodyPr wrap="square">
            <a:spAutoFit/>
          </a:bodyPr>
          <a:lstStyle/>
          <a:p>
            <a:pPr algn="just"/>
            <a:r>
              <a:rPr lang="ru-RU" sz="2400" b="1" u="sng" dirty="0">
                <a:latin typeface="Times New Roman" pitchFamily="18" charset="0"/>
                <a:cs typeface="Times New Roman" pitchFamily="18" charset="0"/>
              </a:rPr>
              <a:t>Средства выразительности</a:t>
            </a:r>
            <a:r>
              <a:rPr lang="ru-RU" sz="2400" b="1" dirty="0">
                <a:latin typeface="Times New Roman" pitchFamily="18" charset="0"/>
                <a:cs typeface="Times New Roman" pitchFamily="18" charset="0"/>
              </a:rPr>
              <a:t>: точка, короткая линия, цвет. </a:t>
            </a:r>
          </a:p>
          <a:p>
            <a:pPr algn="just"/>
            <a:endParaRPr lang="ru-RU" sz="2400" b="1" dirty="0">
              <a:latin typeface="Times New Roman" pitchFamily="18" charset="0"/>
              <a:cs typeface="Times New Roman" pitchFamily="18" charset="0"/>
            </a:endParaRPr>
          </a:p>
          <a:p>
            <a:pPr algn="just"/>
            <a:r>
              <a:rPr lang="ru-RU" sz="2400" b="1" u="sng" dirty="0">
                <a:latin typeface="Times New Roman" pitchFamily="18" charset="0"/>
                <a:cs typeface="Times New Roman" pitchFamily="18" charset="0"/>
              </a:rPr>
              <a:t>Материалы</a:t>
            </a:r>
            <a:r>
              <a:rPr lang="ru-RU" sz="2400" b="1" dirty="0">
                <a:latin typeface="Times New Roman" pitchFamily="18" charset="0"/>
                <a:cs typeface="Times New Roman" pitchFamily="18" charset="0"/>
              </a:rPr>
              <a:t>: мисочки с гуашью, плотная бумага любого цвета, небольшие листы, салфетки. </a:t>
            </a:r>
          </a:p>
          <a:p>
            <a:pPr algn="just"/>
            <a:endParaRPr lang="ru-RU" sz="2400" b="1" dirty="0">
              <a:latin typeface="Times New Roman" pitchFamily="18" charset="0"/>
              <a:cs typeface="Times New Roman" pitchFamily="18" charset="0"/>
            </a:endParaRPr>
          </a:p>
          <a:p>
            <a:pPr algn="just"/>
            <a:r>
              <a:rPr lang="ru-RU" sz="2400" b="1" u="sng" dirty="0">
                <a:latin typeface="Times New Roman" pitchFamily="18" charset="0"/>
                <a:cs typeface="Times New Roman" pitchFamily="18" charset="0"/>
              </a:rPr>
              <a:t>Способ получения изображения</a:t>
            </a:r>
            <a:r>
              <a:rPr lang="ru-RU" sz="2400" b="1" dirty="0">
                <a:latin typeface="Times New Roman" pitchFamily="18" charset="0"/>
                <a:cs typeface="Times New Roman" pitchFamily="18" charset="0"/>
              </a:rPr>
              <a:t>: ребенок опускает в гуашь пальчик и наносит точки, пятнышки на бумагу. На каждый пальчик набирается краска разного цвета. После работы пальчики вытираются салфеткой, затем гуашь легко смывается. К отпечаткам пальчиков можно добавить линии и получатся забавные рожицы.</a:t>
            </a:r>
          </a:p>
        </p:txBody>
      </p:sp>
    </p:spTree>
    <p:extLst>
      <p:ext uri="{BB962C8B-B14F-4D97-AF65-F5344CB8AC3E}">
        <p14:creationId xmlns="" xmlns:p14="http://schemas.microsoft.com/office/powerpoint/2010/main" val="1151831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021974" y="2444736"/>
            <a:ext cx="4148051" cy="3113116"/>
          </a:xfrm>
        </p:spPr>
      </p:pic>
      <p:pic>
        <p:nvPicPr>
          <p:cNvPr id="4" name="Рисунок 4" descr="E:\фоны ИЗО\f69ef0c19570.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351004">
            <a:off x="9679825" y="4685239"/>
            <a:ext cx="2185384" cy="1640132"/>
          </a:xfrm>
          <a:prstGeom prst="rect">
            <a:avLst/>
          </a:prstGeom>
        </p:spPr>
      </p:pic>
      <p:pic>
        <p:nvPicPr>
          <p:cNvPr id="9" name="Рисунок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8871342">
            <a:off x="9399134" y="801372"/>
            <a:ext cx="2661936" cy="1778632"/>
          </a:xfrm>
          <a:prstGeom prst="rect">
            <a:avLst/>
          </a:prstGeom>
        </p:spPr>
      </p:pic>
      <p:pic>
        <p:nvPicPr>
          <p:cNvPr id="10" name="Рисунок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2447561">
            <a:off x="314066" y="678361"/>
            <a:ext cx="2809504" cy="1683361"/>
          </a:xfrm>
          <a:prstGeom prst="rect">
            <a:avLst/>
          </a:prstGeom>
        </p:spPr>
      </p:pic>
      <p:pic>
        <p:nvPicPr>
          <p:cNvPr id="11" name="Рисунок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696656" y="806340"/>
            <a:ext cx="6969857" cy="4913749"/>
          </a:xfrm>
          <a:prstGeom prst="rect">
            <a:avLst/>
          </a:prstGeom>
        </p:spPr>
      </p:pic>
      <p:pic>
        <p:nvPicPr>
          <p:cNvPr id="12" name="Рисунок 1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rot="20352596">
            <a:off x="491833" y="3750970"/>
            <a:ext cx="1937162" cy="2582883"/>
          </a:xfrm>
          <a:prstGeom prst="rect">
            <a:avLst/>
          </a:prstGeom>
        </p:spPr>
      </p:pic>
    </p:spTree>
    <p:extLst>
      <p:ext uri="{BB962C8B-B14F-4D97-AF65-F5344CB8AC3E}">
        <p14:creationId xmlns="" xmlns:p14="http://schemas.microsoft.com/office/powerpoint/2010/main" val="4178546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49425" y="686480"/>
            <a:ext cx="869315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356851" y="2230592"/>
            <a:ext cx="9704439" cy="3491782"/>
          </a:xfrm>
          <a:prstGeom prst="rect">
            <a:avLst/>
          </a:prstGeom>
        </p:spPr>
        <p:txBody>
          <a:bodyPr wrap="square">
            <a:spAutoFit/>
          </a:bodyPr>
          <a:lstStyle/>
          <a:p>
            <a:pPr algn="just"/>
            <a:r>
              <a:rPr lang="ru-RU" sz="2400" b="1" u="sng" dirty="0">
                <a:latin typeface="Times New Roman" pitchFamily="18" charset="0"/>
                <a:cs typeface="Times New Roman" pitchFamily="18" charset="0"/>
              </a:rPr>
              <a:t>Средства выразительности</a:t>
            </a:r>
            <a:r>
              <a:rPr lang="ru-RU" sz="2400" b="1" dirty="0">
                <a:latin typeface="Times New Roman" pitchFamily="18" charset="0"/>
                <a:cs typeface="Times New Roman" pitchFamily="18" charset="0"/>
              </a:rPr>
              <a:t>: цвет, линия, пятно, фактура. </a:t>
            </a:r>
            <a:endParaRPr lang="ru-RU" sz="2400" b="1" dirty="0" smtClean="0">
              <a:latin typeface="Times New Roman" pitchFamily="18" charset="0"/>
              <a:cs typeface="Times New Roman" pitchFamily="18" charset="0"/>
            </a:endParaRPr>
          </a:p>
          <a:p>
            <a:pPr algn="just"/>
            <a:endParaRPr lang="ru-RU" sz="2400" b="1" dirty="0">
              <a:latin typeface="Times New Roman" pitchFamily="18" charset="0"/>
              <a:cs typeface="Times New Roman" pitchFamily="18" charset="0"/>
            </a:endParaRPr>
          </a:p>
          <a:p>
            <a:pPr algn="just"/>
            <a:r>
              <a:rPr lang="ru-RU" sz="2400" b="1" u="sng" dirty="0">
                <a:latin typeface="Times New Roman" pitchFamily="18" charset="0"/>
                <a:cs typeface="Times New Roman" pitchFamily="18" charset="0"/>
              </a:rPr>
              <a:t>Материалы</a:t>
            </a:r>
            <a:r>
              <a:rPr lang="ru-RU" sz="2400" b="1" dirty="0">
                <a:latin typeface="Times New Roman" pitchFamily="18" charset="0"/>
                <a:cs typeface="Times New Roman" pitchFamily="18" charset="0"/>
              </a:rPr>
              <a:t>: восковые мелки, плотная белая бумага, акварель, кисти. </a:t>
            </a:r>
            <a:endParaRPr lang="ru-RU" sz="2400" b="1" dirty="0" smtClean="0">
              <a:latin typeface="Times New Roman" pitchFamily="18" charset="0"/>
              <a:cs typeface="Times New Roman" pitchFamily="18" charset="0"/>
            </a:endParaRPr>
          </a:p>
          <a:p>
            <a:pPr algn="just"/>
            <a:endParaRPr lang="ru-RU" sz="2400" b="1" dirty="0">
              <a:latin typeface="Times New Roman" pitchFamily="18" charset="0"/>
              <a:cs typeface="Times New Roman" pitchFamily="18" charset="0"/>
            </a:endParaRPr>
          </a:p>
          <a:p>
            <a:pPr algn="just"/>
            <a:r>
              <a:rPr lang="ru-RU" sz="2400" b="1" u="sng" dirty="0">
                <a:latin typeface="Times New Roman" pitchFamily="18" charset="0"/>
                <a:cs typeface="Times New Roman" pitchFamily="18" charset="0"/>
              </a:rPr>
              <a:t>Способ получения изображения</a:t>
            </a:r>
            <a:r>
              <a:rPr lang="ru-RU" sz="2400" b="1" dirty="0">
                <a:latin typeface="Times New Roman" pitchFamily="18" charset="0"/>
                <a:cs typeface="Times New Roman" pitchFamily="18" charset="0"/>
              </a:rPr>
              <a:t>: ребенок рисует восковыми мелками на белой бумаге. Затем закрашивает лист акварелью в один или несколько цветов. Рисунок мелками остается не закрашенным.</a:t>
            </a:r>
          </a:p>
        </p:txBody>
      </p:sp>
    </p:spTree>
    <p:extLst>
      <p:ext uri="{BB962C8B-B14F-4D97-AF65-F5344CB8AC3E}">
        <p14:creationId xmlns="" xmlns:p14="http://schemas.microsoft.com/office/powerpoint/2010/main" val="1667917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8" name="Picture 2" descr="C:\Users\Директор\Desktop\ИНСТАГРАММ\56736_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9979047">
            <a:off x="323805" y="993653"/>
            <a:ext cx="5006439" cy="262838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b="10689"/>
          <a:stretch/>
        </p:blipFill>
        <p:spPr bwMode="auto">
          <a:xfrm rot="2564992">
            <a:off x="5964185" y="1184594"/>
            <a:ext cx="5552067" cy="4164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descr="C:\Users\Директор\Desktop\ИНСТАГРАММ\detsad-393405-1448384790.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697527" y="4105891"/>
            <a:ext cx="3398474" cy="2550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17340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001377" y="338616"/>
            <a:ext cx="8162925" cy="1884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342104" y="2669266"/>
            <a:ext cx="9365226" cy="2677656"/>
          </a:xfrm>
          <a:prstGeom prst="rect">
            <a:avLst/>
          </a:prstGeom>
        </p:spPr>
        <p:txBody>
          <a:bodyPr wrap="square">
            <a:spAutoFit/>
          </a:bodyPr>
          <a:lstStyle/>
          <a:p>
            <a:pPr algn="just"/>
            <a:r>
              <a:rPr lang="ru-RU" sz="2400" b="1" u="sng" dirty="0">
                <a:latin typeface="Times New Roman" pitchFamily="18" charset="0"/>
                <a:cs typeface="Times New Roman" pitchFamily="18" charset="0"/>
              </a:rPr>
              <a:t>Средства выразительности</a:t>
            </a:r>
            <a:r>
              <a:rPr lang="ru-RU" sz="2400" b="1" dirty="0">
                <a:latin typeface="Times New Roman" pitchFamily="18" charset="0"/>
                <a:cs typeface="Times New Roman" pitchFamily="18" charset="0"/>
              </a:rPr>
              <a:t>: цвет, линия, пятно, фактура. </a:t>
            </a:r>
            <a:endParaRPr lang="ru-RU" sz="2400" b="1" dirty="0" smtClean="0">
              <a:latin typeface="Times New Roman" pitchFamily="18" charset="0"/>
              <a:cs typeface="Times New Roman" pitchFamily="18" charset="0"/>
            </a:endParaRPr>
          </a:p>
          <a:p>
            <a:pPr algn="just"/>
            <a:endParaRPr lang="ru-RU" sz="2400" b="1" dirty="0">
              <a:latin typeface="Times New Roman" pitchFamily="18" charset="0"/>
              <a:cs typeface="Times New Roman" pitchFamily="18" charset="0"/>
            </a:endParaRPr>
          </a:p>
          <a:p>
            <a:pPr algn="just"/>
            <a:r>
              <a:rPr lang="ru-RU" sz="2400" b="1" u="sng" dirty="0">
                <a:latin typeface="Times New Roman" pitchFamily="18" charset="0"/>
                <a:cs typeface="Times New Roman" pitchFamily="18" charset="0"/>
              </a:rPr>
              <a:t>Материалы</a:t>
            </a:r>
            <a:r>
              <a:rPr lang="ru-RU" sz="2400" b="1" dirty="0">
                <a:latin typeface="Times New Roman" pitchFamily="18" charset="0"/>
                <a:cs typeface="Times New Roman" pitchFamily="18" charset="0"/>
              </a:rPr>
              <a:t>: свеча, плотная бумага, акварель, кисти. </a:t>
            </a:r>
            <a:endParaRPr lang="ru-RU" sz="2400" b="1" dirty="0" smtClean="0">
              <a:latin typeface="Times New Roman" pitchFamily="18" charset="0"/>
              <a:cs typeface="Times New Roman" pitchFamily="18" charset="0"/>
            </a:endParaRPr>
          </a:p>
          <a:p>
            <a:pPr algn="just"/>
            <a:endParaRPr lang="ru-RU" sz="2400" b="1" dirty="0">
              <a:latin typeface="Times New Roman" pitchFamily="18" charset="0"/>
              <a:cs typeface="Times New Roman" pitchFamily="18" charset="0"/>
            </a:endParaRPr>
          </a:p>
          <a:p>
            <a:pPr algn="just"/>
            <a:r>
              <a:rPr lang="ru-RU" sz="2400" b="1" u="sng" dirty="0">
                <a:latin typeface="Times New Roman" pitchFamily="18" charset="0"/>
                <a:cs typeface="Times New Roman" pitchFamily="18" charset="0"/>
              </a:rPr>
              <a:t>Способ получения изображения</a:t>
            </a:r>
            <a:r>
              <a:rPr lang="ru-RU" sz="2400" b="1" dirty="0">
                <a:latin typeface="Times New Roman" pitchFamily="18" charset="0"/>
                <a:cs typeface="Times New Roman" pitchFamily="18" charset="0"/>
              </a:rPr>
              <a:t>: ребенок рисует свечой на бумаге. Затем закрашивает лист акварелью в один или несколько цветов. Рисунок свечой остается белым.</a:t>
            </a:r>
          </a:p>
        </p:txBody>
      </p:sp>
    </p:spTree>
    <p:extLst>
      <p:ext uri="{BB962C8B-B14F-4D97-AF65-F5344CB8AC3E}">
        <p14:creationId xmlns="" xmlns:p14="http://schemas.microsoft.com/office/powerpoint/2010/main" val="3663419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645081" y="1475163"/>
            <a:ext cx="5699468" cy="42277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6" name="Picture 2" descr="C:\Users\Директор\Desktop\ИНСТАГРАММ\d623df2587b9be7ab0d98ba5cd2b6cb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4327" y="424607"/>
            <a:ext cx="4802753" cy="63288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88142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 y="0"/>
            <a:ext cx="12192002" cy="68914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p:cNvSpPr/>
          <p:nvPr/>
        </p:nvSpPr>
        <p:spPr>
          <a:xfrm>
            <a:off x="914399" y="2248525"/>
            <a:ext cx="10717967" cy="3323987"/>
          </a:xfrm>
          <a:prstGeom prst="rect">
            <a:avLst/>
          </a:prstGeom>
        </p:spPr>
        <p:txBody>
          <a:bodyPr wrap="square">
            <a:spAutoFit/>
          </a:bodyPr>
          <a:lstStyle/>
          <a:p>
            <a:pPr indent="530225" algn="just">
              <a:buNone/>
            </a:pPr>
            <a:r>
              <a:rPr lang="ru-RU" sz="3000" dirty="0" smtClean="0">
                <a:latin typeface="Times New Roman" pitchFamily="18" charset="0"/>
                <a:cs typeface="Times New Roman" pitchFamily="18" charset="0"/>
              </a:rPr>
              <a:t>Рисование является одним из важнейших средств познания мира и </a:t>
            </a:r>
            <a:r>
              <a:rPr lang="ru-RU" sz="3000" b="1" dirty="0" smtClean="0">
                <a:latin typeface="Times New Roman" pitchFamily="18" charset="0"/>
                <a:cs typeface="Times New Roman" pitchFamily="18" charset="0"/>
              </a:rPr>
              <a:t>развития эстетического восприятия</a:t>
            </a:r>
            <a:r>
              <a:rPr lang="ru-RU" sz="3000" dirty="0" smtClean="0">
                <a:latin typeface="Times New Roman" pitchFamily="18" charset="0"/>
                <a:cs typeface="Times New Roman" pitchFamily="18" charset="0"/>
              </a:rPr>
              <a:t>, так как оно связано с самостоятельной, практической и </a:t>
            </a:r>
            <a:r>
              <a:rPr lang="ru-RU" sz="3000" b="1" dirty="0" smtClean="0">
                <a:latin typeface="Times New Roman" pitchFamily="18" charset="0"/>
                <a:cs typeface="Times New Roman" pitchFamily="18" charset="0"/>
              </a:rPr>
              <a:t>творческой деятельностью ребенка</a:t>
            </a:r>
            <a:r>
              <a:rPr lang="ru-RU" sz="3000" dirty="0" smtClean="0">
                <a:latin typeface="Times New Roman" pitchFamily="18" charset="0"/>
                <a:cs typeface="Times New Roman" pitchFamily="18" charset="0"/>
              </a:rPr>
              <a:t>. </a:t>
            </a:r>
            <a:r>
              <a:rPr lang="ru-RU" sz="3000" b="1" dirty="0" smtClean="0">
                <a:latin typeface="Times New Roman" pitchFamily="18" charset="0"/>
                <a:cs typeface="Times New Roman" pitchFamily="18" charset="0"/>
              </a:rPr>
              <a:t>Дошкольный</a:t>
            </a:r>
            <a:r>
              <a:rPr lang="ru-RU" sz="3000" dirty="0" smtClean="0">
                <a:latin typeface="Times New Roman" pitchFamily="18" charset="0"/>
                <a:cs typeface="Times New Roman" pitchFamily="18" charset="0"/>
              </a:rPr>
              <a:t> возраст – это тот период, когда </a:t>
            </a:r>
            <a:r>
              <a:rPr lang="ru-RU" sz="3000" b="1" dirty="0" smtClean="0">
                <a:latin typeface="Times New Roman" pitchFamily="18" charset="0"/>
                <a:cs typeface="Times New Roman" pitchFamily="18" charset="0"/>
              </a:rPr>
              <a:t>изобразительная деятельность</a:t>
            </a:r>
            <a:r>
              <a:rPr lang="ru-RU" sz="3000" dirty="0" smtClean="0">
                <a:latin typeface="Times New Roman" pitchFamily="18" charset="0"/>
                <a:cs typeface="Times New Roman" pitchFamily="18" charset="0"/>
              </a:rPr>
              <a:t> может стать и чаще всего является устойчивым увлечением не только </a:t>
            </a:r>
            <a:r>
              <a:rPr lang="ru-RU" sz="3000" i="1" dirty="0" smtClean="0">
                <a:latin typeface="Times New Roman" pitchFamily="18" charset="0"/>
                <a:cs typeface="Times New Roman" pitchFamily="18" charset="0"/>
              </a:rPr>
              <a:t>«особо»</a:t>
            </a:r>
            <a:r>
              <a:rPr lang="ru-RU" sz="3000" dirty="0" smtClean="0">
                <a:latin typeface="Times New Roman" pitchFamily="18" charset="0"/>
                <a:cs typeface="Times New Roman" pitchFamily="18" charset="0"/>
              </a:rPr>
              <a:t> одаренных, но и всех детей.</a:t>
            </a:r>
          </a:p>
        </p:txBody>
      </p:sp>
      <p:sp>
        <p:nvSpPr>
          <p:cNvPr id="7" name="Прямоугольник 6"/>
          <p:cNvSpPr/>
          <p:nvPr/>
        </p:nvSpPr>
        <p:spPr>
          <a:xfrm>
            <a:off x="1034321" y="704541"/>
            <a:ext cx="9803568" cy="2554545"/>
          </a:xfrm>
          <a:prstGeom prst="rect">
            <a:avLst/>
          </a:prstGeom>
        </p:spPr>
        <p:txBody>
          <a:bodyPr wrap="square">
            <a:spAutoFit/>
          </a:bodyPr>
          <a:lstStyle/>
          <a:p>
            <a:pPr algn="ctr"/>
            <a:r>
              <a:rPr lang="ru-RU" sz="4000" dirty="0" smtClean="0">
                <a:solidFill>
                  <a:srgbClr val="0070C0"/>
                </a:solidFill>
              </a:rPr>
              <a:t>“</a:t>
            </a:r>
            <a:r>
              <a:rPr lang="ru-RU" sz="4000" b="1" dirty="0" smtClean="0">
                <a:solidFill>
                  <a:srgbClr val="0070C0"/>
                </a:solidFill>
                <a:latin typeface="Times New Roman" pitchFamily="18" charset="0"/>
                <a:cs typeface="Times New Roman" pitchFamily="18" charset="0"/>
              </a:rPr>
              <a:t>Ум ребенка – на кончиках его пальцев”.</a:t>
            </a:r>
            <a:br>
              <a:rPr lang="ru-RU" sz="4000" b="1" dirty="0" smtClean="0">
                <a:solidFill>
                  <a:srgbClr val="0070C0"/>
                </a:solidFill>
                <a:latin typeface="Times New Roman" pitchFamily="18" charset="0"/>
                <a:cs typeface="Times New Roman" pitchFamily="18" charset="0"/>
              </a:rPr>
            </a:br>
            <a:r>
              <a:rPr lang="ru-RU" sz="4000" b="1" dirty="0" smtClean="0">
                <a:solidFill>
                  <a:srgbClr val="0070C0"/>
                </a:solidFill>
                <a:latin typeface="Times New Roman" pitchFamily="18" charset="0"/>
                <a:cs typeface="Times New Roman" pitchFamily="18" charset="0"/>
              </a:rPr>
              <a:t>В. И. Сухомлинский</a:t>
            </a:r>
          </a:p>
          <a:p>
            <a:pPr algn="ctr"/>
            <a:endParaRPr lang="ru-RU" sz="4000" b="1" dirty="0" smtClean="0">
              <a:latin typeface="Times New Roman" pitchFamily="18" charset="0"/>
              <a:cs typeface="Times New Roman" pitchFamily="18" charset="0"/>
            </a:endParaRPr>
          </a:p>
          <a:p>
            <a:pPr algn="ctr"/>
            <a:endParaRPr lang="ru-RU"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84932" y="286163"/>
            <a:ext cx="7797800" cy="1706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504335" y="2065818"/>
            <a:ext cx="8996516" cy="3785652"/>
          </a:xfrm>
          <a:prstGeom prst="rect">
            <a:avLst/>
          </a:prstGeom>
        </p:spPr>
        <p:txBody>
          <a:bodyPr wrap="square">
            <a:spAutoFit/>
          </a:bodyPr>
          <a:lstStyle/>
          <a:p>
            <a:pPr algn="just"/>
            <a:r>
              <a:rPr lang="ru-RU" sz="2400" b="1" dirty="0" smtClean="0">
                <a:latin typeface="Times New Roman" pitchFamily="18" charset="0"/>
                <a:cs typeface="Times New Roman" pitchFamily="18" charset="0"/>
              </a:rPr>
              <a:t>     Детям </a:t>
            </a:r>
            <a:r>
              <a:rPr lang="ru-RU" sz="2400" b="1" dirty="0">
                <a:latin typeface="Times New Roman" pitchFamily="18" charset="0"/>
                <a:cs typeface="Times New Roman" pitchFamily="18" charset="0"/>
              </a:rPr>
              <a:t>нравится все нетрадиционное. Рисование точками относится к необычным, в данном случае, приемам. Для реализации можно взять фломастер, карандаш, поставить его перпендикулярно к белому листу бумаги и начать изображать. Но вот лучше всего получаются точечные рисунки красками. Вот как это делается. Спичка, очищенная от серы, туго заматывается небольшим кусочком ваты и окунается в густую краску. А дальше принцип нанесения точек такой же. Главное, сразу же заинтересовать ребенка. Также можно использовать ватные палочки.</a:t>
            </a:r>
          </a:p>
        </p:txBody>
      </p:sp>
    </p:spTree>
    <p:extLst>
      <p:ext uri="{BB962C8B-B14F-4D97-AF65-F5344CB8AC3E}">
        <p14:creationId xmlns="" xmlns:p14="http://schemas.microsoft.com/office/powerpoint/2010/main" val="2407323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Прямоугольник 4"/>
          <p:cNvSpPr/>
          <p:nvPr/>
        </p:nvSpPr>
        <p:spPr>
          <a:xfrm>
            <a:off x="5089346" y="3244334"/>
            <a:ext cx="184731" cy="369332"/>
          </a:xfrm>
          <a:prstGeom prst="rect">
            <a:avLst/>
          </a:prstGeom>
        </p:spPr>
        <p:txBody>
          <a:bodyPr wrap="none">
            <a:spAutoFit/>
          </a:bodyPr>
          <a:lstStyle/>
          <a:p>
            <a:endParaRPr lang="ru-RU" dirty="0"/>
          </a:p>
        </p:txBody>
      </p:sp>
      <p:pic>
        <p:nvPicPr>
          <p:cNvPr id="7" name="Picture 2"/>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r="2645" b="7974"/>
          <a:stretch/>
        </p:blipFill>
        <p:spPr bwMode="auto">
          <a:xfrm>
            <a:off x="676893" y="908351"/>
            <a:ext cx="6234545" cy="46759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descr="C:\Users\Директор\Desktop\ИНСТАГРАММ\s1200-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87094" y="853316"/>
            <a:ext cx="3750005" cy="2862827"/>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C:\Users\Директор\Desktop\ИНСТАГРАММ\scale_120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39359" y="4487165"/>
            <a:ext cx="3287176" cy="21941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4124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55057" y="332586"/>
            <a:ext cx="8285972" cy="1614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015358" y="2151943"/>
            <a:ext cx="7836565" cy="3416320"/>
          </a:xfrm>
          <a:prstGeom prst="rect">
            <a:avLst/>
          </a:prstGeom>
        </p:spPr>
        <p:txBody>
          <a:bodyPr wrap="square">
            <a:spAutoFit/>
          </a:bodyPr>
          <a:lstStyle/>
          <a:p>
            <a:pPr algn="just"/>
            <a:r>
              <a:rPr lang="ru-RU" sz="2400" b="1" u="sng" dirty="0">
                <a:latin typeface="Times New Roman" pitchFamily="18" charset="0"/>
                <a:cs typeface="Times New Roman" pitchFamily="18" charset="0"/>
              </a:rPr>
              <a:t>Средства выразительности</a:t>
            </a:r>
            <a:r>
              <a:rPr lang="ru-RU" sz="2400" b="1" dirty="0">
                <a:latin typeface="Times New Roman" pitchFamily="18" charset="0"/>
                <a:cs typeface="Times New Roman" pitchFamily="18" charset="0"/>
              </a:rPr>
              <a:t>: фактура, цвет. </a:t>
            </a:r>
            <a:r>
              <a:rPr lang="ru-RU" sz="2400" b="1" u="sng" dirty="0">
                <a:latin typeface="Times New Roman" pitchFamily="18" charset="0"/>
                <a:cs typeface="Times New Roman" pitchFamily="18" charset="0"/>
              </a:rPr>
              <a:t>Материалы</a:t>
            </a:r>
            <a:r>
              <a:rPr lang="ru-RU" sz="2400" b="1" dirty="0">
                <a:latin typeface="Times New Roman" pitchFamily="18" charset="0"/>
                <a:cs typeface="Times New Roman" pitchFamily="18" charset="0"/>
              </a:rPr>
              <a:t>: бумага, гуашь, листья разных деревьев (желательно опавшие), кисти. </a:t>
            </a:r>
            <a:endParaRPr lang="ru-RU" sz="2400" b="1" dirty="0" smtClean="0">
              <a:latin typeface="Times New Roman" pitchFamily="18" charset="0"/>
              <a:cs typeface="Times New Roman" pitchFamily="18" charset="0"/>
            </a:endParaRPr>
          </a:p>
          <a:p>
            <a:pPr algn="just"/>
            <a:endParaRPr lang="ru-RU" sz="2400" b="1" dirty="0">
              <a:latin typeface="Times New Roman" pitchFamily="18" charset="0"/>
              <a:cs typeface="Times New Roman" pitchFamily="18" charset="0"/>
            </a:endParaRPr>
          </a:p>
          <a:p>
            <a:pPr algn="just"/>
            <a:r>
              <a:rPr lang="ru-RU" sz="2400" b="1" u="sng" dirty="0">
                <a:latin typeface="Times New Roman" pitchFamily="18" charset="0"/>
                <a:cs typeface="Times New Roman" pitchFamily="18" charset="0"/>
              </a:rPr>
              <a:t>Способ получения изображения</a:t>
            </a:r>
            <a:r>
              <a:rPr lang="ru-RU" sz="2400" b="1" dirty="0">
                <a:latin typeface="Times New Roman" pitchFamily="18" charset="0"/>
                <a:cs typeface="Times New Roman" pitchFamily="18" charset="0"/>
              </a:rPr>
              <a:t>: ребенок покрывает листок дерева красками разных цветов, затем прикладывает его окрашенной стороной к бумаге для получения отпечатка. Каждый раз берется новый листок. Черешки у листьев можно дорисовать кистью. </a:t>
            </a:r>
          </a:p>
        </p:txBody>
      </p:sp>
    </p:spTree>
    <p:extLst>
      <p:ext uri="{BB962C8B-B14F-4D97-AF65-F5344CB8AC3E}">
        <p14:creationId xmlns="" xmlns:p14="http://schemas.microsoft.com/office/powerpoint/2010/main" val="1583334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8" name="Picture 2" descr="C:\Users\Директор\Desktop\ИНСТАГРАММ\hello_html_m1d9ce8e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8902181">
            <a:off x="516340" y="1289339"/>
            <a:ext cx="4800600" cy="3448050"/>
          </a:xfrm>
          <a:prstGeom prst="rect">
            <a:avLst/>
          </a:prstGeom>
          <a:noFill/>
          <a:extLst>
            <a:ext uri="{909E8E84-426E-40DD-AFC4-6F175D3DCCD1}">
              <a14:hiddenFill xmlns="" xmlns:a14="http://schemas.microsoft.com/office/drawing/2010/main">
                <a:solidFill>
                  <a:srgbClr val="FFFFFF"/>
                </a:solidFill>
              </a14:hiddenFill>
            </a:ext>
          </a:extLst>
        </p:spPr>
      </p:pic>
      <p:pic>
        <p:nvPicPr>
          <p:cNvPr id="9219" name="Picture 3" descr="C:\Users\Директор\Desktop\ИНСТАГРАММ\8c99780a5fe2f7466419a66990df2076.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887459">
            <a:off x="7248838" y="943120"/>
            <a:ext cx="4110345" cy="3085427"/>
          </a:xfrm>
          <a:prstGeom prst="rect">
            <a:avLst/>
          </a:prstGeom>
          <a:noFill/>
          <a:extLst>
            <a:ext uri="{909E8E84-426E-40DD-AFC4-6F175D3DCCD1}">
              <a14:hiddenFill xmlns="" xmlns:a14="http://schemas.microsoft.com/office/drawing/2010/main">
                <a:solidFill>
                  <a:srgbClr val="FFFFFF"/>
                </a:solidFill>
              </a14:hiddenFill>
            </a:ext>
          </a:extLst>
        </p:spPr>
      </p:pic>
      <p:pic>
        <p:nvPicPr>
          <p:cNvPr id="9220" name="Picture 4" descr="C:\Users\Директор\Desktop\ИНСТАГРАММ\Хохлома00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99453" y="4026851"/>
            <a:ext cx="3694521" cy="24630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36388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p:cNvSpPr/>
          <p:nvPr/>
        </p:nvSpPr>
        <p:spPr>
          <a:xfrm>
            <a:off x="5384106" y="3244334"/>
            <a:ext cx="184731" cy="369332"/>
          </a:xfrm>
          <a:prstGeom prst="rect">
            <a:avLst/>
          </a:prstGeom>
        </p:spPr>
        <p:txBody>
          <a:bodyPr wrap="none">
            <a:spAutoFit/>
          </a:bodyPr>
          <a:lstStyle/>
          <a:p>
            <a:endParaRPr lang="ru-RU" dirty="0"/>
          </a:p>
        </p:txBody>
      </p:sp>
      <p:pic>
        <p:nvPicPr>
          <p:cNvPr id="1024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70309" y="0"/>
            <a:ext cx="5797550" cy="1884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017638" y="1879082"/>
            <a:ext cx="9999407" cy="4154984"/>
          </a:xfrm>
          <a:prstGeom prst="rect">
            <a:avLst/>
          </a:prstGeom>
        </p:spPr>
        <p:txBody>
          <a:bodyPr wrap="square">
            <a:spAutoFit/>
          </a:bodyPr>
          <a:lstStyle/>
          <a:p>
            <a:pPr algn="just"/>
            <a:r>
              <a:rPr lang="ru-RU" sz="2200" b="1" dirty="0" smtClean="0">
                <a:latin typeface="Arial" panose="020B0604020202020204" pitchFamily="34" charset="0"/>
                <a:cs typeface="Arial" panose="020B0604020202020204" pitchFamily="34" charset="0"/>
              </a:rPr>
              <a:t>   </a:t>
            </a:r>
            <a:r>
              <a:rPr lang="ru-RU" sz="2200" b="1" dirty="0" smtClean="0">
                <a:latin typeface="Times New Roman" pitchFamily="18" charset="0"/>
                <a:cs typeface="Times New Roman" pitchFamily="18" charset="0"/>
              </a:rPr>
              <a:t>     Предметную </a:t>
            </a:r>
            <a:r>
              <a:rPr lang="ru-RU" sz="2200" b="1" dirty="0">
                <a:latin typeface="Times New Roman" pitchFamily="18" charset="0"/>
                <a:cs typeface="Times New Roman" pitchFamily="18" charset="0"/>
              </a:rPr>
              <a:t>монотипию используют для рисования симметричных предметов с детьми старше пяти лет. Ребёнок складывает лист бумаги вдвое и на одной его половине рисует половину изображаемого предмета.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 </a:t>
            </a:r>
          </a:p>
          <a:p>
            <a:pPr algn="just"/>
            <a:r>
              <a:rPr lang="ru-RU" sz="2200" b="1" dirty="0" smtClean="0">
                <a:latin typeface="Times New Roman" pitchFamily="18" charset="0"/>
                <a:cs typeface="Times New Roman" pitchFamily="18" charset="0"/>
              </a:rPr>
              <a:t>         Также </a:t>
            </a:r>
            <a:r>
              <a:rPr lang="ru-RU" sz="2200" b="1" dirty="0">
                <a:latin typeface="Times New Roman" pitchFamily="18" charset="0"/>
                <a:cs typeface="Times New Roman" pitchFamily="18" charset="0"/>
              </a:rPr>
              <a:t>этот способ используют для рисования пейзажа – пейзажная монотипия. На одной половине листа рисуется пейзаж, на другой получается его отражение в озере, реке. Рисунок выполняется быстро, чтобы краски не успели высохнуть. Половина листа, предназначенная для отпечатка, протирается влажной губкой. Исходный рисунок после отпечатка оживляется красками, чтобы он сильнее отличался от отпечатка.</a:t>
            </a:r>
          </a:p>
        </p:txBody>
      </p:sp>
    </p:spTree>
    <p:extLst>
      <p:ext uri="{BB962C8B-B14F-4D97-AF65-F5344CB8AC3E}">
        <p14:creationId xmlns="" xmlns:p14="http://schemas.microsoft.com/office/powerpoint/2010/main" val="2461701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rot="2467382">
            <a:off x="8170238" y="1318159"/>
            <a:ext cx="3966343" cy="32094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6" name="Picture 2" descr="C:\Users\Директор\Desktop\ИНСТАГРАММ\detsad-1604529-1553862468.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10691" y="1085841"/>
            <a:ext cx="6381332" cy="3583000"/>
          </a:xfrm>
          <a:prstGeom prst="rect">
            <a:avLst/>
          </a:prstGeom>
          <a:noFill/>
          <a:extLst>
            <a:ext uri="{909E8E84-426E-40DD-AFC4-6F175D3DCCD1}">
              <a14:hiddenFill xmlns="" xmlns:a14="http://schemas.microsoft.com/office/drawing/2010/main">
                <a:solidFill>
                  <a:srgbClr val="FFFFFF"/>
                </a:solidFill>
              </a14:hiddenFill>
            </a:ext>
          </a:extLst>
        </p:spPr>
      </p:pic>
      <p:pic>
        <p:nvPicPr>
          <p:cNvPr id="11267" name="Picture 3" descr="C:\Users\Директор\Desktop\ИНСТАГРАММ\4a07adc5-b816-44e3-9c06-abe705259d9f.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20181071">
            <a:off x="603732" y="3073390"/>
            <a:ext cx="2466041" cy="352643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530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Прямоугольник 4"/>
          <p:cNvSpPr/>
          <p:nvPr/>
        </p:nvSpPr>
        <p:spPr>
          <a:xfrm>
            <a:off x="4867330" y="3244334"/>
            <a:ext cx="184731" cy="369332"/>
          </a:xfrm>
          <a:prstGeom prst="rect">
            <a:avLst/>
          </a:prstGeom>
        </p:spPr>
        <p:txBody>
          <a:bodyPr wrap="none">
            <a:spAutoFit/>
          </a:bodyPr>
          <a:lstStyle/>
          <a:p>
            <a:endParaRPr lang="ru-RU" dirty="0"/>
          </a:p>
        </p:txBody>
      </p:sp>
      <p:pic>
        <p:nvPicPr>
          <p:cNvPr id="1229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93900" y="0"/>
            <a:ext cx="8205788" cy="1547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113808" y="1305342"/>
            <a:ext cx="7766462" cy="5016758"/>
          </a:xfrm>
          <a:prstGeom prst="rect">
            <a:avLst/>
          </a:prstGeom>
        </p:spPr>
        <p:txBody>
          <a:bodyPr wrap="square">
            <a:spAutoFit/>
          </a:bodyPr>
          <a:lstStyle/>
          <a:p>
            <a:pPr algn="just"/>
            <a:r>
              <a:rPr lang="ru-RU" sz="2000" b="1" dirty="0" smtClean="0">
                <a:latin typeface="Arial" panose="020B0604020202020204" pitchFamily="34" charset="0"/>
                <a:cs typeface="Arial" panose="020B0604020202020204" pitchFamily="34" charset="0"/>
              </a:rPr>
              <a:t>         Вначале </a:t>
            </a:r>
            <a:r>
              <a:rPr lang="ru-RU" sz="2000" b="1" dirty="0">
                <a:latin typeface="Arial" panose="020B0604020202020204" pitchFamily="34" charset="0"/>
                <a:cs typeface="Arial" panose="020B0604020202020204" pitchFamily="34" charset="0"/>
              </a:rPr>
              <a:t>делается из картона экран размером 25х25 см. На картон наклеивается или бархатная бумага, или однотонный фланель. К экрану хорошо бы подготовить симпатичные мешочек с набором шерстяных или полушерстяных ниток различных цветов. В основе этого метода лежит следующая особенность: к фланели или бархатной бумаге притягивается ниточки, имеющие определенный процент шерсти. Нужно только прикреплять их легкими движениями указательного пальца. Из таких ниток можно готовить интересные сюжеты. </a:t>
            </a:r>
            <a:endParaRPr lang="ru-RU" sz="2000" b="1" dirty="0" smtClean="0">
              <a:latin typeface="Arial" panose="020B0604020202020204" pitchFamily="34" charset="0"/>
              <a:cs typeface="Arial" panose="020B0604020202020204" pitchFamily="34" charset="0"/>
            </a:endParaRPr>
          </a:p>
          <a:p>
            <a:pPr algn="just"/>
            <a:r>
              <a:rPr lang="ru-RU" sz="2000" b="1" dirty="0">
                <a:latin typeface="Arial" panose="020B0604020202020204" pitchFamily="34" charset="0"/>
                <a:cs typeface="Arial" panose="020B0604020202020204" pitchFamily="34" charset="0"/>
              </a:rPr>
              <a:t> </a:t>
            </a:r>
            <a:r>
              <a:rPr lang="ru-RU" sz="2000" b="1" dirty="0" smtClean="0">
                <a:latin typeface="Arial" panose="020B0604020202020204" pitchFamily="34" charset="0"/>
                <a:cs typeface="Arial" panose="020B0604020202020204" pitchFamily="34" charset="0"/>
              </a:rPr>
              <a:t>           Развивается </a:t>
            </a:r>
            <a:r>
              <a:rPr lang="ru-RU" sz="2000" b="1" dirty="0">
                <a:latin typeface="Arial" panose="020B0604020202020204" pitchFamily="34" charset="0"/>
                <a:cs typeface="Arial" panose="020B0604020202020204" pitchFamily="34" charset="0"/>
              </a:rPr>
              <a:t>воображение, чувство вкуса. Особенно девочки учатся умело подбирать цвета. К светлой фланели подходят одни цвета ниток, а к темной - совершенно другие. Так начинается постепенный путь к женскому ремеслу, очень нужному для них рукоделию.</a:t>
            </a:r>
          </a:p>
        </p:txBody>
      </p:sp>
    </p:spTree>
    <p:extLst>
      <p:ext uri="{BB962C8B-B14F-4D97-AF65-F5344CB8AC3E}">
        <p14:creationId xmlns="" xmlns:p14="http://schemas.microsoft.com/office/powerpoint/2010/main" val="2539008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145448" y="1214400"/>
            <a:ext cx="5642292" cy="4429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4" name="Picture 2" descr="C:\Users\Директор\Desktop\ИНСТАГРАММ\scale_1200 (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79625" y="1466947"/>
            <a:ext cx="2355273" cy="2944091"/>
          </a:xfrm>
          <a:prstGeom prst="rect">
            <a:avLst/>
          </a:prstGeom>
          <a:noFill/>
          <a:extLst>
            <a:ext uri="{909E8E84-426E-40DD-AFC4-6F175D3DCCD1}">
              <a14:hiddenFill xmlns="" xmlns:a14="http://schemas.microsoft.com/office/drawing/2010/main">
                <a:solidFill>
                  <a:srgbClr val="FFFFFF"/>
                </a:solidFill>
              </a14:hiddenFill>
            </a:ext>
          </a:extLst>
        </p:spPr>
      </p:pic>
      <p:pic>
        <p:nvPicPr>
          <p:cNvPr id="13315" name="Picture 3" descr="C:\Users\Директор\Desktop\ИНСТАГРАММ\1f1d3e7a471da7fe6b5c4b106fc7d839.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53142" y="1589755"/>
            <a:ext cx="2112295" cy="28212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44368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86459" y="126010"/>
            <a:ext cx="6889750" cy="1884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120878" y="1962109"/>
            <a:ext cx="9851921" cy="4154984"/>
          </a:xfrm>
          <a:prstGeom prst="rect">
            <a:avLst/>
          </a:prstGeom>
        </p:spPr>
        <p:txBody>
          <a:bodyPr wrap="square">
            <a:spAutoFit/>
          </a:bodyPr>
          <a:lstStyle/>
          <a:p>
            <a:pPr algn="just"/>
            <a:r>
              <a:rPr lang="ru-RU" sz="2000" b="1" dirty="0" smtClean="0">
                <a:latin typeface="Arial" panose="020B0604020202020204" pitchFamily="34" charset="0"/>
                <a:cs typeface="Arial" panose="020B0604020202020204" pitchFamily="34" charset="0"/>
              </a:rPr>
              <a:t>        </a:t>
            </a:r>
            <a:r>
              <a:rPr lang="ru-RU" sz="2200" b="1" dirty="0" smtClean="0">
                <a:latin typeface="Times New Roman" pitchFamily="18" charset="0"/>
                <a:cs typeface="Times New Roman" pitchFamily="18" charset="0"/>
              </a:rPr>
              <a:t>С </a:t>
            </a:r>
            <a:r>
              <a:rPr lang="ru-RU" sz="2200" b="1" dirty="0">
                <a:latin typeface="Times New Roman" pitchFamily="18" charset="0"/>
                <a:cs typeface="Times New Roman" pitchFamily="18" charset="0"/>
              </a:rPr>
              <a:t>детьми можно </a:t>
            </a:r>
            <a:r>
              <a:rPr lang="ru-RU" sz="2200" b="1" dirty="0" smtClean="0">
                <a:latin typeface="Times New Roman" pitchFamily="18" charset="0"/>
                <a:cs typeface="Times New Roman" pitchFamily="18" charset="0"/>
              </a:rPr>
              <a:t>использовать </a:t>
            </a:r>
            <a:r>
              <a:rPr lang="ru-RU" sz="2200" b="1" dirty="0">
                <a:latin typeface="Times New Roman" pitchFamily="18" charset="0"/>
                <a:cs typeface="Times New Roman" pitchFamily="18" charset="0"/>
              </a:rPr>
              <a:t>способ рисования пятнами, кляксами, которые ребёнок получает, выливая жидкую гуашь пластиковой ложкой на лист бумаги. Затем лист накрывают другим листом, прижимают и снимают. Полученное изображение рассматривают, определяют, на что оно похоже и дорисовывают недостающие детали.</a:t>
            </a:r>
          </a:p>
          <a:p>
            <a:pPr algn="just"/>
            <a:r>
              <a:rPr lang="ru-RU" sz="2200" b="1" dirty="0" smtClean="0">
                <a:latin typeface="Times New Roman" pitchFamily="18" charset="0"/>
                <a:cs typeface="Times New Roman" pitchFamily="18" charset="0"/>
              </a:rPr>
              <a:t>         Также </a:t>
            </a:r>
            <a:r>
              <a:rPr lang="ru-RU" sz="2200" b="1" dirty="0">
                <a:latin typeface="Times New Roman" pitchFamily="18" charset="0"/>
                <a:cs typeface="Times New Roman" pitchFamily="18" charset="0"/>
              </a:rPr>
              <a:t>используют </a:t>
            </a:r>
            <a:r>
              <a:rPr lang="ru-RU" sz="2200" b="1" dirty="0" err="1">
                <a:latin typeface="Times New Roman" pitchFamily="18" charset="0"/>
                <a:cs typeface="Times New Roman" pitchFamily="18" charset="0"/>
              </a:rPr>
              <a:t>кляксографию</a:t>
            </a:r>
            <a:r>
              <a:rPr lang="ru-RU" sz="2200" b="1" dirty="0">
                <a:latin typeface="Times New Roman" pitchFamily="18" charset="0"/>
                <a:cs typeface="Times New Roman" pitchFamily="18" charset="0"/>
              </a:rPr>
              <a:t> с трубочкой, когда на небольшое пятно, капельку краски, вылитую на лист бумаги дуют из трубочки так, чтобы её конец не касался ни пятна, ни бумаги. При этом лист бумаги можно поворачивать в разные стороны или дуть в трубочку с разных сторон. При необходимости процедура повторяется. Недостающие детали дорисовываются. Таким образом можно рисовать деревья, водоросли, салют и др.</a:t>
            </a:r>
          </a:p>
        </p:txBody>
      </p:sp>
    </p:spTree>
    <p:extLst>
      <p:ext uri="{BB962C8B-B14F-4D97-AF65-F5344CB8AC3E}">
        <p14:creationId xmlns="" xmlns:p14="http://schemas.microsoft.com/office/powerpoint/2010/main" val="1063696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2" name="Picture 2" descr="C:\Users\Директор\Desktop\ИНСТАГРАММ\scale_1200 (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117768" y="1443511"/>
            <a:ext cx="5956465" cy="3970977"/>
          </a:xfrm>
          <a:prstGeom prst="rect">
            <a:avLst/>
          </a:prstGeom>
          <a:noFill/>
          <a:extLst>
            <a:ext uri="{909E8E84-426E-40DD-AFC4-6F175D3DCCD1}">
              <a14:hiddenFill xmlns="" xmlns:a14="http://schemas.microsoft.com/office/drawing/2010/main">
                <a:solidFill>
                  <a:srgbClr val="FFFFFF"/>
                </a:solidFill>
              </a14:hiddenFill>
            </a:ext>
          </a:extLst>
        </p:spPr>
      </p:pic>
      <p:pic>
        <p:nvPicPr>
          <p:cNvPr id="15363" name="Picture 3" descr="C:\Users\Директор\Desktop\ИНСТАГРАММ\a4fd9a8a993ca56225627a2a81301dfe.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34856" y="2493820"/>
            <a:ext cx="2772989" cy="4186670"/>
          </a:xfrm>
          <a:prstGeom prst="rect">
            <a:avLst/>
          </a:prstGeom>
          <a:noFill/>
          <a:extLst>
            <a:ext uri="{909E8E84-426E-40DD-AFC4-6F175D3DCCD1}">
              <a14:hiddenFill xmlns="" xmlns:a14="http://schemas.microsoft.com/office/drawing/2010/main">
                <a:solidFill>
                  <a:srgbClr val="FFFFFF"/>
                </a:solidFill>
              </a14:hiddenFill>
            </a:ext>
          </a:extLst>
        </p:spPr>
      </p:pic>
      <p:pic>
        <p:nvPicPr>
          <p:cNvPr id="15364" name="Picture 4" descr="C:\Users\Директор\Desktop\ИНСТАГРАММ\HA2dBPKGdnM.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9195460" y="190191"/>
            <a:ext cx="2862263" cy="39338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27268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 y="0"/>
            <a:ext cx="12192002" cy="68914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Скругленный прямоугольник 6"/>
          <p:cNvSpPr/>
          <p:nvPr/>
        </p:nvSpPr>
        <p:spPr>
          <a:xfrm>
            <a:off x="702528" y="33454"/>
            <a:ext cx="10638262" cy="66461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Clr>
                <a:srgbClr val="7030A0"/>
              </a:buClr>
            </a:pPr>
            <a:endParaRPr lang="ru-RU" dirty="0" smtClean="0">
              <a:solidFill>
                <a:schemeClr val="tx1"/>
              </a:solidFill>
              <a:latin typeface="Arial" panose="020B0604020202020204" pitchFamily="34" charset="0"/>
              <a:cs typeface="Arial" panose="020B0604020202020204" pitchFamily="34" charset="0"/>
            </a:endParaRPr>
          </a:p>
          <a:p>
            <a:pPr marL="285750" indent="-285750" algn="just">
              <a:buClr>
                <a:srgbClr val="7030A0"/>
              </a:buClr>
              <a:buFont typeface="Wingdings" panose="05000000000000000000" pitchFamily="2" charset="2"/>
              <a:buChar char="Ø"/>
            </a:pPr>
            <a:r>
              <a:rPr lang="ru-RU" sz="2600" dirty="0" smtClean="0">
                <a:solidFill>
                  <a:schemeClr val="tx1"/>
                </a:solidFill>
                <a:latin typeface="Times New Roman" pitchFamily="18" charset="0"/>
                <a:cs typeface="Times New Roman" pitchFamily="18" charset="0"/>
              </a:rPr>
              <a:t>           Формирование </a:t>
            </a:r>
            <a:r>
              <a:rPr lang="ru-RU" sz="2600" dirty="0">
                <a:solidFill>
                  <a:schemeClr val="tx1"/>
                </a:solidFill>
                <a:latin typeface="Times New Roman" pitchFamily="18" charset="0"/>
                <a:cs typeface="Times New Roman" pitchFamily="18" charset="0"/>
              </a:rPr>
              <a:t>творческой личности – одна из важных задач педагогической теории и практики на современном этапе. Эффективное развитие творческой личности начинается с дошкольного возраста. Одним из доступных видов работы с детьми в детском саду является изобразительная художественно-продуктивная деятельность, в процессе которой создается что-то красивое, необычное. </a:t>
            </a:r>
          </a:p>
          <a:p>
            <a:pPr marL="285750" indent="-285750" algn="just">
              <a:buClr>
                <a:srgbClr val="7030A0"/>
              </a:buClr>
              <a:buFont typeface="Wingdings" panose="05000000000000000000" pitchFamily="2" charset="2"/>
              <a:buChar char="Ø"/>
            </a:pPr>
            <a:r>
              <a:rPr lang="ru-RU" sz="2600" dirty="0">
                <a:solidFill>
                  <a:schemeClr val="tx1"/>
                </a:solidFill>
                <a:latin typeface="Times New Roman" pitchFamily="18" charset="0"/>
                <a:cs typeface="Times New Roman" pitchFamily="18" charset="0"/>
              </a:rPr>
              <a:t>            Актуальность и перспективность опыта заключается в том, что современное общество имеет потребность в творческой личности.  </a:t>
            </a:r>
          </a:p>
          <a:p>
            <a:pPr marL="285750" indent="-285750" algn="just">
              <a:buClr>
                <a:srgbClr val="7030A0"/>
              </a:buClr>
              <a:buFont typeface="Wingdings" panose="05000000000000000000" pitchFamily="2" charset="2"/>
              <a:buChar char="Ø"/>
            </a:pPr>
            <a:r>
              <a:rPr lang="ru-RU" sz="2600" dirty="0">
                <a:solidFill>
                  <a:schemeClr val="tx1"/>
                </a:solidFill>
                <a:latin typeface="Times New Roman" pitchFamily="18" charset="0"/>
                <a:cs typeface="Times New Roman" pitchFamily="18" charset="0"/>
              </a:rPr>
              <a:t>           Федеральный  государственный образовательный  стандарт  дошкольного  образования направлен на реализацию качественно новой личностно-ориентированной развивающей модели ДО, и одна из его целей  является развитие личности дошкольника, его творческих способностей.</a:t>
            </a:r>
          </a:p>
          <a:p>
            <a:pPr algn="ctr"/>
            <a:endParaRPr lang="ru-RU"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801906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1999"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Объект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9411" y="1149532"/>
            <a:ext cx="10163330" cy="5473338"/>
          </a:xfrm>
          <a:prstGeom prst="rect">
            <a:avLst/>
          </a:prstGeom>
        </p:spPr>
      </p:pic>
      <p:sp>
        <p:nvSpPr>
          <p:cNvPr id="6" name="Прямоугольник 5"/>
          <p:cNvSpPr/>
          <p:nvPr/>
        </p:nvSpPr>
        <p:spPr>
          <a:xfrm>
            <a:off x="2745940" y="0"/>
            <a:ext cx="6634034" cy="1200329"/>
          </a:xfrm>
          <a:prstGeom prst="rect">
            <a:avLst/>
          </a:prstGeom>
          <a:effectLst/>
        </p:spPr>
        <p:txBody>
          <a:bodyPr wrap="square">
            <a:spAutoFit/>
          </a:bodyPr>
          <a:lstStyle/>
          <a:p>
            <a:pPr algn="ctr"/>
            <a:r>
              <a:rPr lang="ru-RU" sz="7200" b="1" dirty="0" smtClean="0">
                <a:solidFill>
                  <a:srgbClr val="FF0000"/>
                </a:solidFill>
                <a:effectLst>
                  <a:reflection blurRad="6350" stA="55000" endA="300" endPos="45500" dir="5400000" sy="-100000" algn="bl" rotWithShape="0"/>
                </a:effectLst>
                <a:latin typeface="Gabriola" pitchFamily="82" charset="0"/>
                <a:cs typeface="Times New Roman" panose="02020603050405020304" pitchFamily="18" charset="0"/>
              </a:rPr>
              <a:t> </a:t>
            </a:r>
            <a:endParaRPr lang="ru-RU" sz="7200" dirty="0">
              <a:solidFill>
                <a:srgbClr val="FF0000"/>
              </a:solidFill>
              <a:effectLst>
                <a:reflection blurRad="6350" stA="55000" endA="300" endPos="45500" dir="5400000" sy="-100000" algn="bl" rotWithShape="0"/>
              </a:effectLst>
              <a:latin typeface="Gabriola" pitchFamily="82" charset="0"/>
              <a:cs typeface="Aparajita" pitchFamily="34" charset="0"/>
            </a:endParaRPr>
          </a:p>
        </p:txBody>
      </p:sp>
      <p:sp>
        <p:nvSpPr>
          <p:cNvPr id="7" name="Прямоугольник 6"/>
          <p:cNvSpPr/>
          <p:nvPr/>
        </p:nvSpPr>
        <p:spPr>
          <a:xfrm>
            <a:off x="0" y="221226"/>
            <a:ext cx="12192000" cy="769441"/>
          </a:xfrm>
          <a:prstGeom prst="rect">
            <a:avLst/>
          </a:prstGeom>
          <a:effectLst>
            <a:reflection blurRad="6350" stA="52000" endA="300" endPos="35000" dir="5400000" sy="-100000" algn="bl" rotWithShape="0"/>
          </a:effectLst>
        </p:spPr>
        <p:txBody>
          <a:bodyPr wrap="square">
            <a:spAutoFit/>
          </a:bodyPr>
          <a:lstStyle/>
          <a:p>
            <a:pPr algn="ctr"/>
            <a:r>
              <a:rPr lang="ru-RU" sz="4400" b="1" i="1" dirty="0" smtClean="0">
                <a:solidFill>
                  <a:srgbClr val="FF0000"/>
                </a:solidFill>
                <a:effectLst>
                  <a:reflection blurRad="6350" stA="55000" endA="300" endPos="45500" dir="5400000" sy="-100000" algn="bl" rotWithShape="0"/>
                </a:effectLst>
                <a:latin typeface="Comic Sans MS" pitchFamily="66" charset="0"/>
                <a:cs typeface="Times New Roman" panose="02020603050405020304" pitchFamily="18" charset="0"/>
              </a:rPr>
              <a:t> Штампы</a:t>
            </a:r>
            <a:endParaRPr lang="ru-RU" sz="4400" i="1" dirty="0">
              <a:solidFill>
                <a:srgbClr val="FF0000"/>
              </a:solidFill>
              <a:effectLst>
                <a:reflection blurRad="6350" stA="55000" endA="300" endPos="45500" dir="5400000" sy="-100000" algn="bl" rotWithShape="0"/>
              </a:effectLst>
              <a:latin typeface="Comic Sans MS" pitchFamily="66"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a:off x="0" y="206477"/>
            <a:ext cx="12192000" cy="646331"/>
          </a:xfrm>
          <a:prstGeom prst="rect">
            <a:avLst/>
          </a:prstGeom>
        </p:spPr>
        <p:txBody>
          <a:bodyPr wrap="square">
            <a:spAutoFit/>
          </a:bodyPr>
          <a:lstStyle/>
          <a:p>
            <a:pPr algn="ctr"/>
            <a:r>
              <a:rPr lang="ru-RU" sz="3600" b="1" i="1" dirty="0" smtClean="0">
                <a:solidFill>
                  <a:srgbClr val="FF0000"/>
                </a:solidFill>
                <a:effectLst>
                  <a:reflection blurRad="6350" stA="55000" endA="300" endPos="45500" dir="5400000" sy="-100000" algn="bl" rotWithShape="0"/>
                </a:effectLst>
                <a:latin typeface="Comic Sans MS" pitchFamily="66" charset="0"/>
                <a:cs typeface="Times New Roman" panose="02020603050405020304" pitchFamily="18" charset="0"/>
              </a:rPr>
              <a:t>Рисование акварелью по мокрой бумаге</a:t>
            </a:r>
            <a:endParaRPr lang="ru-RU" sz="3600" b="1" i="1" dirty="0">
              <a:solidFill>
                <a:srgbClr val="FF0000"/>
              </a:solidFill>
              <a:effectLst>
                <a:reflection blurRad="6350" stA="55000" endA="300" endPos="45500" dir="5400000" sy="-100000" algn="bl" rotWithShape="0"/>
              </a:effectLst>
              <a:latin typeface="Comic Sans MS" pitchFamily="66" charset="0"/>
            </a:endParaRPr>
          </a:p>
        </p:txBody>
      </p:sp>
      <p:pic>
        <p:nvPicPr>
          <p:cNvPr id="4" name="Объект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9685" y="1043445"/>
            <a:ext cx="11272604" cy="542108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a:off x="0" y="176981"/>
            <a:ext cx="12192000" cy="769441"/>
          </a:xfrm>
          <a:prstGeom prst="rect">
            <a:avLst/>
          </a:prstGeom>
        </p:spPr>
        <p:txBody>
          <a:bodyPr wrap="square">
            <a:spAutoFit/>
          </a:bodyPr>
          <a:lstStyle/>
          <a:p>
            <a:pPr algn="ctr"/>
            <a:r>
              <a:rPr lang="ru-RU" sz="4400" b="1" dirty="0" smtClean="0">
                <a:solidFill>
                  <a:srgbClr val="FF0000"/>
                </a:solidFill>
                <a:effectLst>
                  <a:reflection blurRad="6350" stA="55000" endA="300" endPos="45500" dir="5400000" sy="-100000" algn="bl" rotWithShape="0"/>
                </a:effectLst>
                <a:latin typeface="Comic Sans MS" pitchFamily="66" charset="0"/>
                <a:cs typeface="Times New Roman" panose="02020603050405020304" pitchFamily="18" charset="0"/>
              </a:rPr>
              <a:t>Рисование мыльными пузырями</a:t>
            </a:r>
            <a:endParaRPr lang="ru-RU" sz="4400" b="1" dirty="0">
              <a:solidFill>
                <a:srgbClr val="FF0000"/>
              </a:solidFill>
              <a:effectLst>
                <a:reflection blurRad="6350" stA="55000" endA="300" endPos="45500" dir="5400000" sy="-100000" algn="bl" rotWithShape="0"/>
              </a:effectLst>
              <a:latin typeface="Comic Sans MS" pitchFamily="66" charset="0"/>
            </a:endParaRPr>
          </a:p>
        </p:txBody>
      </p:sp>
      <p:pic>
        <p:nvPicPr>
          <p:cNvPr id="4" name="Объект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9566" y="1109271"/>
            <a:ext cx="4767839" cy="5329014"/>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816184" y="1139252"/>
            <a:ext cx="5966085" cy="532054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a:off x="0" y="0"/>
            <a:ext cx="12192000" cy="769441"/>
          </a:xfrm>
          <a:prstGeom prst="rect">
            <a:avLst/>
          </a:prstGeom>
          <a:effectLst>
            <a:reflection blurRad="6350" stA="52000" endA="300" endPos="35000" dir="5400000" sy="-100000" algn="bl" rotWithShape="0"/>
          </a:effectLst>
        </p:spPr>
        <p:txBody>
          <a:bodyPr wrap="square">
            <a:spAutoFit/>
          </a:bodyPr>
          <a:lstStyle/>
          <a:p>
            <a:pPr algn="ctr"/>
            <a:r>
              <a:rPr lang="ru-RU" sz="4400" b="1" i="1" dirty="0" smtClean="0">
                <a:solidFill>
                  <a:srgbClr val="FF0000"/>
                </a:solidFill>
                <a:effectLst>
                  <a:reflection blurRad="6350" stA="55000" endA="300" endPos="45500" dir="5400000" sy="-100000" algn="bl" rotWithShape="0"/>
                </a:effectLst>
                <a:latin typeface="Comic Sans MS" pitchFamily="66" charset="0"/>
                <a:cs typeface="Times New Roman" panose="02020603050405020304" pitchFamily="18" charset="0"/>
              </a:rPr>
              <a:t>Рисование ватными палочками</a:t>
            </a:r>
            <a:endParaRPr lang="ru-RU" sz="4400" b="1" i="1" dirty="0">
              <a:solidFill>
                <a:srgbClr val="FF0000"/>
              </a:solidFill>
              <a:effectLst>
                <a:reflection blurRad="6350" stA="55000" endA="300" endPos="45500" dir="5400000" sy="-100000" algn="bl" rotWithShape="0"/>
              </a:effectLst>
              <a:latin typeface="Comic Sans MS" pitchFamily="66" charset="0"/>
            </a:endParaRPr>
          </a:p>
        </p:txBody>
      </p:sp>
      <p:pic>
        <p:nvPicPr>
          <p:cNvPr id="4" name="Объект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5862" y="1034321"/>
            <a:ext cx="4976009" cy="547141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41806" y="1019330"/>
            <a:ext cx="5080699" cy="553137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a:off x="0" y="197048"/>
            <a:ext cx="12191999" cy="769441"/>
          </a:xfrm>
          <a:prstGeom prst="rect">
            <a:avLst/>
          </a:prstGeom>
        </p:spPr>
        <p:txBody>
          <a:bodyPr wrap="square">
            <a:spAutoFit/>
          </a:bodyPr>
          <a:lstStyle/>
          <a:p>
            <a:pPr algn="ctr"/>
            <a:r>
              <a:rPr lang="ru-RU" sz="4400" b="1" i="1" dirty="0" smtClean="0">
                <a:solidFill>
                  <a:srgbClr val="FF0000"/>
                </a:solidFill>
                <a:effectLst>
                  <a:reflection blurRad="6350" stA="55000" endA="300" endPos="45500" dir="5400000" sy="-100000" algn="bl" rotWithShape="0"/>
                </a:effectLst>
                <a:latin typeface="Comic Sans MS" pitchFamily="66" charset="0"/>
                <a:cs typeface="Times New Roman" panose="02020603050405020304" pitchFamily="18" charset="0"/>
              </a:rPr>
              <a:t>Рисование мятой бумагой</a:t>
            </a:r>
            <a:endParaRPr lang="ru-RU" sz="4400" b="1" i="1" dirty="0">
              <a:solidFill>
                <a:srgbClr val="FF0000"/>
              </a:solidFill>
              <a:effectLst>
                <a:reflection blurRad="6350" stA="55000" endA="300" endPos="45500" dir="5400000" sy="-100000" algn="bl" rotWithShape="0"/>
              </a:effectLst>
              <a:latin typeface="Comic Sans MS" pitchFamily="66"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20581" y="1409074"/>
            <a:ext cx="5571748" cy="4946755"/>
          </a:xfrm>
          <a:prstGeom prst="rect">
            <a:avLst/>
          </a:prstGeom>
        </p:spPr>
      </p:pic>
      <p:pic>
        <p:nvPicPr>
          <p:cNvPr id="1026" name="Picture 2" descr="C:\Users\user\Desktop\792250_original.jpg"/>
          <p:cNvPicPr>
            <a:picLocks noChangeAspect="1" noChangeArrowheads="1"/>
          </p:cNvPicPr>
          <p:nvPr/>
        </p:nvPicPr>
        <p:blipFill>
          <a:blip r:embed="rId4"/>
          <a:srcRect/>
          <a:stretch>
            <a:fillRect/>
          </a:stretch>
        </p:blipFill>
        <p:spPr bwMode="auto">
          <a:xfrm>
            <a:off x="264226" y="1415845"/>
            <a:ext cx="5472896" cy="493552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a:off x="0" y="209379"/>
            <a:ext cx="12192000" cy="769441"/>
          </a:xfrm>
          <a:prstGeom prst="rect">
            <a:avLst/>
          </a:prstGeom>
        </p:spPr>
        <p:txBody>
          <a:bodyPr wrap="square">
            <a:spAutoFit/>
          </a:bodyPr>
          <a:lstStyle/>
          <a:p>
            <a:pPr algn="ctr"/>
            <a:r>
              <a:rPr lang="ru-RU" sz="4400" b="1" i="1" dirty="0" smtClean="0">
                <a:solidFill>
                  <a:srgbClr val="FF0000"/>
                </a:solidFill>
                <a:effectLst>
                  <a:reflection blurRad="6350" stA="55000" endA="300" endPos="45500" dir="5400000" sy="-100000" algn="bl" rotWithShape="0"/>
                </a:effectLst>
                <a:latin typeface="Comic Sans MS" pitchFamily="66" charset="0"/>
                <a:cs typeface="Times New Roman" panose="02020603050405020304" pitchFamily="18" charset="0"/>
              </a:rPr>
              <a:t>Рисование солью</a:t>
            </a:r>
            <a:endParaRPr lang="ru-RU" sz="4400" b="1" i="1" dirty="0">
              <a:solidFill>
                <a:srgbClr val="FF0000"/>
              </a:solidFill>
              <a:effectLst>
                <a:reflection blurRad="6350" stA="55000" endA="300" endPos="45500" dir="5400000" sy="-100000" algn="bl" rotWithShape="0"/>
              </a:effectLst>
              <a:latin typeface="Comic Sans MS" pitchFamily="66" charset="0"/>
            </a:endParaRPr>
          </a:p>
        </p:txBody>
      </p:sp>
      <p:pic>
        <p:nvPicPr>
          <p:cNvPr id="1026" name="Picture 2" descr="C:\Users\user\Desktop\СОЛЬ.jpg"/>
          <p:cNvPicPr>
            <a:picLocks noChangeAspect="1" noChangeArrowheads="1"/>
          </p:cNvPicPr>
          <p:nvPr/>
        </p:nvPicPr>
        <p:blipFill>
          <a:blip r:embed="rId3"/>
          <a:srcRect/>
          <a:stretch>
            <a:fillRect/>
          </a:stretch>
        </p:blipFill>
        <p:spPr bwMode="auto">
          <a:xfrm>
            <a:off x="220558" y="1257143"/>
            <a:ext cx="5895429" cy="4723932"/>
          </a:xfrm>
          <a:prstGeom prst="rect">
            <a:avLst/>
          </a:prstGeom>
          <a:noFill/>
        </p:spPr>
      </p:pic>
      <p:pic>
        <p:nvPicPr>
          <p:cNvPr id="1027" name="Picture 3" descr="C:\Users\user\Desktop\Соль 2.jpg"/>
          <p:cNvPicPr>
            <a:picLocks noChangeAspect="1" noChangeArrowheads="1"/>
          </p:cNvPicPr>
          <p:nvPr/>
        </p:nvPicPr>
        <p:blipFill>
          <a:blip r:embed="rId4"/>
          <a:srcRect/>
          <a:stretch>
            <a:fillRect/>
          </a:stretch>
        </p:blipFill>
        <p:spPr bwMode="auto">
          <a:xfrm>
            <a:off x="6490741" y="1670466"/>
            <a:ext cx="5426440" cy="46863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0" name="Picture 2" descr="C:\Users\user\Desktop\detsad-260445-1490164930.jpg"/>
          <p:cNvPicPr>
            <a:picLocks noChangeAspect="1" noChangeArrowheads="1"/>
          </p:cNvPicPr>
          <p:nvPr/>
        </p:nvPicPr>
        <p:blipFill>
          <a:blip r:embed="rId3"/>
          <a:srcRect l="2487" t="3157" r="3875" b="4211"/>
          <a:stretch>
            <a:fillRect/>
          </a:stretch>
        </p:blipFill>
        <p:spPr bwMode="auto">
          <a:xfrm>
            <a:off x="412955" y="1283110"/>
            <a:ext cx="4837472" cy="5353664"/>
          </a:xfrm>
          <a:prstGeom prst="rect">
            <a:avLst/>
          </a:prstGeom>
          <a:noFill/>
        </p:spPr>
      </p:pic>
      <p:pic>
        <p:nvPicPr>
          <p:cNvPr id="2052" name="Picture 4" descr="C:\Users\user\Desktop\img17.jpg"/>
          <p:cNvPicPr>
            <a:picLocks noChangeAspect="1" noChangeArrowheads="1"/>
          </p:cNvPicPr>
          <p:nvPr/>
        </p:nvPicPr>
        <p:blipFill>
          <a:blip r:embed="rId4"/>
          <a:srcRect l="54446" t="18522" r="3151" b="13364"/>
          <a:stretch>
            <a:fillRect/>
          </a:stretch>
        </p:blipFill>
        <p:spPr bwMode="auto">
          <a:xfrm>
            <a:off x="5678129" y="1371600"/>
            <a:ext cx="6327058" cy="5043948"/>
          </a:xfrm>
          <a:prstGeom prst="rect">
            <a:avLst/>
          </a:prstGeom>
          <a:noFill/>
        </p:spPr>
      </p:pic>
      <p:sp>
        <p:nvSpPr>
          <p:cNvPr id="6" name="Заголовок 5"/>
          <p:cNvSpPr>
            <a:spLocks noGrp="1"/>
          </p:cNvSpPr>
          <p:nvPr>
            <p:ph type="title"/>
          </p:nvPr>
        </p:nvSpPr>
        <p:spPr>
          <a:xfrm>
            <a:off x="0" y="176981"/>
            <a:ext cx="12192000" cy="840659"/>
          </a:xfrm>
        </p:spPr>
        <p:txBody>
          <a:bodyPr>
            <a:noAutofit/>
          </a:bodyPr>
          <a:lstStyle/>
          <a:p>
            <a:pPr algn="ctr"/>
            <a:r>
              <a:rPr lang="ru-RU" b="1" i="1" dirty="0" err="1" smtClean="0">
                <a:solidFill>
                  <a:srgbClr val="FF0000"/>
                </a:solidFill>
                <a:effectLst>
                  <a:reflection blurRad="6350" stA="55000" endA="300" endPos="45500" dir="5400000" sy="-100000" algn="bl" rotWithShape="0"/>
                </a:effectLst>
                <a:latin typeface="Comic Sans MS" pitchFamily="66" charset="0"/>
                <a:cs typeface="Times New Roman" pitchFamily="18" charset="0"/>
              </a:rPr>
              <a:t>Граттаж</a:t>
            </a:r>
            <a:endParaRPr lang="ru-RU" b="1" i="1" dirty="0">
              <a:solidFill>
                <a:srgbClr val="FF0000"/>
              </a:solidFill>
              <a:effectLst>
                <a:reflection blurRad="6350" stA="55000" endA="300" endPos="45500" dir="5400000" sy="-100000" algn="bl" rotWithShape="0"/>
              </a:effectLst>
              <a:latin typeface="Comic Sans MS" pitchFamily="66"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4" name="Picture 2" descr="C:\Users\user\Desktop\qu9xJ0ChRl8.jpg"/>
          <p:cNvPicPr>
            <a:picLocks noChangeAspect="1" noChangeArrowheads="1"/>
          </p:cNvPicPr>
          <p:nvPr/>
        </p:nvPicPr>
        <p:blipFill>
          <a:blip r:embed="rId3"/>
          <a:srcRect/>
          <a:stretch>
            <a:fillRect/>
          </a:stretch>
        </p:blipFill>
        <p:spPr bwMode="auto">
          <a:xfrm>
            <a:off x="210779" y="1460090"/>
            <a:ext cx="5753100" cy="4744064"/>
          </a:xfrm>
          <a:prstGeom prst="rect">
            <a:avLst/>
          </a:prstGeom>
          <a:noFill/>
        </p:spPr>
      </p:pic>
      <p:pic>
        <p:nvPicPr>
          <p:cNvPr id="3075" name="Picture 3"/>
          <p:cNvPicPr>
            <a:picLocks noChangeAspect="1" noChangeArrowheads="1"/>
          </p:cNvPicPr>
          <p:nvPr/>
        </p:nvPicPr>
        <p:blipFill>
          <a:blip r:embed="rId4"/>
          <a:srcRect/>
          <a:stretch>
            <a:fillRect/>
          </a:stretch>
        </p:blipFill>
        <p:spPr bwMode="auto">
          <a:xfrm>
            <a:off x="6524625" y="1784555"/>
            <a:ext cx="5288833" cy="4283843"/>
          </a:xfrm>
          <a:prstGeom prst="rect">
            <a:avLst/>
          </a:prstGeom>
          <a:noFill/>
          <a:ln w="9525">
            <a:noFill/>
            <a:miter lim="800000"/>
            <a:headEnd/>
            <a:tailEnd/>
          </a:ln>
          <a:effectLst/>
        </p:spPr>
      </p:pic>
      <p:sp>
        <p:nvSpPr>
          <p:cNvPr id="5" name="Заголовок 4"/>
          <p:cNvSpPr>
            <a:spLocks noGrp="1"/>
          </p:cNvSpPr>
          <p:nvPr>
            <p:ph type="title"/>
          </p:nvPr>
        </p:nvSpPr>
        <p:spPr>
          <a:xfrm>
            <a:off x="0" y="206479"/>
            <a:ext cx="12192000" cy="840658"/>
          </a:xfrm>
        </p:spPr>
        <p:txBody>
          <a:bodyPr/>
          <a:lstStyle/>
          <a:p>
            <a:pPr algn="ctr"/>
            <a:r>
              <a:rPr lang="ru-RU" b="1" i="1" dirty="0" smtClean="0">
                <a:solidFill>
                  <a:srgbClr val="FF0000"/>
                </a:solidFill>
                <a:effectLst>
                  <a:reflection blurRad="6350" stA="55000" endA="300" endPos="45500" dir="5400000" sy="-100000" algn="bl" rotWithShape="0"/>
                </a:effectLst>
                <a:latin typeface="Comic Sans MS" pitchFamily="66" charset="0"/>
                <a:cs typeface="Times New Roman" pitchFamily="18" charset="0"/>
              </a:rPr>
              <a:t>Рисование вилками</a:t>
            </a:r>
            <a:endParaRPr lang="ru-RU" b="1" i="1" dirty="0">
              <a:solidFill>
                <a:srgbClr val="FF0000"/>
              </a:solidFill>
              <a:effectLst>
                <a:reflection blurRad="6350" stA="55000" endA="300" endPos="45500" dir="5400000" sy="-100000" algn="bl" rotWithShape="0"/>
              </a:effectLst>
              <a:latin typeface="Comic Sans MS" pitchFamily="66"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Прямоугольник 4"/>
          <p:cNvSpPr/>
          <p:nvPr/>
        </p:nvSpPr>
        <p:spPr>
          <a:xfrm>
            <a:off x="926084" y="509680"/>
            <a:ext cx="10224655" cy="5232202"/>
          </a:xfrm>
          <a:prstGeom prst="rect">
            <a:avLst/>
          </a:prstGeom>
        </p:spPr>
        <p:txBody>
          <a:bodyPr wrap="square">
            <a:spAutoFit/>
          </a:bodyPr>
          <a:lstStyle/>
          <a:p>
            <a:pPr algn="ctr"/>
            <a:r>
              <a:rPr lang="ru-RU" sz="2400" b="1" u="sng" dirty="0">
                <a:latin typeface="Times New Roman" pitchFamily="18" charset="0"/>
                <a:cs typeface="Times New Roman" pitchFamily="18" charset="0"/>
              </a:rPr>
              <a:t>Знания, которые приобретают дети, складываются в систему</a:t>
            </a:r>
            <a:r>
              <a:rPr lang="ru-RU" sz="2400" b="1" u="sng" dirty="0" smtClean="0">
                <a:latin typeface="Times New Roman" pitchFamily="18" charset="0"/>
                <a:cs typeface="Times New Roman" pitchFamily="18" charset="0"/>
              </a:rPr>
              <a:t>.</a:t>
            </a:r>
          </a:p>
          <a:p>
            <a:pPr marL="342900" indent="-342900" algn="just">
              <a:buClr>
                <a:srgbClr val="F76409"/>
              </a:buClr>
              <a:buSzPct val="100000"/>
              <a:buBlip>
                <a:blip r:embed="rId3"/>
              </a:buBlip>
            </a:pPr>
            <a:r>
              <a:rPr lang="ru-RU" sz="2200" dirty="0" smtClean="0">
                <a:latin typeface="Times New Roman" pitchFamily="18" charset="0"/>
                <a:cs typeface="Times New Roman" pitchFamily="18" charset="0"/>
              </a:rPr>
              <a:t> Дети </a:t>
            </a:r>
            <a:r>
              <a:rPr lang="ru-RU" sz="2200" dirty="0">
                <a:latin typeface="Times New Roman" pitchFamily="18" charset="0"/>
                <a:cs typeface="Times New Roman" pitchFamily="18" charset="0"/>
              </a:rPr>
              <a:t>учатся замечать изменения, возникающие в </a:t>
            </a:r>
            <a:r>
              <a:rPr lang="ru-RU" sz="2200" b="1" dirty="0">
                <a:latin typeface="Times New Roman" pitchFamily="18" charset="0"/>
                <a:cs typeface="Times New Roman" pitchFamily="18" charset="0"/>
              </a:rPr>
              <a:t>изобразительном искусстве</a:t>
            </a:r>
            <a:r>
              <a:rPr lang="ru-RU" sz="2200" dirty="0" smtClean="0">
                <a:latin typeface="Times New Roman" pitchFamily="18" charset="0"/>
                <a:cs typeface="Times New Roman" pitchFamily="18" charset="0"/>
              </a:rPr>
              <a:t>,</a:t>
            </a:r>
          </a:p>
          <a:p>
            <a:pPr marL="342900" indent="-342900" algn="just">
              <a:buClr>
                <a:srgbClr val="F76409"/>
              </a:buClr>
              <a:buSzPct val="100000"/>
              <a:buBlip>
                <a:blip r:embed="rId3"/>
              </a:buBlip>
            </a:pPr>
            <a:r>
              <a:rPr lang="ru-RU" sz="2200" dirty="0" smtClean="0">
                <a:latin typeface="Times New Roman" pitchFamily="18" charset="0"/>
                <a:cs typeface="Times New Roman" pitchFamily="18" charset="0"/>
              </a:rPr>
              <a:t> </a:t>
            </a:r>
            <a:r>
              <a:rPr lang="ru-RU" sz="2200" b="1" dirty="0">
                <a:latin typeface="Times New Roman" pitchFamily="18" charset="0"/>
                <a:cs typeface="Times New Roman" pitchFamily="18" charset="0"/>
              </a:rPr>
              <a:t>творчески</a:t>
            </a:r>
            <a:r>
              <a:rPr lang="ru-RU" sz="2200" dirty="0">
                <a:latin typeface="Times New Roman" pitchFamily="18" charset="0"/>
                <a:cs typeface="Times New Roman" pitchFamily="18" charset="0"/>
              </a:rPr>
              <a:t> всматриваются в окружающий </a:t>
            </a:r>
            <a:r>
              <a:rPr lang="ru-RU" sz="2200" dirty="0" smtClean="0">
                <a:latin typeface="Times New Roman" pitchFamily="18" charset="0"/>
                <a:cs typeface="Times New Roman" pitchFamily="18" charset="0"/>
              </a:rPr>
              <a:t>мир</a:t>
            </a:r>
          </a:p>
          <a:p>
            <a:pPr marL="342900" indent="-342900" algn="just">
              <a:buClr>
                <a:srgbClr val="F76409"/>
              </a:buClr>
              <a:buSzPct val="100000"/>
              <a:buBlip>
                <a:blip r:embed="rId3"/>
              </a:buBlip>
            </a:pPr>
            <a:r>
              <a:rPr lang="ru-RU" sz="2200" dirty="0" smtClean="0">
                <a:latin typeface="Times New Roman" pitchFamily="18" charset="0"/>
                <a:cs typeface="Times New Roman" pitchFamily="18" charset="0"/>
              </a:rPr>
              <a:t>приобретают </a:t>
            </a:r>
            <a:r>
              <a:rPr lang="ru-RU" sz="2200" dirty="0">
                <a:latin typeface="Times New Roman" pitchFamily="18" charset="0"/>
                <a:cs typeface="Times New Roman" pitchFamily="18" charset="0"/>
              </a:rPr>
              <a:t>опыт эстетического </a:t>
            </a:r>
            <a:r>
              <a:rPr lang="ru-RU" sz="2200" b="1" dirty="0">
                <a:latin typeface="Times New Roman" pitchFamily="18" charset="0"/>
                <a:cs typeface="Times New Roman" pitchFamily="18" charset="0"/>
              </a:rPr>
              <a:t>восприятия</a:t>
            </a:r>
            <a:r>
              <a:rPr lang="ru-RU" sz="2200" dirty="0">
                <a:latin typeface="Times New Roman" pitchFamily="18" charset="0"/>
                <a:cs typeface="Times New Roman" pitchFamily="18" charset="0"/>
              </a:rPr>
              <a:t>, а также, понимание и </a:t>
            </a:r>
            <a:r>
              <a:rPr lang="ru-RU" sz="2200" b="1" dirty="0">
                <a:latin typeface="Times New Roman" pitchFamily="18" charset="0"/>
                <a:cs typeface="Times New Roman" pitchFamily="18" charset="0"/>
              </a:rPr>
              <a:t>претворение</a:t>
            </a:r>
            <a:r>
              <a:rPr lang="ru-RU" sz="2200" dirty="0">
                <a:latin typeface="Times New Roman" pitchFamily="18" charset="0"/>
                <a:cs typeface="Times New Roman" pitchFamily="18" charset="0"/>
              </a:rPr>
              <a:t> в жизнь таких понятий, как гуманность, доброта, вежливость, заботливость, сострадание и т. д. </a:t>
            </a:r>
            <a:endParaRPr lang="ru-RU" sz="2200" dirty="0" smtClean="0">
              <a:latin typeface="Times New Roman" pitchFamily="18" charset="0"/>
              <a:cs typeface="Times New Roman" pitchFamily="18" charset="0"/>
            </a:endParaRPr>
          </a:p>
          <a:p>
            <a:pPr marL="342900" indent="-342900" algn="just">
              <a:buClr>
                <a:srgbClr val="F76409"/>
              </a:buClr>
              <a:buSzPct val="100000"/>
              <a:buBlip>
                <a:blip r:embed="rId3"/>
              </a:buBlip>
            </a:pPr>
            <a:r>
              <a:rPr lang="ru-RU" sz="2200" dirty="0" smtClean="0">
                <a:latin typeface="Times New Roman" pitchFamily="18" charset="0"/>
                <a:cs typeface="Times New Roman" pitchFamily="18" charset="0"/>
              </a:rPr>
              <a:t>Дети </a:t>
            </a:r>
            <a:r>
              <a:rPr lang="ru-RU" sz="2200" dirty="0">
                <a:latin typeface="Times New Roman" pitchFamily="18" charset="0"/>
                <a:cs typeface="Times New Roman" pitchFamily="18" charset="0"/>
              </a:rPr>
              <a:t>создают новое, оригинальное, проявляют </a:t>
            </a:r>
            <a:r>
              <a:rPr lang="ru-RU" sz="2200" b="1" dirty="0">
                <a:latin typeface="Times New Roman" pitchFamily="18" charset="0"/>
                <a:cs typeface="Times New Roman" pitchFamily="18" charset="0"/>
              </a:rPr>
              <a:t>творчество</a:t>
            </a:r>
            <a:r>
              <a:rPr lang="ru-RU" sz="2200" dirty="0">
                <a:latin typeface="Times New Roman" pitchFamily="18" charset="0"/>
                <a:cs typeface="Times New Roman" pitchFamily="18" charset="0"/>
              </a:rPr>
              <a:t>, фантазию, реализуют свой </a:t>
            </a:r>
            <a:r>
              <a:rPr lang="ru-RU" sz="2200" dirty="0" smtClean="0">
                <a:latin typeface="Times New Roman" pitchFamily="18" charset="0"/>
                <a:cs typeface="Times New Roman" pitchFamily="18" charset="0"/>
              </a:rPr>
              <a:t>замысел</a:t>
            </a:r>
          </a:p>
          <a:p>
            <a:pPr marL="342900" indent="-342900" algn="just">
              <a:buClr>
                <a:srgbClr val="F76409"/>
              </a:buClr>
              <a:buSzPct val="100000"/>
              <a:buBlip>
                <a:blip r:embed="rId3"/>
              </a:buBlip>
            </a:pPr>
            <a:r>
              <a:rPr lang="ru-RU" sz="2200" dirty="0" smtClean="0">
                <a:latin typeface="Times New Roman" pitchFamily="18" charset="0"/>
                <a:cs typeface="Times New Roman" pitchFamily="18" charset="0"/>
              </a:rPr>
              <a:t>Самостоятельно </a:t>
            </a:r>
            <a:r>
              <a:rPr lang="ru-RU" sz="2200" dirty="0">
                <a:latin typeface="Times New Roman" pitchFamily="18" charset="0"/>
                <a:cs typeface="Times New Roman" pitchFamily="18" charset="0"/>
              </a:rPr>
              <a:t>находят средства для воплощения</a:t>
            </a:r>
            <a:r>
              <a:rPr lang="ru-RU" sz="2200" dirty="0" smtClean="0">
                <a:latin typeface="Times New Roman" pitchFamily="18" charset="0"/>
                <a:cs typeface="Times New Roman" pitchFamily="18" charset="0"/>
              </a:rPr>
              <a:t>.</a:t>
            </a:r>
          </a:p>
          <a:p>
            <a:pPr marL="342900" indent="-342900" algn="just">
              <a:buClr>
                <a:srgbClr val="F76409"/>
              </a:buClr>
              <a:buSzPct val="100000"/>
              <a:buBlip>
                <a:blip r:embed="rId3"/>
              </a:buBlip>
            </a:pPr>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Рисунки детей становятся интереснее, содержательнее, замысел богаче. А эмоции, вызванные </a:t>
            </a:r>
            <a:r>
              <a:rPr lang="ru-RU" sz="2200" b="1" dirty="0">
                <a:latin typeface="Times New Roman" pitchFamily="18" charset="0"/>
                <a:cs typeface="Times New Roman" pitchFamily="18" charset="0"/>
              </a:rPr>
              <a:t>изобразительным искусством</a:t>
            </a:r>
            <a:r>
              <a:rPr lang="ru-RU" sz="2200" dirty="0">
                <a:latin typeface="Times New Roman" pitchFamily="18" charset="0"/>
                <a:cs typeface="Times New Roman" pitchFamily="18" charset="0"/>
              </a:rPr>
              <a:t>, </a:t>
            </a:r>
            <a:r>
              <a:rPr lang="ru-RU" sz="2200" b="1" dirty="0">
                <a:latin typeface="Times New Roman" pitchFamily="18" charset="0"/>
                <a:cs typeface="Times New Roman" pitchFamily="18" charset="0"/>
              </a:rPr>
              <a:t>способны творить чудеса</a:t>
            </a:r>
            <a:r>
              <a:rPr lang="ru-RU" sz="2200" dirty="0">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pPr marL="342900" indent="-342900" algn="just">
              <a:buClr>
                <a:srgbClr val="F76409"/>
              </a:buClr>
              <a:buSzPct val="100000"/>
              <a:buBlip>
                <a:blip r:embed="rId3"/>
              </a:buBlip>
            </a:pPr>
            <a:r>
              <a:rPr lang="ru-RU" sz="2200" dirty="0" smtClean="0">
                <a:latin typeface="Times New Roman" pitchFamily="18" charset="0"/>
                <a:cs typeface="Times New Roman" pitchFamily="18" charset="0"/>
              </a:rPr>
              <a:t>Они </a:t>
            </a:r>
            <a:r>
              <a:rPr lang="ru-RU" sz="2200" dirty="0">
                <a:latin typeface="Times New Roman" pitchFamily="18" charset="0"/>
                <a:cs typeface="Times New Roman" pitchFamily="18" charset="0"/>
              </a:rPr>
              <a:t>приобщают детей к высоким духовным ценностям, </a:t>
            </a:r>
            <a:r>
              <a:rPr lang="ru-RU" sz="2200" b="1" dirty="0">
                <a:latin typeface="Times New Roman" pitchFamily="18" charset="0"/>
                <a:cs typeface="Times New Roman" pitchFamily="18" charset="0"/>
              </a:rPr>
              <a:t>развивают их способности</a:t>
            </a:r>
            <a:r>
              <a:rPr lang="ru-RU" sz="2200" dirty="0">
                <a:latin typeface="Times New Roman" pitchFamily="18" charset="0"/>
                <a:cs typeface="Times New Roman" pitchFamily="18" charset="0"/>
              </a:rPr>
              <a:t>, </a:t>
            </a:r>
            <a:r>
              <a:rPr lang="ru-RU" sz="2200" b="1" dirty="0">
                <a:latin typeface="Times New Roman" pitchFamily="18" charset="0"/>
                <a:cs typeface="Times New Roman" pitchFamily="18" charset="0"/>
              </a:rPr>
              <a:t>творчество и развивают горизонты сознания</a:t>
            </a:r>
            <a:r>
              <a:rPr lang="ru-RU" sz="2200" dirty="0">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pPr algn="just">
              <a:buClr>
                <a:srgbClr val="F76409"/>
              </a:buClr>
              <a:buSzPct val="100000"/>
            </a:pPr>
            <a:endParaRPr lang="ru-RU" sz="2200" dirty="0" smtClean="0">
              <a:latin typeface="Times New Roman" pitchFamily="18" charset="0"/>
              <a:cs typeface="Times New Roman" pitchFamily="18" charset="0"/>
            </a:endParaRPr>
          </a:p>
          <a:p>
            <a:pPr>
              <a:buClr>
                <a:srgbClr val="F76409"/>
              </a:buClr>
              <a:buSzPct val="100000"/>
            </a:pPr>
            <a:r>
              <a:rPr lang="ru-RU" sz="2400" u="sng" dirty="0" smtClean="0">
                <a:latin typeface="Times New Roman" pitchFamily="18" charset="0"/>
                <a:cs typeface="Times New Roman" pitchFamily="18" charset="0"/>
              </a:rPr>
              <a:t>В </a:t>
            </a:r>
            <a:r>
              <a:rPr lang="ru-RU" sz="2400" u="sng" dirty="0">
                <a:latin typeface="Times New Roman" pitchFamily="18" charset="0"/>
                <a:cs typeface="Times New Roman" pitchFamily="18" charset="0"/>
              </a:rPr>
              <a:t>этом заключается </a:t>
            </a:r>
            <a:r>
              <a:rPr lang="ru-RU" sz="2400" b="1" u="sng" dirty="0">
                <a:latin typeface="Times New Roman" pitchFamily="18" charset="0"/>
                <a:cs typeface="Times New Roman" pitchFamily="18" charset="0"/>
              </a:rPr>
              <a:t>творческое развитие </a:t>
            </a:r>
            <a:r>
              <a:rPr lang="ru-RU" sz="2400" b="1" u="sng" dirty="0" smtClean="0">
                <a:latin typeface="Times New Roman" pitchFamily="18" charset="0"/>
                <a:cs typeface="Times New Roman" pitchFamily="18" charset="0"/>
              </a:rPr>
              <a:t>детей!</a:t>
            </a:r>
            <a:endParaRPr lang="ru-RU" sz="2400" u="sng" dirty="0">
              <a:latin typeface="Times New Roman" pitchFamily="18" charset="0"/>
              <a:cs typeface="Times New Roman" pitchFamily="18" charset="0"/>
            </a:endParaRPr>
          </a:p>
        </p:txBody>
      </p:sp>
      <p:pic>
        <p:nvPicPr>
          <p:cNvPr id="1027" name="Picture 3" descr="C:\Users\Директор\Desktop\ИНСТАГРАММ\detsa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27283" y="4998600"/>
            <a:ext cx="3451763" cy="1682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89633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Прямоугольник 4"/>
          <p:cNvSpPr/>
          <p:nvPr/>
        </p:nvSpPr>
        <p:spPr>
          <a:xfrm>
            <a:off x="1017639" y="738376"/>
            <a:ext cx="10205884" cy="6119624"/>
          </a:xfrm>
          <a:prstGeom prst="rect">
            <a:avLst/>
          </a:prstGeom>
        </p:spPr>
        <p:txBody>
          <a:bodyPr wrap="square">
            <a:spAutoFit/>
          </a:bodyPr>
          <a:lstStyle/>
          <a:p>
            <a:pPr>
              <a:buClr>
                <a:srgbClr val="FFFF00"/>
              </a:buClr>
              <a:buNone/>
              <a:defRPr/>
            </a:pPr>
            <a:r>
              <a:rPr lang="ru-RU" sz="2000" b="1" dirty="0" smtClean="0">
                <a:latin typeface="Times New Roman" pitchFamily="18" charset="0"/>
                <a:cs typeface="Times New Roman" pitchFamily="18" charset="0"/>
              </a:rPr>
              <a:t> </a:t>
            </a:r>
          </a:p>
          <a:p>
            <a:pPr>
              <a:spcAft>
                <a:spcPts val="1000"/>
              </a:spcAft>
              <a:buClr>
                <a:schemeClr val="tx1">
                  <a:lumMod val="95000"/>
                  <a:lumOff val="5000"/>
                </a:schemeClr>
              </a:buClr>
              <a:buFont typeface="Wingdings" pitchFamily="2" charset="2"/>
              <a:buChar char="v"/>
              <a:defRPr/>
            </a:pPr>
            <a:r>
              <a:rPr lang="ru-RU" sz="2200" b="1" dirty="0" smtClean="0">
                <a:solidFill>
                  <a:schemeClr val="tx1">
                    <a:lumMod val="95000"/>
                    <a:lumOff val="5000"/>
                  </a:schemeClr>
                </a:solidFill>
                <a:latin typeface="Times New Roman" pitchFamily="18" charset="0"/>
                <a:cs typeface="Times New Roman" pitchFamily="18" charset="0"/>
              </a:rPr>
              <a:t> Развивайте детское творчество и творческое воображение путём создания творческих ситуаций в художественно-изобразительной деятельности, умение ориентироваться  на бумаге;</a:t>
            </a:r>
          </a:p>
          <a:p>
            <a:pPr>
              <a:spcAft>
                <a:spcPts val="1000"/>
              </a:spcAft>
              <a:buClr>
                <a:schemeClr val="tx1">
                  <a:lumMod val="95000"/>
                  <a:lumOff val="5000"/>
                </a:schemeClr>
              </a:buClr>
              <a:buFont typeface="Wingdings" pitchFamily="2" charset="2"/>
              <a:buChar char="v"/>
              <a:defRPr/>
            </a:pPr>
            <a:r>
              <a:rPr lang="ru-RU" sz="2200" b="1" dirty="0" smtClean="0">
                <a:solidFill>
                  <a:schemeClr val="tx1">
                    <a:lumMod val="95000"/>
                    <a:lumOff val="5000"/>
                  </a:schemeClr>
                </a:solidFill>
                <a:latin typeface="Times New Roman" pitchFamily="18" charset="0"/>
                <a:cs typeface="Times New Roman" pitchFamily="18" charset="0"/>
              </a:rPr>
              <a:t> Используйте разные формы художественной деятельности: коллективное творчество, самостоятельную и игровую деятельность детей по освоению нетрадиционных техник изображения; </a:t>
            </a:r>
          </a:p>
          <a:p>
            <a:pPr>
              <a:spcAft>
                <a:spcPts val="1000"/>
              </a:spcAft>
              <a:buClr>
                <a:schemeClr val="tx1">
                  <a:lumMod val="95000"/>
                  <a:lumOff val="5000"/>
                </a:schemeClr>
              </a:buClr>
              <a:buFont typeface="Wingdings" pitchFamily="2" charset="2"/>
              <a:buChar char="v"/>
              <a:defRPr/>
            </a:pPr>
            <a:r>
              <a:rPr lang="ru-RU" sz="2200" b="1" dirty="0" smtClean="0">
                <a:solidFill>
                  <a:schemeClr val="tx1">
                    <a:lumMod val="95000"/>
                    <a:lumOff val="5000"/>
                  </a:schemeClr>
                </a:solidFill>
                <a:latin typeface="Times New Roman" pitchFamily="18" charset="0"/>
                <a:cs typeface="Times New Roman" pitchFamily="18" charset="0"/>
              </a:rPr>
              <a:t> В планировании занятий по изобразительной деятельности соблюдайте систему и преемственность использования нетрадиционных изобразительных техник, учитывая возрастные и индивидуальные способности детей;</a:t>
            </a:r>
          </a:p>
          <a:p>
            <a:pPr>
              <a:spcAft>
                <a:spcPts val="1000"/>
              </a:spcAft>
              <a:buClr>
                <a:schemeClr val="tx1">
                  <a:lumMod val="95000"/>
                  <a:lumOff val="5000"/>
                </a:schemeClr>
              </a:buClr>
              <a:buFont typeface="Wingdings" pitchFamily="2" charset="2"/>
              <a:buChar char="v"/>
              <a:defRPr/>
            </a:pPr>
            <a:r>
              <a:rPr lang="ru-RU" sz="2200" b="1" dirty="0" smtClean="0">
                <a:solidFill>
                  <a:schemeClr val="tx1">
                    <a:lumMod val="95000"/>
                    <a:lumOff val="5000"/>
                  </a:schemeClr>
                </a:solidFill>
                <a:latin typeface="Times New Roman" pitchFamily="18" charset="0"/>
                <a:cs typeface="Times New Roman" pitchFamily="18" charset="0"/>
              </a:rPr>
              <a:t> Создавать в группе благоприятные психолого-педагогические условия для творческой самореализации каждого ребёнка;</a:t>
            </a:r>
          </a:p>
          <a:p>
            <a:pPr>
              <a:spcAft>
                <a:spcPts val="1000"/>
              </a:spcAft>
              <a:buClr>
                <a:schemeClr val="tx1">
                  <a:lumMod val="95000"/>
                  <a:lumOff val="5000"/>
                </a:schemeClr>
              </a:buClr>
              <a:buFont typeface="Wingdings" pitchFamily="2" charset="2"/>
              <a:buChar char="v"/>
              <a:defRPr/>
            </a:pPr>
            <a:r>
              <a:rPr lang="ru-RU" sz="2200" b="1" dirty="0" smtClean="0">
                <a:solidFill>
                  <a:schemeClr val="tx1">
                    <a:lumMod val="95000"/>
                    <a:lumOff val="5000"/>
                  </a:schemeClr>
                </a:solidFill>
                <a:latin typeface="Times New Roman" pitchFamily="18" charset="0"/>
                <a:cs typeface="Times New Roman" pitchFamily="18" charset="0"/>
              </a:rPr>
              <a:t> Повышайте свой профессиональный уровень и мастерство через ознакомление, и овладение новыми нетрадиционными способами и приемами изображения</a:t>
            </a:r>
            <a:r>
              <a:rPr lang="ru-RU" sz="22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defRPr/>
            </a:pPr>
            <a:endParaRPr lang="ru-RU" sz="2200" dirty="0"/>
          </a:p>
        </p:txBody>
      </p:sp>
      <p:sp>
        <p:nvSpPr>
          <p:cNvPr id="6" name="Заголовок 5"/>
          <p:cNvSpPr>
            <a:spLocks noGrp="1"/>
          </p:cNvSpPr>
          <p:nvPr>
            <p:ph type="title"/>
          </p:nvPr>
        </p:nvSpPr>
        <p:spPr>
          <a:xfrm>
            <a:off x="838200" y="235974"/>
            <a:ext cx="10515600" cy="678426"/>
          </a:xfrm>
        </p:spPr>
        <p:txBody>
          <a:bodyPr>
            <a:normAutofit/>
          </a:bodyPr>
          <a:lstStyle/>
          <a:p>
            <a:pPr algn="ctr"/>
            <a:r>
              <a:rPr lang="ru-RU" sz="4000" b="1" dirty="0" smtClean="0">
                <a:solidFill>
                  <a:srgbClr val="0070C0"/>
                </a:solidFill>
                <a:latin typeface="Times New Roman" pitchFamily="18" charset="0"/>
                <a:cs typeface="Times New Roman" pitchFamily="18" charset="0"/>
              </a:rPr>
              <a:t>Рекомендации педагогам</a:t>
            </a:r>
            <a:endParaRPr lang="ru-RU" sz="4000" b="1" dirty="0">
              <a:solidFill>
                <a:srgbClr val="0070C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 y="0"/>
            <a:ext cx="12192002" cy="68914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a:off x="704538" y="764498"/>
            <a:ext cx="10463134" cy="5016758"/>
          </a:xfrm>
          <a:prstGeom prst="rect">
            <a:avLst/>
          </a:prstGeom>
        </p:spPr>
        <p:txBody>
          <a:bodyPr wrap="square">
            <a:spAutoFit/>
          </a:bodyPr>
          <a:lstStyle/>
          <a:p>
            <a:pPr algn="just"/>
            <a:r>
              <a:rPr lang="ru-RU" sz="3200" dirty="0" smtClean="0">
                <a:latin typeface="Times New Roman" pitchFamily="18" charset="0"/>
                <a:cs typeface="Times New Roman" pitchFamily="18" charset="0"/>
              </a:rPr>
              <a:t>      Все дети любят рисовать, когда это у них хорошо получается. Рисование карандашами, кистью требует высокого уровня владения техникой рисования, сформированных навыков и знаний, приемов работы. Очень часто отсутствие этих знаний и навыков быстро отвращает ребенка от рисования, поскольку в результате его усилий рисунок получается неправильным, он не соответствует желанию ребенка получить </a:t>
            </a:r>
            <a:r>
              <a:rPr lang="ru-RU" sz="3200" b="1" dirty="0" smtClean="0">
                <a:latin typeface="Times New Roman" pitchFamily="18" charset="0"/>
                <a:cs typeface="Times New Roman" pitchFamily="18" charset="0"/>
              </a:rPr>
              <a:t>изображение</a:t>
            </a:r>
            <a:r>
              <a:rPr lang="ru-RU" sz="3200" dirty="0" smtClean="0">
                <a:latin typeface="Times New Roman" pitchFamily="18" charset="0"/>
                <a:cs typeface="Times New Roman" pitchFamily="18" charset="0"/>
              </a:rPr>
              <a:t>, близкое к его замыслу или реальному объекту, который он пытался </a:t>
            </a:r>
            <a:r>
              <a:rPr lang="ru-RU" sz="3200" b="1" dirty="0" smtClean="0">
                <a:latin typeface="Times New Roman" pitchFamily="18" charset="0"/>
                <a:cs typeface="Times New Roman" pitchFamily="18" charset="0"/>
              </a:rPr>
              <a:t>изобразить</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a:off x="737419" y="1356852"/>
            <a:ext cx="10943303" cy="4539704"/>
          </a:xfrm>
          <a:prstGeom prst="rect">
            <a:avLst/>
          </a:prstGeom>
        </p:spPr>
        <p:txBody>
          <a:bodyPr wrap="square">
            <a:spAutoFit/>
          </a:bodyPr>
          <a:lstStyle/>
          <a:p>
            <a:pPr>
              <a:spcAft>
                <a:spcPts val="1000"/>
              </a:spcAft>
              <a:buClr>
                <a:schemeClr val="tx1">
                  <a:lumMod val="95000"/>
                  <a:lumOff val="5000"/>
                </a:schemeClr>
              </a:buClr>
              <a:buFont typeface="Wingdings" pitchFamily="2" charset="2"/>
              <a:buChar char="v"/>
              <a:defRPr/>
            </a:pPr>
            <a:r>
              <a:rPr lang="ru-RU" sz="2400" b="1" dirty="0" smtClean="0">
                <a:latin typeface="Times New Roman" pitchFamily="18" charset="0"/>
                <a:cs typeface="Times New Roman" pitchFamily="18" charset="0"/>
              </a:rPr>
              <a:t> Материалы (карандаши, краски, кисти, фломастеры, восковые карандаши и т.д.) необходимо располагать в поле зрения малыша, чтобы у него возникло желание творить;</a:t>
            </a:r>
          </a:p>
          <a:p>
            <a:pPr>
              <a:spcAft>
                <a:spcPts val="1000"/>
              </a:spcAft>
              <a:buClr>
                <a:schemeClr val="tx1">
                  <a:lumMod val="95000"/>
                  <a:lumOff val="5000"/>
                </a:schemeClr>
              </a:buClr>
              <a:buFont typeface="Wingdings" pitchFamily="2" charset="2"/>
              <a:buChar char="v"/>
              <a:defRPr/>
            </a:pPr>
            <a:r>
              <a:rPr lang="ru-RU" sz="2400" b="1" dirty="0" smtClean="0">
                <a:latin typeface="Times New Roman" pitchFamily="18" charset="0"/>
                <a:cs typeface="Times New Roman" pitchFamily="18" charset="0"/>
              </a:rPr>
              <a:t> Знакомьте его с окружающим миром вещей, живой и неживой природой, предметами изобразительного искусства, предлагайте  рисовать все, о чем ребенок любит говорить, и беседовать с ним обо всем, что он любит рисовать;</a:t>
            </a:r>
          </a:p>
          <a:p>
            <a:pPr>
              <a:spcAft>
                <a:spcPts val="1000"/>
              </a:spcAft>
              <a:buClr>
                <a:schemeClr val="tx1">
                  <a:lumMod val="95000"/>
                  <a:lumOff val="5000"/>
                </a:schemeClr>
              </a:buClr>
              <a:buFont typeface="Wingdings" pitchFamily="2" charset="2"/>
              <a:buChar char="v"/>
              <a:defRPr/>
            </a:pPr>
            <a:r>
              <a:rPr lang="ru-RU" sz="2400" b="1" dirty="0" smtClean="0">
                <a:latin typeface="Times New Roman" pitchFamily="18" charset="0"/>
                <a:cs typeface="Times New Roman" pitchFamily="18" charset="0"/>
              </a:rPr>
              <a:t> Не критикуйте ребенка и не торопите, наоборот, время от времени стимулируйте занятия ребенка рисованием;</a:t>
            </a:r>
          </a:p>
          <a:p>
            <a:pPr>
              <a:spcAft>
                <a:spcPts val="1000"/>
              </a:spcAft>
              <a:buClr>
                <a:schemeClr val="tx1">
                  <a:lumMod val="95000"/>
                  <a:lumOff val="5000"/>
                </a:schemeClr>
              </a:buClr>
              <a:buFont typeface="Wingdings" pitchFamily="2" charset="2"/>
              <a:buChar char="v"/>
              <a:defRPr/>
            </a:pPr>
            <a:r>
              <a:rPr lang="ru-RU" sz="2400" b="1" dirty="0" smtClean="0">
                <a:latin typeface="Times New Roman" pitchFamily="18" charset="0"/>
                <a:cs typeface="Times New Roman" pitchFamily="18" charset="0"/>
              </a:rPr>
              <a:t>  Хвалите своего ребёнка, помогайте ему, доверяйте ему, ведь ваш ребёнок индивидуален!</a:t>
            </a:r>
          </a:p>
        </p:txBody>
      </p:sp>
      <p:sp>
        <p:nvSpPr>
          <p:cNvPr id="4" name="Заголовок 3"/>
          <p:cNvSpPr>
            <a:spLocks noGrp="1"/>
          </p:cNvSpPr>
          <p:nvPr>
            <p:ph type="title"/>
          </p:nvPr>
        </p:nvSpPr>
        <p:spPr>
          <a:xfrm>
            <a:off x="0" y="320881"/>
            <a:ext cx="12192000" cy="903236"/>
          </a:xfrm>
        </p:spPr>
        <p:txBody>
          <a:bodyPr>
            <a:normAutofit/>
          </a:bodyPr>
          <a:lstStyle/>
          <a:p>
            <a:pPr algn="ctr"/>
            <a:r>
              <a:rPr lang="ru-RU" sz="4000" b="1" dirty="0" smtClean="0">
                <a:solidFill>
                  <a:srgbClr val="0070C0"/>
                </a:solidFill>
                <a:latin typeface="Times New Roman" pitchFamily="18" charset="0"/>
                <a:cs typeface="Times New Roman" pitchFamily="18" charset="0"/>
              </a:rPr>
              <a:t>Рекомендации родителям</a:t>
            </a:r>
            <a:endParaRPr lang="ru-RU" sz="4000" b="1" dirty="0">
              <a:solidFill>
                <a:srgbClr val="0070C0"/>
              </a:solidFill>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7" descr="raduga"/>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3967315" y="2135750"/>
            <a:ext cx="3524865" cy="4225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Заголовок 3"/>
          <p:cNvSpPr>
            <a:spLocks noGrp="1"/>
          </p:cNvSpPr>
          <p:nvPr>
            <p:ph type="title"/>
          </p:nvPr>
        </p:nvSpPr>
        <p:spPr>
          <a:xfrm>
            <a:off x="0" y="368710"/>
            <a:ext cx="12192000" cy="1749681"/>
          </a:xfrm>
        </p:spPr>
        <p:txBody>
          <a:bodyPr>
            <a:normAutofit/>
            <a:scene3d>
              <a:camera prst="orthographicFront"/>
              <a:lightRig rig="soft" dir="t">
                <a:rot lat="0" lon="0" rev="10800000"/>
              </a:lightRig>
            </a:scene3d>
            <a:sp3d>
              <a:bevelT w="27940" h="12700"/>
              <a:contourClr>
                <a:srgbClr val="DDDDDD"/>
              </a:contourClr>
            </a:sp3d>
          </a:bodyPr>
          <a:lstStyle/>
          <a:p>
            <a:pPr algn="ctr"/>
            <a:r>
              <a:rPr lang="ru-RU" sz="6000" b="1" i="1" spc="150" dirty="0" smtClean="0">
                <a:ln w="11430"/>
                <a:solidFill>
                  <a:srgbClr val="0070C0"/>
                </a:solidFill>
                <a:effectLst>
                  <a:reflection blurRad="6350" stA="55000" endA="300" endPos="45500" dir="5400000" sy="-100000" algn="bl" rotWithShape="0"/>
                </a:effectLst>
                <a:latin typeface="Comic Sans MS" pitchFamily="66" charset="0"/>
                <a:cs typeface="Times New Roman" pitchFamily="18" charset="0"/>
              </a:rPr>
              <a:t>Спасибо за внимание!</a:t>
            </a:r>
            <a:endParaRPr lang="ru-RU" sz="6000" b="1" i="1" spc="150" dirty="0">
              <a:ln w="11430"/>
              <a:solidFill>
                <a:srgbClr val="0070C0"/>
              </a:solidFill>
              <a:effectLst>
                <a:reflection blurRad="6350" stA="55000" endA="300" endPos="45500" dir="5400000" sy="-100000" algn="bl" rotWithShape="0"/>
              </a:effectLst>
              <a:latin typeface="Comic Sans MS" pitchFamily="66" charset="0"/>
              <a:cs typeface="Times New Roman" pitchFamily="18" charset="0"/>
            </a:endParaRPr>
          </a:p>
        </p:txBody>
      </p:sp>
      <p:sp>
        <p:nvSpPr>
          <p:cNvPr id="7" name="TextBox 6"/>
          <p:cNvSpPr txBox="1"/>
          <p:nvPr/>
        </p:nvSpPr>
        <p:spPr>
          <a:xfrm>
            <a:off x="6887497" y="2359742"/>
            <a:ext cx="184731" cy="369332"/>
          </a:xfrm>
          <a:prstGeom prst="rect">
            <a:avLst/>
          </a:prstGeom>
          <a:noFill/>
        </p:spPr>
        <p:txBody>
          <a:bodyPr wrap="none" rtlCol="0">
            <a:spAutoFit/>
          </a:bodyPr>
          <a:lstStyle/>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195108" y="1825625"/>
            <a:ext cx="5801784" cy="4351338"/>
          </a:xfrm>
        </p:spPr>
      </p:pic>
      <p:pic>
        <p:nvPicPr>
          <p:cNvPr id="4" name="Рисунок 4" descr="E:\фоны ИЗО\f69ef0c19570.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2"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Скругленный прямоугольник 4"/>
          <p:cNvSpPr/>
          <p:nvPr/>
        </p:nvSpPr>
        <p:spPr>
          <a:xfrm>
            <a:off x="548928" y="0"/>
            <a:ext cx="5969859" cy="6858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600" dirty="0" smtClean="0">
                <a:solidFill>
                  <a:schemeClr val="tx1"/>
                </a:solidFill>
                <a:latin typeface="Times New Roman" pitchFamily="18" charset="0"/>
                <a:cs typeface="Times New Roman" pitchFamily="18" charset="0"/>
              </a:rPr>
              <a:t>     Эффективность  применения </a:t>
            </a:r>
            <a:r>
              <a:rPr lang="ru-RU" sz="2600" dirty="0">
                <a:solidFill>
                  <a:schemeClr val="tx1"/>
                </a:solidFill>
                <a:latin typeface="Times New Roman" pitchFamily="18" charset="0"/>
                <a:cs typeface="Times New Roman" pitchFamily="18" charset="0"/>
              </a:rPr>
              <a:t>различных техник рисования на занятиях по </a:t>
            </a:r>
            <a:r>
              <a:rPr lang="ru-RU" sz="2600" b="1" dirty="0">
                <a:solidFill>
                  <a:schemeClr val="tx1"/>
                </a:solidFill>
                <a:latin typeface="Times New Roman" pitchFamily="18" charset="0"/>
                <a:cs typeface="Times New Roman" pitchFamily="18" charset="0"/>
              </a:rPr>
              <a:t>изобразительному</a:t>
            </a:r>
            <a:r>
              <a:rPr lang="ru-RU" sz="2600" dirty="0">
                <a:solidFill>
                  <a:schemeClr val="tx1"/>
                </a:solidFill>
                <a:latin typeface="Times New Roman" pitchFamily="18" charset="0"/>
                <a:cs typeface="Times New Roman" pitchFamily="18" charset="0"/>
              </a:rPr>
              <a:t> искусству и использование нетрадиционных техник позволяют ребенку преодолеть чувство страха перед неудачей. Можно сказать, что нетрадиционные техники позволяют выразить в рисунке чувства и эмоции, дают ребенку свободу и вселяют уверенность в своих силах. Владея разными техниками и </a:t>
            </a:r>
            <a:r>
              <a:rPr lang="ru-RU" sz="2600" b="1" dirty="0">
                <a:solidFill>
                  <a:schemeClr val="tx1"/>
                </a:solidFill>
                <a:latin typeface="Times New Roman" pitchFamily="18" charset="0"/>
                <a:cs typeface="Times New Roman" pitchFamily="18" charset="0"/>
              </a:rPr>
              <a:t>способами изображения</a:t>
            </a:r>
            <a:r>
              <a:rPr lang="ru-RU" sz="2600" dirty="0">
                <a:solidFill>
                  <a:schemeClr val="tx1"/>
                </a:solidFill>
                <a:latin typeface="Times New Roman" pitchFamily="18" charset="0"/>
                <a:cs typeface="Times New Roman" pitchFamily="18" charset="0"/>
              </a:rPr>
              <a:t> предметов или окружающего мира, ребенок получает возможность выбора. </a:t>
            </a:r>
          </a:p>
        </p:txBody>
      </p:sp>
      <p:pic>
        <p:nvPicPr>
          <p:cNvPr id="8" name="Рисунок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916994" y="524656"/>
            <a:ext cx="4776918" cy="5726242"/>
          </a:xfrm>
          <a:prstGeom prst="rect">
            <a:avLst/>
          </a:prstGeom>
        </p:spPr>
      </p:pic>
    </p:spTree>
    <p:extLst>
      <p:ext uri="{BB962C8B-B14F-4D97-AF65-F5344CB8AC3E}">
        <p14:creationId xmlns="" xmlns:p14="http://schemas.microsoft.com/office/powerpoint/2010/main" val="46363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Скругленный прямоугольник 4"/>
          <p:cNvSpPr/>
          <p:nvPr/>
        </p:nvSpPr>
        <p:spPr>
          <a:xfrm>
            <a:off x="1002890" y="365125"/>
            <a:ext cx="10368116" cy="89365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a:solidFill>
                  <a:srgbClr val="002060"/>
                </a:solidFill>
                <a:latin typeface="Times New Roman" pitchFamily="18" charset="0"/>
                <a:cs typeface="Times New Roman" pitchFamily="18" charset="0"/>
              </a:rPr>
              <a:t>Развитие </a:t>
            </a:r>
            <a:r>
              <a:rPr lang="ru-RU" sz="2200" b="1" dirty="0" smtClean="0">
                <a:solidFill>
                  <a:srgbClr val="002060"/>
                </a:solidFill>
                <a:latin typeface="Times New Roman" pitchFamily="18" charset="0"/>
                <a:cs typeface="Times New Roman" pitchFamily="18" charset="0"/>
              </a:rPr>
              <a:t>творческой </a:t>
            </a:r>
            <a:r>
              <a:rPr lang="ru-RU" sz="2200" b="1" u="sng" dirty="0" smtClean="0">
                <a:solidFill>
                  <a:srgbClr val="002060"/>
                </a:solidFill>
                <a:latin typeface="Times New Roman" pitchFamily="18" charset="0"/>
                <a:cs typeface="Times New Roman" pitchFamily="18" charset="0"/>
              </a:rPr>
              <a:t>активности </a:t>
            </a:r>
            <a:r>
              <a:rPr lang="ru-RU" sz="2200" b="1" u="sng" dirty="0">
                <a:solidFill>
                  <a:srgbClr val="002060"/>
                </a:solidFill>
                <a:latin typeface="Times New Roman" pitchFamily="18" charset="0"/>
                <a:cs typeface="Times New Roman" pitchFamily="18" charset="0"/>
              </a:rPr>
              <a:t>и систематизации знаний у детей решает следующие задачи</a:t>
            </a:r>
            <a:r>
              <a:rPr lang="ru-RU" sz="2200" b="1" dirty="0">
                <a:solidFill>
                  <a:srgbClr val="002060"/>
                </a:solidFill>
                <a:latin typeface="Times New Roman" pitchFamily="18" charset="0"/>
                <a:cs typeface="Times New Roman" pitchFamily="18" charset="0"/>
              </a:rPr>
              <a:t>:</a:t>
            </a:r>
          </a:p>
        </p:txBody>
      </p:sp>
      <p:sp>
        <p:nvSpPr>
          <p:cNvPr id="6" name="Скругленный прямоугольник 5"/>
          <p:cNvSpPr/>
          <p:nvPr/>
        </p:nvSpPr>
        <p:spPr>
          <a:xfrm>
            <a:off x="209862" y="1906799"/>
            <a:ext cx="2194125" cy="43907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70C0"/>
                </a:solidFill>
                <a:latin typeface="Times New Roman" pitchFamily="18" charset="0"/>
                <a:cs typeface="Times New Roman" pitchFamily="18" charset="0"/>
              </a:rPr>
              <a:t>Учит </a:t>
            </a:r>
            <a:r>
              <a:rPr lang="ru-RU" dirty="0">
                <a:solidFill>
                  <a:srgbClr val="0070C0"/>
                </a:solidFill>
                <a:latin typeface="Times New Roman" pitchFamily="18" charset="0"/>
                <a:cs typeface="Times New Roman" pitchFamily="18" charset="0"/>
              </a:rPr>
              <a:t>детей использовать в рисовании разнообразные материалы и технику, разные </a:t>
            </a:r>
            <a:r>
              <a:rPr lang="ru-RU" b="1" dirty="0">
                <a:solidFill>
                  <a:srgbClr val="0070C0"/>
                </a:solidFill>
                <a:latin typeface="Times New Roman" pitchFamily="18" charset="0"/>
                <a:cs typeface="Times New Roman" pitchFamily="18" charset="0"/>
              </a:rPr>
              <a:t>способы создания изображения</a:t>
            </a:r>
            <a:r>
              <a:rPr lang="ru-RU" dirty="0">
                <a:solidFill>
                  <a:srgbClr val="0070C0"/>
                </a:solidFill>
                <a:latin typeface="Times New Roman" pitchFamily="18" charset="0"/>
                <a:cs typeface="Times New Roman" pitchFamily="18" charset="0"/>
              </a:rPr>
              <a:t>, соединяя в одном рисунке разные материалы с целью получения выразительного образа.</a:t>
            </a:r>
          </a:p>
        </p:txBody>
      </p:sp>
      <p:sp>
        <p:nvSpPr>
          <p:cNvPr id="7" name="Скругленный прямоугольник 6"/>
          <p:cNvSpPr/>
          <p:nvPr/>
        </p:nvSpPr>
        <p:spPr>
          <a:xfrm>
            <a:off x="2548328" y="1937058"/>
            <a:ext cx="2255249" cy="439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0070C0"/>
                </a:solidFill>
                <a:latin typeface="Times New Roman" pitchFamily="18" charset="0"/>
                <a:cs typeface="Times New Roman" pitchFamily="18" charset="0"/>
              </a:rPr>
              <a:t>Развивает</a:t>
            </a:r>
            <a:r>
              <a:rPr lang="ru-RU" sz="2000" dirty="0">
                <a:solidFill>
                  <a:srgbClr val="0070C0"/>
                </a:solidFill>
                <a:latin typeface="Times New Roman" pitchFamily="18" charset="0"/>
                <a:cs typeface="Times New Roman" pitchFamily="18" charset="0"/>
              </a:rPr>
              <a:t> эстетические чувства, формы, цвет, ритм, композицию, </a:t>
            </a:r>
            <a:r>
              <a:rPr lang="ru-RU" sz="2000" b="1" dirty="0">
                <a:solidFill>
                  <a:srgbClr val="0070C0"/>
                </a:solidFill>
                <a:latin typeface="Times New Roman" pitchFamily="18" charset="0"/>
                <a:cs typeface="Times New Roman" pitchFamily="18" charset="0"/>
              </a:rPr>
              <a:t>творческую активность</a:t>
            </a:r>
            <a:r>
              <a:rPr lang="ru-RU" sz="2000" dirty="0">
                <a:solidFill>
                  <a:srgbClr val="0070C0"/>
                </a:solidFill>
                <a:latin typeface="Times New Roman" pitchFamily="18" charset="0"/>
                <a:cs typeface="Times New Roman" pitchFamily="18" charset="0"/>
              </a:rPr>
              <a:t>, желание рисовать. Учит видеть и понимать красоту многоцветного мира.</a:t>
            </a:r>
          </a:p>
        </p:txBody>
      </p:sp>
      <p:sp>
        <p:nvSpPr>
          <p:cNvPr id="8" name="Скругленный прямоугольник 7"/>
          <p:cNvSpPr/>
          <p:nvPr/>
        </p:nvSpPr>
        <p:spPr>
          <a:xfrm>
            <a:off x="4950035" y="1906798"/>
            <a:ext cx="2261926" cy="44350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0070C0"/>
                </a:solidFill>
                <a:latin typeface="Times New Roman" pitchFamily="18" charset="0"/>
                <a:cs typeface="Times New Roman" pitchFamily="18" charset="0"/>
              </a:rPr>
              <a:t>Развивает воображение детей</a:t>
            </a:r>
            <a:r>
              <a:rPr lang="ru-RU" sz="2000" dirty="0">
                <a:solidFill>
                  <a:srgbClr val="0070C0"/>
                </a:solidFill>
                <a:latin typeface="Times New Roman" pitchFamily="18" charset="0"/>
                <a:cs typeface="Times New Roman" pitchFamily="18" charset="0"/>
              </a:rPr>
              <a:t>, поддерживая проявления их фантазии, смелости в изложении собственных замыслов.</a:t>
            </a:r>
          </a:p>
        </p:txBody>
      </p:sp>
      <p:sp>
        <p:nvSpPr>
          <p:cNvPr id="9" name="Скругленный прямоугольник 8"/>
          <p:cNvSpPr/>
          <p:nvPr/>
        </p:nvSpPr>
        <p:spPr>
          <a:xfrm>
            <a:off x="7374195" y="1937058"/>
            <a:ext cx="2227006" cy="439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0070C0"/>
                </a:solidFill>
                <a:latin typeface="Times New Roman" pitchFamily="18" charset="0"/>
                <a:cs typeface="Times New Roman" pitchFamily="18" charset="0"/>
              </a:rPr>
              <a:t>Совершенствует и активизирует те знания, умения и навыки, которыми овладевают дети на занятиях по </a:t>
            </a:r>
            <a:r>
              <a:rPr lang="ru-RU" sz="2000" b="1" dirty="0">
                <a:solidFill>
                  <a:srgbClr val="0070C0"/>
                </a:solidFill>
                <a:latin typeface="Times New Roman" pitchFamily="18" charset="0"/>
                <a:cs typeface="Times New Roman" pitchFamily="18" charset="0"/>
              </a:rPr>
              <a:t>изобразительной деятельности</a:t>
            </a:r>
            <a:r>
              <a:rPr lang="ru-RU" sz="2000" dirty="0">
                <a:solidFill>
                  <a:srgbClr val="0070C0"/>
                </a:solidFill>
                <a:latin typeface="Times New Roman" pitchFamily="18" charset="0"/>
                <a:cs typeface="Times New Roman" pitchFamily="18" charset="0"/>
              </a:rPr>
              <a:t>.</a:t>
            </a:r>
          </a:p>
        </p:txBody>
      </p:sp>
      <p:sp>
        <p:nvSpPr>
          <p:cNvPr id="10" name="Скругленный прямоугольник 9"/>
          <p:cNvSpPr/>
          <p:nvPr/>
        </p:nvSpPr>
        <p:spPr>
          <a:xfrm>
            <a:off x="9763432" y="1917291"/>
            <a:ext cx="2243689" cy="44097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70C0"/>
                </a:solidFill>
                <a:latin typeface="Times New Roman" pitchFamily="18" charset="0"/>
                <a:cs typeface="Times New Roman" pitchFamily="18" charset="0"/>
              </a:rPr>
              <a:t>Воспитывает</a:t>
            </a:r>
            <a:r>
              <a:rPr lang="ru-RU" sz="2000" dirty="0" smtClean="0">
                <a:solidFill>
                  <a:srgbClr val="0070C0"/>
                </a:solidFill>
                <a:latin typeface="Times New Roman" pitchFamily="18" charset="0"/>
                <a:cs typeface="Times New Roman" pitchFamily="18" charset="0"/>
              </a:rPr>
              <a:t> </a:t>
            </a:r>
            <a:r>
              <a:rPr lang="ru-RU" sz="2000" dirty="0">
                <a:solidFill>
                  <a:srgbClr val="0070C0"/>
                </a:solidFill>
                <a:latin typeface="Times New Roman" pitchFamily="18" charset="0"/>
                <a:cs typeface="Times New Roman" pitchFamily="18" charset="0"/>
              </a:rPr>
              <a:t>умение доводить начатое дело до конца, работать в коллективе и индивидуально</a:t>
            </a:r>
            <a:r>
              <a:rPr lang="ru-RU" dirty="0">
                <a:solidFill>
                  <a:schemeClr val="tx1"/>
                </a:solidFill>
                <a:latin typeface="Arial" panose="020B0604020202020204" pitchFamily="34" charset="0"/>
                <a:cs typeface="Arial" panose="020B0604020202020204" pitchFamily="34" charset="0"/>
              </a:rPr>
              <a:t>.</a:t>
            </a:r>
          </a:p>
        </p:txBody>
      </p:sp>
      <p:sp>
        <p:nvSpPr>
          <p:cNvPr id="11" name="Стрелка вниз 10"/>
          <p:cNvSpPr/>
          <p:nvPr/>
        </p:nvSpPr>
        <p:spPr>
          <a:xfrm>
            <a:off x="6024747" y="1324907"/>
            <a:ext cx="193965" cy="546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8384425" y="1347237"/>
            <a:ext cx="184388" cy="546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10759984" y="1321186"/>
            <a:ext cx="198067" cy="546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1150421" y="1292618"/>
            <a:ext cx="193965" cy="546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3595628" y="1324871"/>
            <a:ext cx="193965" cy="546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073526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Скругленный прямоугольник 4"/>
          <p:cNvSpPr/>
          <p:nvPr/>
        </p:nvSpPr>
        <p:spPr>
          <a:xfrm>
            <a:off x="528484" y="118753"/>
            <a:ext cx="10984675" cy="67392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Arial" pitchFamily="34" charset="0"/>
                <a:cs typeface="Arial" pitchFamily="34" charset="0"/>
              </a:rPr>
              <a:t> </a:t>
            </a:r>
            <a:r>
              <a:rPr lang="ru-RU" dirty="0" smtClean="0">
                <a:solidFill>
                  <a:schemeClr val="tx1"/>
                </a:solidFill>
                <a:latin typeface="Arial" pitchFamily="34" charset="0"/>
                <a:cs typeface="Arial" pitchFamily="34" charset="0"/>
              </a:rPr>
              <a:t>     </a:t>
            </a:r>
            <a:r>
              <a:rPr lang="ru-RU" sz="2200" b="1" dirty="0" smtClean="0">
                <a:solidFill>
                  <a:schemeClr val="tx1"/>
                </a:solidFill>
                <a:latin typeface="Times New Roman" pitchFamily="18" charset="0"/>
                <a:cs typeface="Times New Roman" pitchFamily="18" charset="0"/>
              </a:rPr>
              <a:t>Для </a:t>
            </a:r>
            <a:r>
              <a:rPr lang="ru-RU" sz="2200" b="1" dirty="0">
                <a:solidFill>
                  <a:schemeClr val="tx1"/>
                </a:solidFill>
                <a:latin typeface="Times New Roman" pitchFamily="18" charset="0"/>
                <a:cs typeface="Times New Roman" pitchFamily="18" charset="0"/>
              </a:rPr>
              <a:t>развития детского творчества можно применить следующие методы </a:t>
            </a:r>
            <a:r>
              <a:rPr lang="ru-RU" sz="2200" b="1" dirty="0" smtClean="0">
                <a:solidFill>
                  <a:schemeClr val="tx1"/>
                </a:solidFill>
                <a:latin typeface="Times New Roman" pitchFamily="18" charset="0"/>
                <a:cs typeface="Times New Roman" pitchFamily="18" charset="0"/>
              </a:rPr>
              <a:t>обучения (</a:t>
            </a:r>
            <a:r>
              <a:rPr lang="ru-RU" sz="2200" b="1" dirty="0">
                <a:solidFill>
                  <a:schemeClr val="tx1"/>
                </a:solidFill>
                <a:latin typeface="Times New Roman" pitchFamily="18" charset="0"/>
                <a:cs typeface="Times New Roman" pitchFamily="18" charset="0"/>
              </a:rPr>
              <a:t>авторами классификации методов являются И.Я. </a:t>
            </a:r>
            <a:r>
              <a:rPr lang="ru-RU" sz="2200" b="1" dirty="0" err="1">
                <a:solidFill>
                  <a:schemeClr val="tx1"/>
                </a:solidFill>
                <a:latin typeface="Times New Roman" pitchFamily="18" charset="0"/>
                <a:cs typeface="Times New Roman" pitchFamily="18" charset="0"/>
              </a:rPr>
              <a:t>Лернер</a:t>
            </a:r>
            <a:r>
              <a:rPr lang="ru-RU" sz="2200" b="1" dirty="0">
                <a:solidFill>
                  <a:schemeClr val="tx1"/>
                </a:solidFill>
                <a:latin typeface="Times New Roman" pitchFamily="18" charset="0"/>
                <a:cs typeface="Times New Roman" pitchFamily="18" charset="0"/>
              </a:rPr>
              <a:t>, М.Н. </a:t>
            </a:r>
            <a:r>
              <a:rPr lang="ru-RU" sz="2200" b="1" dirty="0" err="1">
                <a:solidFill>
                  <a:schemeClr val="tx1"/>
                </a:solidFill>
                <a:latin typeface="Times New Roman" pitchFamily="18" charset="0"/>
                <a:cs typeface="Times New Roman" pitchFamily="18" charset="0"/>
              </a:rPr>
              <a:t>Скаткин</a:t>
            </a:r>
            <a:r>
              <a:rPr lang="ru-RU" sz="2200" b="1" dirty="0" smtClean="0">
                <a:solidFill>
                  <a:schemeClr val="tx1"/>
                </a:solidFill>
                <a:latin typeface="Times New Roman" pitchFamily="18" charset="0"/>
                <a:cs typeface="Times New Roman" pitchFamily="18" charset="0"/>
              </a:rPr>
              <a:t>):</a:t>
            </a:r>
            <a:endParaRPr lang="ru-RU" sz="2200" b="1" dirty="0">
              <a:solidFill>
                <a:schemeClr val="tx1"/>
              </a:solidFill>
              <a:latin typeface="Times New Roman" pitchFamily="18" charset="0"/>
              <a:cs typeface="Times New Roman" pitchFamily="18" charset="0"/>
            </a:endParaRPr>
          </a:p>
          <a:p>
            <a:pPr marL="285750" indent="-20638" algn="just">
              <a:buFont typeface="Wingdings" panose="05000000000000000000" pitchFamily="2" charset="2"/>
              <a:buChar char="Ø"/>
            </a:pPr>
            <a:r>
              <a:rPr lang="ru-RU" sz="2200" b="1" dirty="0">
                <a:solidFill>
                  <a:schemeClr val="tx1"/>
                </a:solidFill>
                <a:latin typeface="Times New Roman" pitchFamily="18" charset="0"/>
                <a:cs typeface="Times New Roman" pitchFamily="18" charset="0"/>
              </a:rPr>
              <a:t> </a:t>
            </a:r>
            <a:r>
              <a:rPr lang="ru-RU" sz="2200" b="1" u="sng" dirty="0" smtClean="0">
                <a:solidFill>
                  <a:schemeClr val="tx1"/>
                </a:solidFill>
                <a:latin typeface="Times New Roman" pitchFamily="18" charset="0"/>
                <a:cs typeface="Times New Roman" pitchFamily="18" charset="0"/>
              </a:rPr>
              <a:t>информационно - рецептивный </a:t>
            </a:r>
            <a:r>
              <a:rPr lang="ru-RU" sz="2200" b="1" u="sng" dirty="0">
                <a:solidFill>
                  <a:schemeClr val="tx1"/>
                </a:solidFill>
                <a:latin typeface="Times New Roman" pitchFamily="18" charset="0"/>
                <a:cs typeface="Times New Roman" pitchFamily="18" charset="0"/>
              </a:rPr>
              <a:t>метод</a:t>
            </a:r>
            <a:r>
              <a:rPr lang="ru-RU" sz="2200" b="1" dirty="0">
                <a:solidFill>
                  <a:schemeClr val="tx1"/>
                </a:solidFill>
                <a:latin typeface="Times New Roman" pitchFamily="18" charset="0"/>
                <a:cs typeface="Times New Roman" pitchFamily="18" charset="0"/>
              </a:rPr>
              <a:t>, который включает в себя приёмы рассматривания и показа образца воспитателя;</a:t>
            </a:r>
          </a:p>
          <a:p>
            <a:pPr marL="285750" indent="-20638" algn="just">
              <a:buFont typeface="Wingdings" panose="05000000000000000000" pitchFamily="2" charset="2"/>
              <a:buChar char="Ø"/>
            </a:pPr>
            <a:r>
              <a:rPr lang="ru-RU" sz="2200" b="1" dirty="0">
                <a:solidFill>
                  <a:schemeClr val="tx1"/>
                </a:solidFill>
                <a:latin typeface="Times New Roman" pitchFamily="18" charset="0"/>
                <a:cs typeface="Times New Roman" pitchFamily="18" charset="0"/>
              </a:rPr>
              <a:t> </a:t>
            </a:r>
            <a:r>
              <a:rPr lang="ru-RU" sz="2200" b="1" u="sng" dirty="0">
                <a:solidFill>
                  <a:schemeClr val="tx1"/>
                </a:solidFill>
                <a:latin typeface="Times New Roman" pitchFamily="18" charset="0"/>
                <a:cs typeface="Times New Roman" pitchFamily="18" charset="0"/>
              </a:rPr>
              <a:t>репродуктивный метод</a:t>
            </a:r>
            <a:r>
              <a:rPr lang="ru-RU" sz="2200" b="1" dirty="0">
                <a:solidFill>
                  <a:schemeClr val="tx1"/>
                </a:solidFill>
                <a:latin typeface="Times New Roman" pitchFamily="18" charset="0"/>
                <a:cs typeface="Times New Roman" pitchFamily="18" charset="0"/>
              </a:rPr>
              <a:t>, направленный на закрепление знаний и навыков детей. Это метод упражнений, доводящий навыки до </a:t>
            </a:r>
            <a:r>
              <a:rPr lang="ru-RU" sz="2200" b="1" dirty="0" smtClean="0">
                <a:solidFill>
                  <a:schemeClr val="tx1"/>
                </a:solidFill>
                <a:latin typeface="Times New Roman" pitchFamily="18" charset="0"/>
                <a:cs typeface="Times New Roman" pitchFamily="18" charset="0"/>
              </a:rPr>
              <a:t>автоматизма работы </a:t>
            </a:r>
            <a:r>
              <a:rPr lang="ru-RU" sz="2200" b="1" dirty="0">
                <a:solidFill>
                  <a:schemeClr val="tx1"/>
                </a:solidFill>
                <a:latin typeface="Times New Roman" pitchFamily="18" charset="0"/>
                <a:cs typeface="Times New Roman" pitchFamily="18" charset="0"/>
              </a:rPr>
              <a:t>на черновиках, выполнение формообразующих движений рукой;</a:t>
            </a:r>
          </a:p>
          <a:p>
            <a:pPr marL="285750" indent="-20638" algn="just">
              <a:buFont typeface="Wingdings" panose="05000000000000000000" pitchFamily="2" charset="2"/>
              <a:buChar char="Ø"/>
            </a:pPr>
            <a:r>
              <a:rPr lang="ru-RU" sz="2200" b="1" u="sng" dirty="0" smtClean="0">
                <a:solidFill>
                  <a:schemeClr val="tx1"/>
                </a:solidFill>
                <a:latin typeface="Times New Roman" pitchFamily="18" charset="0"/>
                <a:cs typeface="Times New Roman" pitchFamily="18" charset="0"/>
              </a:rPr>
              <a:t> эвристический </a:t>
            </a:r>
            <a:r>
              <a:rPr lang="ru-RU" sz="2200" b="1" u="sng" dirty="0">
                <a:solidFill>
                  <a:schemeClr val="tx1"/>
                </a:solidFill>
                <a:latin typeface="Times New Roman" pitchFamily="18" charset="0"/>
                <a:cs typeface="Times New Roman" pitchFamily="18" charset="0"/>
              </a:rPr>
              <a:t>метод</a:t>
            </a:r>
            <a:r>
              <a:rPr lang="ru-RU" sz="2200" b="1" dirty="0">
                <a:solidFill>
                  <a:schemeClr val="tx1"/>
                </a:solidFill>
                <a:latin typeface="Times New Roman" pitchFamily="18" charset="0"/>
                <a:cs typeface="Times New Roman" pitchFamily="18" charset="0"/>
              </a:rPr>
              <a:t>, который направлен на проявление самостоятельности в каком - либо моменте работы на занятии, т.е. педагог предлагает ребёнку выполнить часть работы самостоятельно;</a:t>
            </a:r>
          </a:p>
          <a:p>
            <a:pPr marL="285750" indent="-20638" algn="just">
              <a:buFont typeface="Wingdings" panose="05000000000000000000" pitchFamily="2" charset="2"/>
              <a:buChar char="Ø"/>
            </a:pPr>
            <a:r>
              <a:rPr lang="ru-RU" sz="2200" b="1" u="sng" dirty="0" smtClean="0">
                <a:solidFill>
                  <a:schemeClr val="tx1"/>
                </a:solidFill>
                <a:latin typeface="Times New Roman" pitchFamily="18" charset="0"/>
                <a:cs typeface="Times New Roman" pitchFamily="18" charset="0"/>
              </a:rPr>
              <a:t> исследовательский </a:t>
            </a:r>
            <a:r>
              <a:rPr lang="ru-RU" sz="2200" b="1" u="sng" dirty="0">
                <a:solidFill>
                  <a:schemeClr val="tx1"/>
                </a:solidFill>
                <a:latin typeface="Times New Roman" pitchFamily="18" charset="0"/>
                <a:cs typeface="Times New Roman" pitchFamily="18" charset="0"/>
              </a:rPr>
              <a:t>метод</a:t>
            </a:r>
            <a:r>
              <a:rPr lang="ru-RU" sz="2200" b="1" dirty="0">
                <a:solidFill>
                  <a:schemeClr val="tx1"/>
                </a:solidFill>
                <a:latin typeface="Times New Roman" pitchFamily="18" charset="0"/>
                <a:cs typeface="Times New Roman" pitchFamily="18" charset="0"/>
              </a:rPr>
              <a:t>, развивающий у детей не только самостоятельность, но и </a:t>
            </a:r>
            <a:r>
              <a:rPr lang="ru-RU" sz="2200" b="1" dirty="0" smtClean="0">
                <a:solidFill>
                  <a:schemeClr val="tx1"/>
                </a:solidFill>
                <a:latin typeface="Times New Roman" pitchFamily="18" charset="0"/>
                <a:cs typeface="Times New Roman" pitchFamily="18" charset="0"/>
              </a:rPr>
              <a:t>фантазию, </a:t>
            </a:r>
            <a:r>
              <a:rPr lang="ru-RU" sz="2200" b="1" dirty="0">
                <a:solidFill>
                  <a:schemeClr val="tx1"/>
                </a:solidFill>
                <a:latin typeface="Times New Roman" pitchFamily="18" charset="0"/>
                <a:cs typeface="Times New Roman" pitchFamily="18" charset="0"/>
              </a:rPr>
              <a:t>творчество. Педагог предлагает самостоятельно выполнить не какую - либо часть, а всю работу.</a:t>
            </a:r>
          </a:p>
          <a:p>
            <a:pPr marL="285750" indent="-20638" algn="just"/>
            <a:r>
              <a:rPr lang="ru-RU" sz="2200" b="1" dirty="0" smtClean="0">
                <a:solidFill>
                  <a:schemeClr val="tx1"/>
                </a:solidFill>
                <a:latin typeface="Times New Roman" pitchFamily="18" charset="0"/>
                <a:cs typeface="Times New Roman" pitchFamily="18" charset="0"/>
              </a:rPr>
              <a:t>   Но</a:t>
            </a:r>
            <a:r>
              <a:rPr lang="ru-RU" sz="2200" b="1" dirty="0">
                <a:solidFill>
                  <a:schemeClr val="tx1"/>
                </a:solidFill>
                <a:latin typeface="Times New Roman" pitchFamily="18" charset="0"/>
                <a:cs typeface="Times New Roman" pitchFamily="18" charset="0"/>
              </a:rPr>
              <a:t>, следует заметить, что во многом результат работы ребёнка зависит от его заинтересованности, поэтому на занятии важно активизировать внимание дошкольника, побудить его к деятельности при помощи дополнительных стимулов. </a:t>
            </a:r>
          </a:p>
          <a:p>
            <a:pPr algn="just"/>
            <a:r>
              <a:rPr lang="ru-RU" sz="2200" b="1" dirty="0">
                <a:solidFill>
                  <a:schemeClr val="tx1"/>
                </a:solidFill>
                <a:latin typeface="Times New Roman" pitchFamily="18" charset="0"/>
                <a:cs typeface="Times New Roman" pitchFamily="18" charset="0"/>
              </a:rPr>
              <a:t> </a:t>
            </a:r>
          </a:p>
        </p:txBody>
      </p:sp>
    </p:spTree>
    <p:extLst>
      <p:ext uri="{BB962C8B-B14F-4D97-AF65-F5344CB8AC3E}">
        <p14:creationId xmlns="" xmlns:p14="http://schemas.microsoft.com/office/powerpoint/2010/main" val="3488508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 y="0"/>
            <a:ext cx="12192002" cy="68914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a:off x="494675" y="824459"/>
            <a:ext cx="11047751" cy="4524315"/>
          </a:xfrm>
          <a:prstGeom prst="rect">
            <a:avLst/>
          </a:prstGeom>
        </p:spPr>
        <p:txBody>
          <a:bodyPr wrap="square">
            <a:spAutoFit/>
          </a:bodyPr>
          <a:lstStyle/>
          <a:p>
            <a:pPr marL="176213" indent="723900" algn="just"/>
            <a:r>
              <a:rPr lang="ru-RU" sz="2400" b="1" dirty="0" smtClean="0">
                <a:latin typeface="Times New Roman" pitchFamily="18" charset="0"/>
                <a:cs typeface="Times New Roman" pitchFamily="18" charset="0"/>
              </a:rPr>
              <a:t> Такими стимулами могут быть:</a:t>
            </a:r>
          </a:p>
          <a:p>
            <a:pPr marL="176213" indent="177800" algn="just">
              <a:buFont typeface="Arial" pitchFamily="34" charset="0"/>
              <a:buChar char="•"/>
            </a:pPr>
            <a:r>
              <a:rPr lang="ru-RU" sz="2400" b="1" dirty="0" smtClean="0">
                <a:latin typeface="Times New Roman" pitchFamily="18" charset="0"/>
                <a:cs typeface="Times New Roman" pitchFamily="18" charset="0"/>
              </a:rPr>
              <a:t> </a:t>
            </a:r>
            <a:r>
              <a:rPr lang="ru-RU" sz="2400" b="1" u="sng" dirty="0" smtClean="0">
                <a:latin typeface="Times New Roman" pitchFamily="18" charset="0"/>
                <a:cs typeface="Times New Roman" pitchFamily="18" charset="0"/>
              </a:rPr>
              <a:t>игра</a:t>
            </a:r>
            <a:r>
              <a:rPr lang="ru-RU" sz="2400" b="1" dirty="0" smtClean="0">
                <a:latin typeface="Times New Roman" pitchFamily="18" charset="0"/>
                <a:cs typeface="Times New Roman" pitchFamily="18" charset="0"/>
              </a:rPr>
              <a:t>, которая является основным видом деятельности детей;</a:t>
            </a:r>
          </a:p>
          <a:p>
            <a:pPr marL="176213" indent="177800" algn="just">
              <a:buFont typeface="Arial" pitchFamily="34" charset="0"/>
              <a:buChar char="•"/>
            </a:pPr>
            <a:r>
              <a:rPr lang="ru-RU" sz="2400" b="1" dirty="0" smtClean="0">
                <a:latin typeface="Times New Roman" pitchFamily="18" charset="0"/>
                <a:cs typeface="Times New Roman" pitchFamily="18" charset="0"/>
              </a:rPr>
              <a:t> </a:t>
            </a:r>
            <a:r>
              <a:rPr lang="ru-RU" sz="2400" b="1" u="sng" dirty="0" smtClean="0">
                <a:latin typeface="Times New Roman" pitchFamily="18" charset="0"/>
                <a:cs typeface="Times New Roman" pitchFamily="18" charset="0"/>
              </a:rPr>
              <a:t>сюрпризный момент</a:t>
            </a:r>
            <a:r>
              <a:rPr lang="ru-RU" sz="2400" b="1" dirty="0" smtClean="0">
                <a:latin typeface="Times New Roman" pitchFamily="18" charset="0"/>
                <a:cs typeface="Times New Roman" pitchFamily="18" charset="0"/>
              </a:rPr>
              <a:t> - любимый герой сказки или мультфильма приходит в гости и приглашает ребенка отправиться в путешествие;</a:t>
            </a:r>
          </a:p>
          <a:p>
            <a:pPr marL="176213" indent="177800" algn="just">
              <a:buFont typeface="Arial" pitchFamily="34" charset="0"/>
              <a:buChar char="•"/>
            </a:pPr>
            <a:r>
              <a:rPr lang="ru-RU" sz="2400" b="1" dirty="0" smtClean="0">
                <a:latin typeface="Times New Roman" pitchFamily="18" charset="0"/>
                <a:cs typeface="Times New Roman" pitchFamily="18" charset="0"/>
              </a:rPr>
              <a:t> </a:t>
            </a:r>
            <a:r>
              <a:rPr lang="ru-RU" sz="2400" b="1" u="sng" dirty="0" smtClean="0">
                <a:latin typeface="Times New Roman" pitchFamily="18" charset="0"/>
                <a:cs typeface="Times New Roman" pitchFamily="18" charset="0"/>
              </a:rPr>
              <a:t>просьба о помощи</a:t>
            </a:r>
            <a:r>
              <a:rPr lang="ru-RU" sz="2400" b="1" dirty="0" smtClean="0">
                <a:latin typeface="Times New Roman" pitchFamily="18" charset="0"/>
                <a:cs typeface="Times New Roman" pitchFamily="18" charset="0"/>
              </a:rPr>
              <a:t>, ведь дети никогда не откажутся помочь, им важно почувствовать себя значимым; </a:t>
            </a:r>
          </a:p>
          <a:p>
            <a:pPr marL="176213" indent="177800" algn="just">
              <a:buFont typeface="Arial" pitchFamily="34" charset="0"/>
              <a:buChar char="•"/>
            </a:pPr>
            <a:r>
              <a:rPr lang="ru-RU" sz="2400" b="1" dirty="0" smtClean="0">
                <a:latin typeface="Times New Roman" pitchFamily="18" charset="0"/>
                <a:cs typeface="Times New Roman" pitchFamily="18" charset="0"/>
              </a:rPr>
              <a:t> </a:t>
            </a:r>
            <a:r>
              <a:rPr lang="ru-RU" sz="2400" b="1" u="sng" dirty="0" smtClean="0">
                <a:latin typeface="Times New Roman" pitchFamily="18" charset="0"/>
                <a:cs typeface="Times New Roman" pitchFamily="18" charset="0"/>
              </a:rPr>
              <a:t>живая, эмоциональная речь </a:t>
            </a:r>
            <a:r>
              <a:rPr lang="ru-RU" sz="2400" b="1" dirty="0" smtClean="0">
                <a:latin typeface="Times New Roman" pitchFamily="18" charset="0"/>
                <a:cs typeface="Times New Roman" pitchFamily="18" charset="0"/>
              </a:rPr>
              <a:t>воспитателя;</a:t>
            </a:r>
          </a:p>
          <a:p>
            <a:pPr marL="176213" indent="177800" algn="just">
              <a:buFont typeface="Arial" pitchFamily="34" charset="0"/>
              <a:buChar char="•"/>
            </a:pPr>
            <a:r>
              <a:rPr lang="ru-RU" sz="2400" b="1" u="sng" dirty="0" smtClean="0">
                <a:latin typeface="Times New Roman" pitchFamily="18" charset="0"/>
                <a:cs typeface="Times New Roman" pitchFamily="18" charset="0"/>
              </a:rPr>
              <a:t> выбор детьми материала для рисования</a:t>
            </a:r>
            <a:r>
              <a:rPr lang="ru-RU" sz="2400" b="1" dirty="0" smtClean="0">
                <a:latin typeface="Times New Roman" pitchFamily="18" charset="0"/>
                <a:cs typeface="Times New Roman" pitchFamily="18" charset="0"/>
              </a:rPr>
              <a:t> (бумага, цвета краски, карандашей и т.д.)</a:t>
            </a:r>
          </a:p>
          <a:p>
            <a:pPr marL="176213" indent="177800" algn="just"/>
            <a:r>
              <a:rPr lang="ru-RU" sz="2400" b="1" dirty="0" smtClean="0">
                <a:latin typeface="Times New Roman" pitchFamily="18" charset="0"/>
                <a:cs typeface="Times New Roman" pitchFamily="18" charset="0"/>
              </a:rPr>
              <a:t>       Их использование позволяет детям чувствовать себя раскованнее, смелее, непосредственнее, развивает воображение, дает полную свободу для самовыражения.</a:t>
            </a:r>
            <a:endParaRPr lang="ru-RU" sz="2400"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4" descr="E:\фоны ИЗО\f69ef0c19570.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121920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Заголовок 3"/>
          <p:cNvSpPr txBox="1">
            <a:spLocks/>
          </p:cNvSpPr>
          <p:nvPr/>
        </p:nvSpPr>
        <p:spPr>
          <a:xfrm>
            <a:off x="1981200" y="178300"/>
            <a:ext cx="8229600" cy="114300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ru-RU" sz="3600" b="1" dirty="0" smtClean="0">
                <a:solidFill>
                  <a:srgbClr val="0070C0"/>
                </a:solidFill>
                <a:latin typeface="Times New Roman" pitchFamily="18" charset="0"/>
                <a:cs typeface="Times New Roman" pitchFamily="18" charset="0"/>
              </a:rPr>
              <a:t>Влияние рисования на развитие психических функций</a:t>
            </a:r>
            <a:endParaRPr lang="ru-RU" sz="3600" b="1" dirty="0">
              <a:solidFill>
                <a:srgbClr val="0070C0"/>
              </a:solidFill>
              <a:latin typeface="Times New Roman" pitchFamily="18" charset="0"/>
              <a:cs typeface="Times New Roman" pitchFamily="18" charset="0"/>
            </a:endParaRPr>
          </a:p>
        </p:txBody>
      </p:sp>
      <p:sp>
        <p:nvSpPr>
          <p:cNvPr id="6" name="Скругленный прямоугольник 5"/>
          <p:cNvSpPr/>
          <p:nvPr/>
        </p:nvSpPr>
        <p:spPr>
          <a:xfrm>
            <a:off x="745313" y="3414251"/>
            <a:ext cx="2071702" cy="1357322"/>
          </a:xfrm>
          <a:prstGeom prst="round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400" b="1" dirty="0" smtClean="0">
                <a:solidFill>
                  <a:schemeClr val="tx1">
                    <a:lumMod val="95000"/>
                    <a:lumOff val="5000"/>
                  </a:schemeClr>
                </a:solidFill>
                <a:latin typeface="Times New Roman" pitchFamily="18" charset="0"/>
                <a:cs typeface="Times New Roman" pitchFamily="18" charset="0"/>
              </a:rPr>
              <a:t>Рисование</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7" name="Скругленный прямоугольник 6"/>
          <p:cNvSpPr/>
          <p:nvPr/>
        </p:nvSpPr>
        <p:spPr>
          <a:xfrm>
            <a:off x="4241744" y="3389076"/>
            <a:ext cx="2173804" cy="1357322"/>
          </a:xfrm>
          <a:prstGeom prst="roundRect">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400" b="1" dirty="0" smtClean="0">
                <a:solidFill>
                  <a:schemeClr val="tx1">
                    <a:lumMod val="95000"/>
                    <a:lumOff val="5000"/>
                  </a:schemeClr>
                </a:solidFill>
                <a:latin typeface="Times New Roman" pitchFamily="18" charset="0"/>
                <a:cs typeface="Times New Roman" pitchFamily="18" charset="0"/>
              </a:rPr>
              <a:t>Психические функции</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8" name="Скругленный прямоугольник 7"/>
          <p:cNvSpPr/>
          <p:nvPr/>
        </p:nvSpPr>
        <p:spPr>
          <a:xfrm>
            <a:off x="8916063" y="1312606"/>
            <a:ext cx="2428892" cy="6889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chemeClr val="bg1"/>
                </a:solidFill>
                <a:latin typeface="Times New Roman" pitchFamily="18" charset="0"/>
                <a:cs typeface="Times New Roman" pitchFamily="18" charset="0"/>
              </a:rPr>
              <a:t>Память</a:t>
            </a:r>
            <a:endParaRPr lang="ru-RU" sz="2000" b="1" dirty="0">
              <a:solidFill>
                <a:schemeClr val="bg1"/>
              </a:solidFill>
              <a:latin typeface="Times New Roman" pitchFamily="18" charset="0"/>
              <a:cs typeface="Times New Roman" pitchFamily="18" charset="0"/>
            </a:endParaRPr>
          </a:p>
        </p:txBody>
      </p:sp>
      <p:sp>
        <p:nvSpPr>
          <p:cNvPr id="9" name="Скругленный прямоугольник 8"/>
          <p:cNvSpPr/>
          <p:nvPr/>
        </p:nvSpPr>
        <p:spPr>
          <a:xfrm>
            <a:off x="8911170" y="2200899"/>
            <a:ext cx="2428407" cy="6602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b="1" dirty="0" smtClean="0">
                <a:solidFill>
                  <a:schemeClr val="bg1"/>
                </a:solidFill>
                <a:latin typeface="Times New Roman" pitchFamily="18" charset="0"/>
                <a:cs typeface="Times New Roman" pitchFamily="18" charset="0"/>
              </a:rPr>
              <a:t>Внимание</a:t>
            </a:r>
            <a:endParaRPr lang="ru-RU" sz="2000" b="1" dirty="0">
              <a:solidFill>
                <a:schemeClr val="bg1"/>
              </a:solidFill>
              <a:latin typeface="Times New Roman" pitchFamily="18" charset="0"/>
              <a:cs typeface="Times New Roman" pitchFamily="18" charset="0"/>
            </a:endParaRPr>
          </a:p>
        </p:txBody>
      </p:sp>
      <p:sp>
        <p:nvSpPr>
          <p:cNvPr id="10" name="Скругленный прямоугольник 9"/>
          <p:cNvSpPr/>
          <p:nvPr/>
        </p:nvSpPr>
        <p:spPr>
          <a:xfrm>
            <a:off x="8893277" y="5810865"/>
            <a:ext cx="2496166" cy="6988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000" b="1" dirty="0" smtClean="0">
                <a:latin typeface="Times New Roman" pitchFamily="18" charset="0"/>
                <a:cs typeface="Times New Roman" pitchFamily="18" charset="0"/>
              </a:rPr>
              <a:t>Речь</a:t>
            </a:r>
            <a:endParaRPr lang="ru-RU" sz="2000" b="1" dirty="0">
              <a:latin typeface="Times New Roman" pitchFamily="18" charset="0"/>
              <a:cs typeface="Times New Roman" pitchFamily="18" charset="0"/>
            </a:endParaRPr>
          </a:p>
        </p:txBody>
      </p:sp>
      <p:sp>
        <p:nvSpPr>
          <p:cNvPr id="11" name="Скругленный прямоугольник 10"/>
          <p:cNvSpPr/>
          <p:nvPr/>
        </p:nvSpPr>
        <p:spPr>
          <a:xfrm>
            <a:off x="8931054" y="4854485"/>
            <a:ext cx="2454701" cy="7204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2000" b="1" dirty="0" smtClean="0">
                <a:latin typeface="Times New Roman" pitchFamily="18" charset="0"/>
                <a:cs typeface="Times New Roman" pitchFamily="18" charset="0"/>
              </a:rPr>
              <a:t>Воображение</a:t>
            </a:r>
            <a:endParaRPr lang="ru-RU" sz="2000" b="1" dirty="0">
              <a:latin typeface="Times New Roman" pitchFamily="18" charset="0"/>
              <a:cs typeface="Times New Roman" pitchFamily="18" charset="0"/>
            </a:endParaRPr>
          </a:p>
        </p:txBody>
      </p:sp>
      <p:sp>
        <p:nvSpPr>
          <p:cNvPr id="12" name="Скругленный прямоугольник 11"/>
          <p:cNvSpPr/>
          <p:nvPr/>
        </p:nvSpPr>
        <p:spPr>
          <a:xfrm>
            <a:off x="8945802" y="3940541"/>
            <a:ext cx="2428892" cy="6757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000" b="1" dirty="0" smtClean="0">
                <a:latin typeface="Times New Roman" pitchFamily="18" charset="0"/>
                <a:cs typeface="Times New Roman" pitchFamily="18" charset="0"/>
              </a:rPr>
              <a:t>Восприятие</a:t>
            </a:r>
            <a:endParaRPr lang="ru-RU" sz="2000" b="1" dirty="0">
              <a:latin typeface="Times New Roman" pitchFamily="18" charset="0"/>
              <a:cs typeface="Times New Roman" pitchFamily="18" charset="0"/>
            </a:endParaRPr>
          </a:p>
        </p:txBody>
      </p:sp>
      <p:sp>
        <p:nvSpPr>
          <p:cNvPr id="13" name="Скругленный прямоугольник 12"/>
          <p:cNvSpPr/>
          <p:nvPr/>
        </p:nvSpPr>
        <p:spPr>
          <a:xfrm>
            <a:off x="8916306" y="3056093"/>
            <a:ext cx="2439952" cy="6752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2000" b="1" dirty="0" smtClean="0">
                <a:latin typeface="Times New Roman" pitchFamily="18" charset="0"/>
                <a:cs typeface="Times New Roman" pitchFamily="18" charset="0"/>
              </a:rPr>
              <a:t>Логическое мышлени</a:t>
            </a:r>
            <a:r>
              <a:rPr lang="ru-RU" sz="2000" dirty="0" smtClean="0">
                <a:latin typeface="Times New Roman" pitchFamily="18" charset="0"/>
                <a:cs typeface="Times New Roman" pitchFamily="18" charset="0"/>
              </a:rPr>
              <a:t>е</a:t>
            </a:r>
            <a:endParaRPr lang="ru-RU" sz="2000" dirty="0">
              <a:latin typeface="Times New Roman" pitchFamily="18" charset="0"/>
              <a:cs typeface="Times New Roman" pitchFamily="18" charset="0"/>
            </a:endParaRPr>
          </a:p>
        </p:txBody>
      </p:sp>
      <p:sp>
        <p:nvSpPr>
          <p:cNvPr id="14" name="Стрелка вправо 13"/>
          <p:cNvSpPr/>
          <p:nvPr/>
        </p:nvSpPr>
        <p:spPr>
          <a:xfrm>
            <a:off x="3097161" y="3927552"/>
            <a:ext cx="929149" cy="3789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70C0"/>
              </a:solidFill>
            </a:endParaRPr>
          </a:p>
        </p:txBody>
      </p:sp>
      <p:cxnSp>
        <p:nvCxnSpPr>
          <p:cNvPr id="16" name="Прямая со стрелкой 15"/>
          <p:cNvCxnSpPr/>
          <p:nvPr/>
        </p:nvCxnSpPr>
        <p:spPr>
          <a:xfrm flipV="1">
            <a:off x="6548283" y="1858297"/>
            <a:ext cx="1980000" cy="144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6592529" y="2639963"/>
            <a:ext cx="2094271" cy="10176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6681019" y="3421627"/>
            <a:ext cx="2035278" cy="5456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651523" y="4277032"/>
            <a:ext cx="2138516" cy="147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6577781" y="4542503"/>
            <a:ext cx="2094271" cy="7079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6395241" y="4801694"/>
            <a:ext cx="2247314" cy="13336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59327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1748</Words>
  <Application>Microsoft Office PowerPoint</Application>
  <PresentationFormat>Произвольный</PresentationFormat>
  <Paragraphs>154</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Виды восприятия</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Граттаж</vt:lpstr>
      <vt:lpstr>Рисование вилками</vt:lpstr>
      <vt:lpstr>Слайд 38</vt:lpstr>
      <vt:lpstr>Рекомендации педагогам</vt:lpstr>
      <vt:lpstr>Рекомендации родителям</vt:lpstr>
      <vt:lpstr>Спасибо за внимание!</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user</cp:lastModifiedBy>
  <cp:revision>63</cp:revision>
  <dcterms:created xsi:type="dcterms:W3CDTF">2022-01-20T02:31:10Z</dcterms:created>
  <dcterms:modified xsi:type="dcterms:W3CDTF">2022-01-26T11:50:49Z</dcterms:modified>
</cp:coreProperties>
</file>