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1"/>
  </p:notesMasterIdLst>
  <p:sldIdLst>
    <p:sldId id="256" r:id="rId2"/>
    <p:sldId id="269" r:id="rId3"/>
    <p:sldId id="311" r:id="rId4"/>
    <p:sldId id="257" r:id="rId5"/>
    <p:sldId id="268" r:id="rId6"/>
    <p:sldId id="258" r:id="rId7"/>
    <p:sldId id="270" r:id="rId8"/>
    <p:sldId id="259" r:id="rId9"/>
    <p:sldId id="262" r:id="rId10"/>
    <p:sldId id="278" r:id="rId11"/>
    <p:sldId id="302" r:id="rId12"/>
    <p:sldId id="303" r:id="rId13"/>
    <p:sldId id="306" r:id="rId14"/>
    <p:sldId id="307" r:id="rId15"/>
    <p:sldId id="263" r:id="rId16"/>
    <p:sldId id="276" r:id="rId17"/>
    <p:sldId id="295" r:id="rId18"/>
    <p:sldId id="267" r:id="rId19"/>
    <p:sldId id="265" r:id="rId20"/>
    <p:sldId id="297" r:id="rId21"/>
    <p:sldId id="277" r:id="rId22"/>
    <p:sldId id="296" r:id="rId23"/>
    <p:sldId id="275" r:id="rId24"/>
    <p:sldId id="271" r:id="rId25"/>
    <p:sldId id="274" r:id="rId26"/>
    <p:sldId id="304" r:id="rId27"/>
    <p:sldId id="308" r:id="rId28"/>
    <p:sldId id="305" r:id="rId29"/>
    <p:sldId id="273" r:id="rId30"/>
    <p:sldId id="282" r:id="rId31"/>
    <p:sldId id="283" r:id="rId32"/>
    <p:sldId id="280" r:id="rId33"/>
    <p:sldId id="284" r:id="rId34"/>
    <p:sldId id="285" r:id="rId35"/>
    <p:sldId id="300" r:id="rId36"/>
    <p:sldId id="309" r:id="rId37"/>
    <p:sldId id="310" r:id="rId38"/>
    <p:sldId id="286" r:id="rId39"/>
    <p:sldId id="288" r:id="rId40"/>
    <p:sldId id="289" r:id="rId41"/>
    <p:sldId id="290" r:id="rId42"/>
    <p:sldId id="301" r:id="rId43"/>
    <p:sldId id="291" r:id="rId44"/>
    <p:sldId id="293" r:id="rId45"/>
    <p:sldId id="294" r:id="rId46"/>
    <p:sldId id="298" r:id="rId47"/>
    <p:sldId id="299" r:id="rId48"/>
    <p:sldId id="292" r:id="rId49"/>
    <p:sldId id="28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11" autoAdjust="0"/>
    <p:restoredTop sz="97011" autoAdjust="0"/>
  </p:normalViewPr>
  <p:slideViewPr>
    <p:cSldViewPr>
      <p:cViewPr varScale="1">
        <p:scale>
          <a:sx n="67" d="100"/>
          <a:sy n="67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1E19A-D1AC-4A62-BBA4-0F27E835473D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D0691-35C7-430B-82FB-A93FA42D72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0691-35C7-430B-82FB-A93FA42D729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0691-35C7-430B-82FB-A93FA42D7293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D0691-35C7-430B-82FB-A93FA42D7293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B41772F-6140-4A5F-B403-051E678E3669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8EF955-9041-4C20-8C32-4AF5F1CD411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 advClick="0" advTm="10000">
    <p:dissolve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424936" cy="460851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</a:t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«Детский сад комбинированного вида № 19 «Рябинка»</a:t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____________________________________________________________</a:t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658204  Г. Рубцовск, ул. Комсомольская, 65</a:t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(38557) 2-15- 26</a:t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Непосредственно  образовательная деятельность по экспериментированию «Познакомим Незнайку со</a:t>
            </a:r>
            <a:b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свойствами воды»</a:t>
            </a:r>
            <a:b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653136"/>
            <a:ext cx="8424936" cy="2088232"/>
          </a:xfrm>
        </p:spPr>
        <p:txBody>
          <a:bodyPr>
            <a:normAutofit fontScale="62500" lnSpcReduction="20000"/>
          </a:bodyPr>
          <a:lstStyle/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Подготовила: </a:t>
            </a:r>
          </a:p>
          <a:p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Левченко Светлана Анатольевна </a:t>
            </a:r>
          </a:p>
          <a:p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</a:p>
          <a:p>
            <a:endParaRPr lang="ru-RU" sz="31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1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075240" cy="648072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Незнайкой</a:t>
            </a:r>
            <a:endParaRPr lang="ru-RU" sz="2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0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91680" y="1124744"/>
            <a:ext cx="5852583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21288"/>
            <a:ext cx="8208912" cy="63894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Незнайка в гостях у ребят</a:t>
            </a:r>
            <a:endParaRPr lang="ru-RU" sz="2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240304" y="1512224"/>
            <a:ext cx="4828032" cy="3621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9" y="301735"/>
            <a:ext cx="8023884" cy="601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08912" cy="648072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плаваем вместе с Незнайкой</a:t>
            </a:r>
            <a:endParaRPr lang="ru-RU" sz="2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55408" y="1889408"/>
            <a:ext cx="4389120" cy="329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78944" y="1385352"/>
            <a:ext cx="4389120" cy="329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733256"/>
            <a:ext cx="8460432" cy="93610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Волшебное ведёрко с загадками                               </a:t>
            </a:r>
            <a:endParaRPr lang="ru-RU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060923" y="971525"/>
            <a:ext cx="495014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51520" y="3712025"/>
          <a:ext cx="8712967" cy="3029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311"/>
                <a:gridCol w="2299989"/>
                <a:gridCol w="1889667"/>
              </a:tblGrid>
              <a:tr h="68768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 Деятельность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Методы и приемы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34166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Н.- Ребята, эти капельки не простые, а с загадками. Только я не могу их разгадать. Помогите мне , пожалуйста!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Ну что ребята, поможем Незнайке разгадать его сложные загадки. Тогда слушайте внимательно.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 читает загадки о воде, а дети с Незнайкой отгадывают.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Да, поможем. Дети по очереди достают капельки – карточки.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Загадывание загадок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Солнце 12"/>
          <p:cNvSpPr/>
          <p:nvPr/>
        </p:nvSpPr>
        <p:spPr>
          <a:xfrm>
            <a:off x="3203848" y="0"/>
            <a:ext cx="3312368" cy="34920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Меня пьют,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всем нужна я,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кто я такая?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(Вода)</a:t>
            </a:r>
          </a:p>
        </p:txBody>
      </p:sp>
      <p:sp>
        <p:nvSpPr>
          <p:cNvPr id="26" name="Облако 25"/>
          <p:cNvSpPr/>
          <p:nvPr/>
        </p:nvSpPr>
        <p:spPr>
          <a:xfrm>
            <a:off x="6444208" y="188640"/>
            <a:ext cx="2448272" cy="3528392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морях и реках обитает, но часто по небу летает. А как наскучит ей летать, на землю падает опять. (Капля)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179512" y="404664"/>
            <a:ext cx="3131840" cy="3384376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Покружилась звездочка  в воздухе немножко,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Села и растаяла на моей ладошке.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(Снежинка)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21288"/>
            <a:ext cx="8255888" cy="648072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Отгадываем  загадки</a:t>
            </a:r>
            <a:endParaRPr lang="ru-RU" sz="21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-1080000">
            <a:off x="561238" y="1189270"/>
            <a:ext cx="4176000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92080" y="1652736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01208"/>
            <a:ext cx="8122096" cy="57606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«Капельки»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57546" y="2277171"/>
            <a:ext cx="4610904" cy="3458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4655710" cy="3490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692696"/>
          <a:ext cx="8712968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9979"/>
                <a:gridCol w="2836653"/>
                <a:gridCol w="1506336"/>
              </a:tblGrid>
              <a:tr h="765810">
                <a:tc>
                  <a:txBody>
                    <a:bodyPr/>
                    <a:lstStyle/>
                    <a:p>
                      <a:r>
                        <a:rPr lang="ru-RU" dirty="0" smtClean="0"/>
                        <a:t>Деятельность педагога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Деятельность</a:t>
                      </a:r>
                      <a:r>
                        <a:rPr lang="ru-RU" baseline="0" dirty="0" smtClean="0"/>
                        <a:t> детей 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Методы и приемы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58726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Н.- Ой, ребята, спасибо что помогли отгадать мне загадки.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Незнайка, а что объединяет все отгадки? Ты догадался? Дети, а вы догадались о чем мы с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вами будем говорить сегодня.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Ребята, как вы думаете,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чего же нам нужна вода?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Хорошо, вы сказали все верно.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Они все о воде.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- Пить, умываться,        поливать цветы, огород, варить суп, стирать одежду.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Поощрение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C:\Program Files (x86)\Microsoft Office\MEDIA\CAGCAT10\j029958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2869781" cy="2862603"/>
          </a:xfrm>
          <a:prstGeom prst="rect">
            <a:avLst/>
          </a:prstGeom>
          <a:noFill/>
        </p:spPr>
      </p:pic>
      <p:pic>
        <p:nvPicPr>
          <p:cNvPr id="3075" name="Picture 3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32659"/>
            <a:ext cx="3349776" cy="352534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77296"/>
          <a:ext cx="9144000" cy="673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5465"/>
                <a:gridCol w="2717527"/>
                <a:gridCol w="1921008"/>
              </a:tblGrid>
              <a:tr h="714790">
                <a:tc gridSpan="3"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часть.</a:t>
                      </a:r>
                      <a:r>
                        <a:rPr lang="ru-RU" sz="1800" b="1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Основная. </a:t>
                      </a: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98974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Вода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– одно из самых удивительных веществ на планете. Дети,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мы сегодня вместе с Незнайкой уже многое узнали о воде, а сейчас давайте познакомимся с некоторыми её свойствами. Для этого  пройдем в нашу лабораторию и сядем за столики.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Опыт №1, №2. Вода течёт, вода тяжёлая.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Ребята, как вы думаете, можно ли налить воду во что-нибудь?  А во что?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Правильно, её можно перелить из одной посуды в другую. Вода течет. Девочки и мальчики хотите  попробовать перелить воду из одного стакана в другой?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 ты Незнайка, наблюдай и все запоминай! Дети, возьмите стаканчик с водой и перелейте её в пустой стакан. </a:t>
                      </a:r>
                      <a:endParaRPr lang="ru-RU" sz="160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Получилось? Вот мы с вами выяснили, что можно делать с водой?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 сейчас возьмите в одну руку пустой стакан, а в другую стакан с водой. Что можно сказать о стакане с водой? Правильно, он тяжелый. А пустой стаканчик какой? Хорошо. Вода имеет вес, она тяжелая.</a:t>
                      </a:r>
                      <a:endParaRPr lang="ru-RU" sz="160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Можно. Стакан, ведро, ваза, кастрюля.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Да.</a:t>
                      </a:r>
                    </a:p>
                    <a:p>
                      <a:pPr>
                        <a:buFontTx/>
                        <a:buNone/>
                      </a:pPr>
                      <a:endParaRPr lang="ru-RU" sz="160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60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60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6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пробуют аккуратно перелить воду из одного стакана в другой.</a:t>
                      </a:r>
                      <a:endParaRPr lang="ru-RU" sz="16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Да. Лить, переливать в стаканчики.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поднимают два стакана одновременно.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Стакан с водой тяжелый.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Лёгкий.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Опыт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Объяснение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Поощрение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Молния 15"/>
          <p:cNvSpPr/>
          <p:nvPr/>
        </p:nvSpPr>
        <p:spPr>
          <a:xfrm>
            <a:off x="3635896" y="116632"/>
            <a:ext cx="5508104" cy="451490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/>
          <p:cNvSpPr/>
          <p:nvPr/>
        </p:nvSpPr>
        <p:spPr>
          <a:xfrm>
            <a:off x="0" y="116632"/>
            <a:ext cx="3816424" cy="71631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1" name="Капля 10"/>
          <p:cNvSpPr/>
          <p:nvPr/>
        </p:nvSpPr>
        <p:spPr>
          <a:xfrm>
            <a:off x="6300192" y="3284984"/>
            <a:ext cx="432048" cy="504056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/>
          <p:nvPr/>
        </p:nvSpPr>
        <p:spPr>
          <a:xfrm>
            <a:off x="5940152" y="1124745"/>
            <a:ext cx="648072" cy="355068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>
            <a:off x="5940152" y="6165304"/>
            <a:ext cx="360040" cy="504056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>
            <a:off x="8244408" y="3429000"/>
            <a:ext cx="360040" cy="576064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апля 24"/>
          <p:cNvSpPr/>
          <p:nvPr/>
        </p:nvSpPr>
        <p:spPr>
          <a:xfrm>
            <a:off x="8028384" y="2060848"/>
            <a:ext cx="360040" cy="504056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апля 17"/>
          <p:cNvSpPr/>
          <p:nvPr/>
        </p:nvSpPr>
        <p:spPr>
          <a:xfrm>
            <a:off x="1835696" y="6474917"/>
            <a:ext cx="360040" cy="383083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>
            <a:off x="8604448" y="5877272"/>
            <a:ext cx="360040" cy="332677"/>
          </a:xfrm>
          <a:prstGeom prst="teardro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73616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Вторая младшая группа «Крепыш»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Содержимое 5" descr="Еще фото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928802"/>
            <a:ext cx="542928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93296"/>
            <a:ext cx="8435280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Детская  мини – лаборатория 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4800000">
            <a:off x="138721" y="1288390"/>
            <a:ext cx="4059354" cy="3047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7" y="2492896"/>
            <a:ext cx="4375819" cy="3281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183880" cy="108012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Ознакомление со свойством воды – течёт, переливается</a:t>
            </a:r>
            <a:endParaRPr lang="ru-RU" sz="24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204864"/>
            <a:ext cx="3950208" cy="296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00000">
            <a:off x="4672072" y="1297431"/>
            <a:ext cx="3950208" cy="296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021288"/>
            <a:ext cx="7787208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Незнайка учится вместе с ребятами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1412776"/>
            <a:ext cx="5582080" cy="4185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33256"/>
            <a:ext cx="8183880" cy="864096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Ознакомление со свойством воды - тяжёлая</a:t>
            </a:r>
            <a:endParaRPr lang="ru-RU" sz="24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2420888"/>
            <a:ext cx="4213555" cy="3160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660000">
            <a:off x="390608" y="916799"/>
            <a:ext cx="3790603" cy="2844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764704"/>
          <a:ext cx="8568952" cy="574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373"/>
                <a:gridCol w="2111174"/>
                <a:gridCol w="2197405"/>
              </a:tblGrid>
              <a:tr h="68285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Деятельность детей</a:t>
                      </a:r>
                      <a:endParaRPr lang="ru-RU" sz="1800" dirty="0"/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 и приемы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</a:tr>
              <a:tr h="5064893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Опыт №3. Вода прозрачная.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 столе у вас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стоят два стакана, один с водой, а другой с чем, как вы думаете? Правильно, а другой с молоком. Предлагаю опустить одну ложку в стакан с водой, другую – в стакан с молоком. Что вы заметили? Абсолютно верно! Теперь мы узнали ещё одно свойство воды. Какое?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 стакане с молоком ложечки не видно, а в стакане с водой она просвечивает. Чистая вода прозрачная.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опускают ложечки в оба стаканчика.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стакане с водой ложку ложечки не видно. видно, а в стакане с молоком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Выполнение практического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задания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Сравнение</a:t>
                      </a: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Выводы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1" name="Picture 7" descr="C:\Program Files (x86)\Microsoft Office\MEDIA\CAGCAT10\j03351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293096"/>
            <a:ext cx="2443891" cy="244389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83880" cy="1296144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Ознакомление со свойством воды – прозрачность</a:t>
            </a:r>
            <a:endParaRPr lang="ru-RU" sz="24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3950208" cy="2962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04864"/>
            <a:ext cx="4389120" cy="3291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21288"/>
            <a:ext cx="8568952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Интересное занятие - эксперименты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4" y="2348881"/>
            <a:ext cx="4169664" cy="3127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1124746"/>
            <a:ext cx="3751118" cy="281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013576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Давайте  подумаем, какая вода?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660000">
            <a:off x="4955078" y="1103705"/>
            <a:ext cx="3830089" cy="287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0000">
            <a:off x="470340" y="2409437"/>
            <a:ext cx="3830089" cy="287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21288"/>
            <a:ext cx="8003232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Чистая вода - прозрачна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124744"/>
            <a:ext cx="5852583" cy="43894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692696"/>
          <a:ext cx="8928993" cy="6054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9759"/>
                <a:gridCol w="2318068"/>
                <a:gridCol w="2211166"/>
              </a:tblGrid>
              <a:tr h="299438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74923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Н.- Ох ребята, вы такие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молодцы! Но что-то я устал. Давайте поиграем.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Хорошо Незнайка. Тогда я предлагаю поиграть в 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игру «Капельки и тучки».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Посмотрите, вот это у нас будут тучки (на полу раскладываются обручи, их на один меньше, чем детей). Все дети – это капельки. Пока звучит музыка, вы можете свободно перемещаться, двигаться. Как только музыка остановилась, каждая «капелька» должна занять любую «тучку». «Капелька», которой  «тучки» не хватило,  испарилась. Готовы!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Капля раз, капля два,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очень медленно сперва.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А</a:t>
                      </a: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потом, потом, потом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Все бегом, бегом, бегом.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Здорово у нас получилось! Давайте теперь пройдем за столики и проделаем ещё один опыт с водичкой.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- Давайте.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двигаются под музыку. По окончании музыки ребята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занимают место в обруче.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ТСО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Подвижная игра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Физкультминутка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Солнце 6"/>
          <p:cNvSpPr/>
          <p:nvPr/>
        </p:nvSpPr>
        <p:spPr>
          <a:xfrm>
            <a:off x="5183560" y="0"/>
            <a:ext cx="3960440" cy="1138446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107504" y="3"/>
            <a:ext cx="5256584" cy="102460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pPr>
              <a:buNone/>
            </a:pPr>
            <a:r>
              <a:rPr lang="ru-RU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областей: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развитие,  речевое развитие, социально-коммуникативное развитие.</a:t>
            </a:r>
          </a:p>
          <a:p>
            <a:endParaRPr lang="ru-RU" sz="1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сформировать у детей устойчивый интерес к экспериментально – исследовательской деятельности.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373616" cy="648072"/>
          </a:xfrm>
          <a:noFill/>
          <a:ln>
            <a:noFill/>
          </a:ln>
        </p:spPr>
        <p:txBody>
          <a:bodyPr>
            <a:prstTxWarp prst="textPlain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8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Физкультминутка</a:t>
            </a:r>
            <a:r>
              <a:rPr lang="ru-RU" sz="2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«Капельки и тучки»</a:t>
            </a:r>
            <a:endParaRPr lang="ru-RU" sz="20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187392" y="2571768"/>
            <a:ext cx="3511296" cy="2633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61280" y="2571768"/>
            <a:ext cx="3511296" cy="2633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042.JPG"/>
          <p:cNvPicPr>
            <a:picLocks noChangeAspect="1"/>
          </p:cNvPicPr>
          <p:nvPr/>
        </p:nvPicPr>
        <p:blipFill>
          <a:blip r:embed="rId5" cstate="print"/>
          <a:srcRect r="10171"/>
          <a:stretch>
            <a:fillRect/>
          </a:stretch>
        </p:blipFill>
        <p:spPr>
          <a:xfrm>
            <a:off x="3203848" y="764704"/>
            <a:ext cx="2759692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3950208" cy="296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Кольцо 4"/>
          <p:cNvSpPr/>
          <p:nvPr/>
        </p:nvSpPr>
        <p:spPr>
          <a:xfrm rot="120000">
            <a:off x="27720" y="5207079"/>
            <a:ext cx="1800200" cy="16200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Кольцо 5"/>
          <p:cNvSpPr/>
          <p:nvPr/>
        </p:nvSpPr>
        <p:spPr>
          <a:xfrm rot="60000">
            <a:off x="7149674" y="5148853"/>
            <a:ext cx="1979712" cy="1692000"/>
          </a:xfrm>
          <a:prstGeom prst="don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3635896" y="4725144"/>
            <a:ext cx="2160000" cy="1908000"/>
          </a:xfrm>
          <a:prstGeom prst="don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 descr="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08720"/>
            <a:ext cx="3950208" cy="2962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124745"/>
          <a:ext cx="9144000" cy="5733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6016"/>
                <a:gridCol w="2808312"/>
                <a:gridCol w="1619672"/>
              </a:tblGrid>
              <a:tr h="54664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Деятельность 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rgbClr val="00B0F0"/>
                    </a:solidFill>
                  </a:tcPr>
                </a:tc>
              </a:tr>
              <a:tr h="5186611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Опыт №4. Вода окрашивается.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Ребята, посмотрите, перед нами опять простая вода. У меня в руках волшебные кристаллики. С их помощью я окрашу воду в бордовый цвет,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 с помощью волшебной жидкости окрашу воду в зелёный цвет. 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 что ещё стоит на столе?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 вы знаете дети, что эти краски и кисточки волшебные? При помощи этих красок и кисточек вы можете сделать воду цветной. Давайте попробуем сделать это вместе. Возьмите кисточки и наберите на них краску. Разболтайте краску в стаканчике с водой. В какой цвет окрасилась вода в ваших стаканчиках? Какая вода получилась в стаканчиках? Вы настоящие волшебники,  покрасили воду в разные цвета. Значит воду можно окрашивать.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следят за процессом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окрашивания.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Краски, кисточки, вода.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Нет.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берут краски и кисточки.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Набирают краски и разбалтывают её в воде.</a:t>
                      </a:r>
                    </a:p>
                    <a:p>
                      <a:pPr>
                        <a:buFontTx/>
                        <a:buNone/>
                      </a:pPr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Красный, зеленый, желтый. </a:t>
                      </a:r>
                      <a:endParaRPr lang="ru-RU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Разноцветная.</a:t>
                      </a: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Демонстрация опыта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Объяснение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954" marR="9195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Блок-схема: магнитный диск 11"/>
          <p:cNvSpPr/>
          <p:nvPr/>
        </p:nvSpPr>
        <p:spPr>
          <a:xfrm>
            <a:off x="4067944" y="0"/>
            <a:ext cx="1152128" cy="175987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магнитный диск 28"/>
          <p:cNvSpPr/>
          <p:nvPr/>
        </p:nvSpPr>
        <p:spPr>
          <a:xfrm rot="-1020000">
            <a:off x="118432" y="31353"/>
            <a:ext cx="1152128" cy="1724678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3" name="Блок-схема: магнитный диск 32"/>
          <p:cNvSpPr/>
          <p:nvPr/>
        </p:nvSpPr>
        <p:spPr>
          <a:xfrm rot="1260000">
            <a:off x="7718147" y="49228"/>
            <a:ext cx="1152128" cy="1741153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424936" cy="1152128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Ознакомление со свойством воды - окрашивание</a:t>
            </a:r>
            <a:endParaRPr lang="ru-RU" sz="24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836712"/>
            <a:ext cx="6583680" cy="4937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21293"/>
            <a:ext cx="7632848" cy="48965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волшебники</a:t>
            </a:r>
            <a:endParaRPr lang="ru-RU" sz="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08720"/>
            <a:ext cx="3950208" cy="29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492896"/>
            <a:ext cx="3950208" cy="29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21288"/>
            <a:ext cx="8280920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Волшебные превращения воды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3501008"/>
            <a:ext cx="3072384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11296" cy="263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764704"/>
            <a:ext cx="3072384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021288"/>
            <a:ext cx="8075240" cy="576064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окрашивают воду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0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3072384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908720"/>
            <a:ext cx="3072384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429000"/>
            <a:ext cx="3072384" cy="2304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05264"/>
            <a:ext cx="8208912" cy="864096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теперь – сделаем вывод: воду можно окрашивать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3512127" cy="2635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268760"/>
            <a:ext cx="3511296" cy="263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88641"/>
          <a:ext cx="8784976" cy="65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2736304"/>
                <a:gridCol w="1800200"/>
              </a:tblGrid>
              <a:tr h="62880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детей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 и приёмы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5923920"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Дети, 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хотите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поиграть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 Незнайкой в 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игру «Кому нужна вода?»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Тогда давайте вспомним и скажем кому и для чего нужна вода?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 -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Вы слыхали о воде?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Говорят она везде!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В луже, в море, в океане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И в водопроводном кране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Как</a:t>
                      </a: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сосулька замерзает,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В лес туманом заползает,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На плите у вас кипит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Паром чайника шипит,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Без неё вам не умяться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Не наесться, не напиться!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Смею вам я доложить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Без воды нам не прожить!</a:t>
                      </a:r>
                    </a:p>
                    <a:p>
                      <a:pPr>
                        <a:buFontTx/>
                        <a:buNone/>
                      </a:pPr>
                      <a:endParaRPr lang="ru-RU" sz="1800" i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8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80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Воду нужно беречь ребята. Когда помыли руки, нужно сразу плотно закрыть кран.</a:t>
                      </a:r>
                      <a:endParaRPr lang="ru-RU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Хотим.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Людям – умываться, пить,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готовить еду;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растениям – поливать, чтобы росли;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животным – пьют, моются, купаются, рыбки плавают и живут в воде.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Дидактическая игра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стихотворения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 descr="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540000">
            <a:off x="6082062" y="3848787"/>
            <a:ext cx="3008792" cy="225856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280920" cy="5760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779874" y="820526"/>
            <a:ext cx="4792163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6165304"/>
            <a:ext cx="8064896" cy="50405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«Кому что нужно?»</a:t>
            </a:r>
            <a:endParaRPr lang="ru-RU" sz="1600" b="1" cap="all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373216"/>
            <a:ext cx="8687936" cy="1008112"/>
          </a:xfrm>
          <a:ln>
            <a:noFill/>
          </a:ln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4752528"/>
          </a:xfr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ОБРАЗОВАТЕЛЬНЫЕ:</a:t>
            </a:r>
          </a:p>
          <a:p>
            <a:pPr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Познакомить детей со свойствами воды: вода течет, вода тяжелая, прозрачная; вода – это жидкость.</a:t>
            </a:r>
          </a:p>
          <a:p>
            <a:pPr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Уточнить знания детей о назначении воды в нашей жизни.</a:t>
            </a:r>
          </a:p>
          <a:p>
            <a:pPr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Учить осознанно выполнять движения, совершенствовать физические качества детей.</a:t>
            </a:r>
          </a:p>
          <a:p>
            <a:pPr>
              <a:buFont typeface="Wingdings" pitchFamily="2" charset="2"/>
              <a:buChar char="v"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Развивать умственные операции: сравнение, обобщение, способность анализировать.</a:t>
            </a:r>
          </a:p>
          <a:p>
            <a:pPr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Развивать познавательную активность детей в процессе экспериментирования.</a:t>
            </a:r>
          </a:p>
          <a:p>
            <a:pPr marL="274320" lvl="2" indent="-274320"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Активизировать и обогащать словарь детей существительными, прилагательными и глаголами (прозрачная, разноцветная, тяжелый,  лёгкий, переливать) </a:t>
            </a:r>
          </a:p>
          <a:p>
            <a:pPr marL="274320" lvl="2" indent="-274320">
              <a:buClr>
                <a:schemeClr val="accent3"/>
              </a:buClr>
              <a:buSzPct val="95000"/>
              <a:buFont typeface="Wingdings" pitchFamily="2" charset="2"/>
              <a:buChar char="v"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Развивать связную речь, умение рассуждать, делать выводы.</a:t>
            </a:r>
          </a:p>
          <a:p>
            <a:pPr>
              <a:buFont typeface="Wingdings" pitchFamily="2" charset="2"/>
              <a:buChar char="v"/>
            </a:pPr>
            <a:endParaRPr lang="ru-RU" sz="1400" b="1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5600" dirty="0" smtClean="0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19256" cy="648072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Рыбки живут и плавают в воде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89792" y="1978560"/>
            <a:ext cx="3950208" cy="29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18163" y="1462557"/>
            <a:ext cx="5002807" cy="3751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8435280" cy="792088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 нужна растениям: они растут и распускаются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4620000">
            <a:off x="86243" y="1376819"/>
            <a:ext cx="4213555" cy="316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480000">
            <a:off x="4691008" y="1820575"/>
            <a:ext cx="4213555" cy="316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949280"/>
            <a:ext cx="8496944" cy="648072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Животные и птицы тоже пьют воду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3988030" cy="2993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636912"/>
            <a:ext cx="3988030" cy="2993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Благодарят Незнайку.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017"/>
                <a:gridCol w="4153382"/>
                <a:gridCol w="1383601"/>
              </a:tblGrid>
              <a:tr h="37607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часть.   Подведение итогов.</a:t>
                      </a:r>
                      <a:endParaRPr lang="ru-RU" sz="18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81925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Так о чем же мы говорили сегодня, дети? Кто мне скажет, какими же свойствами обладает вода? Давайте подойдем в нашу лабораторию и вспомним о каком свойстве воды мы здесь узнали.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7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Рефлексия в обратном порядке от последнего стола к первому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мы здесь делали?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 Какие вы молодцы! Все запомнили! Смотрите и Незнайка тоже радуется.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Н.-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 Спасибо, дети! Вы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меня многому научили. Наверное я скоро стану </a:t>
                      </a:r>
                      <a:r>
                        <a:rPr lang="ru-RU" sz="17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Знайкой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endParaRPr lang="ru-RU" sz="17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7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7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Ребята, давайте, мы похлопаем сами себе в ладоши! Вы, молодцы!!!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Н.- На память о нашей встрече я хочу подарить вам вот эти капельки!!!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Про воду. Вода прозрачная. Её можно переливать.  Воду можно окрашивать.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идут с воспитателем и отвечают на вопросы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Красили воду разными красками. Вода стала разноцветная. Воду можно окрашивать. Положили ложечки в стаканчик с водой и с молоком. В стаканчике с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водой  ложку видно, а в стаканчике с молоком её не видно. Вода просвечивает, она прозрачная. </a:t>
                      </a: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Переливали воду из одного стака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нчика в другой. Вода течет, её можно переливать.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7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endParaRPr lang="ru-RU" sz="17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хлопают в ладоши вместе с Незнайкой.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Получают в подарок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капельки.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Поощрение</a:t>
                      </a:r>
                    </a:p>
                    <a:p>
                      <a:endParaRPr lang="ru-RU" sz="17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Подарки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19256" cy="864096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Незнайка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вручает в подарок детям капельки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6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4800000">
            <a:off x="-13053" y="1565814"/>
            <a:ext cx="438912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20000">
            <a:off x="4731700" y="1607593"/>
            <a:ext cx="438912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877272"/>
            <a:ext cx="8280920" cy="792088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и Незнайка радуются встрече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1052736"/>
            <a:ext cx="5969203" cy="4476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8229600" cy="926976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свиданья Незнайка, до новых встреч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052736"/>
            <a:ext cx="5969203" cy="4476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658368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апля 4"/>
          <p:cNvSpPr/>
          <p:nvPr/>
        </p:nvSpPr>
        <p:spPr>
          <a:xfrm>
            <a:off x="5940152" y="764704"/>
            <a:ext cx="2232248" cy="4176464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>
            <a:off x="3347864" y="2564904"/>
            <a:ext cx="1872208" cy="3600400"/>
          </a:xfrm>
          <a:prstGeom prst="teardrop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6372200" y="1844824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7380312" y="1844824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644008" y="4005064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3635896" y="3933056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 flipH="1">
            <a:off x="3699520" y="4077072"/>
            <a:ext cx="80392" cy="1356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 flipH="1">
            <a:off x="4716016" y="4149080"/>
            <a:ext cx="80392" cy="1356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444208" y="1988840"/>
            <a:ext cx="72008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7452320" y="1988840"/>
            <a:ext cx="72008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апля 27"/>
          <p:cNvSpPr/>
          <p:nvPr/>
        </p:nvSpPr>
        <p:spPr>
          <a:xfrm>
            <a:off x="323528" y="908720"/>
            <a:ext cx="2232248" cy="4176464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1763688" y="1988840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827584" y="1988840"/>
            <a:ext cx="216024" cy="36004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 flipH="1">
            <a:off x="899592" y="2132856"/>
            <a:ext cx="72008" cy="1356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 flipH="1">
            <a:off x="1835696" y="2132856"/>
            <a:ext cx="80392" cy="1356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Минус 33"/>
          <p:cNvSpPr/>
          <p:nvPr/>
        </p:nvSpPr>
        <p:spPr>
          <a:xfrm>
            <a:off x="1115616" y="3212976"/>
            <a:ext cx="648072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Минус 34"/>
          <p:cNvSpPr/>
          <p:nvPr/>
        </p:nvSpPr>
        <p:spPr>
          <a:xfrm>
            <a:off x="4067944" y="5013176"/>
            <a:ext cx="504056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Минус 35"/>
          <p:cNvSpPr/>
          <p:nvPr/>
        </p:nvSpPr>
        <p:spPr>
          <a:xfrm>
            <a:off x="6732240" y="3284984"/>
            <a:ext cx="648072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1259632" y="2708920"/>
            <a:ext cx="144016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>
            <a:off x="4211960" y="4581128"/>
            <a:ext cx="144016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6948264" y="2708920"/>
            <a:ext cx="72008" cy="7200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389120"/>
          </a:xfrm>
        </p:spPr>
        <p:txBody>
          <a:bodyPr>
            <a:prstTxWarp prst="textCascadeUp">
              <a:avLst/>
            </a:prstTxWarp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41168"/>
            <a:ext cx="8255888" cy="129614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47525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Воспитывать интерес к экспериментальной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Воспитывать любовь к природе и бережное отношение к воде.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Формировать эмоциональный отклик при восприятии музыки.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Воспитывать у детей доброжелательность, умение работать в группе.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РЕЧЕВЫЕ: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Учить отвечать на вопросы полными ответами. Закрепить в активном словаре слова: прозрачная, тяжелая, льётся, переливается, окрашивается, бесцветная, полезная, капелька.</a:t>
            </a:r>
          </a:p>
          <a:p>
            <a:pPr>
              <a:buNone/>
            </a:pP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КОРРЕКЦИОННЫЕ:</a:t>
            </a:r>
          </a:p>
          <a:p>
            <a:pPr>
              <a:buFont typeface="Wingdings" pitchFamily="2" charset="2"/>
              <a:buChar char="v"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Учить детей говорить так, чтобы речь была понятной, красивой, чисто и ясно произносить слова.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363272" cy="780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и приёмы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5" y="1628800"/>
          <a:ext cx="8085582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3"/>
                <a:gridCol w="2654085"/>
                <a:gridCol w="2695194"/>
              </a:tblGrid>
              <a:tr h="109289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Словесные методы и приемы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Наглядные методы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Практические методы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8036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Загадывание загадок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Объяснение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Поощрение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Вопросы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Стимулирующие вопросы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Чтение стихотворения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Рассматривание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ТСО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Демонстрация иллюстраций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Демонстрация опыта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Опыт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Физкультурная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минутка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747395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Предварительная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916113"/>
            <a:ext cx="8642350" cy="4537075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lvl="8">
              <a:buNone/>
            </a:pPr>
            <a:endParaRPr lang="ru-RU" dirty="0" smtClean="0"/>
          </a:p>
          <a:p>
            <a:pPr lvl="2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иллюстраций, картинок  и фотографий на тему: «Вода и её состояния».</a:t>
            </a:r>
          </a:p>
          <a:p>
            <a:pPr lvl="2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Загадывание загадок, разучивание 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 воду «Водичка ,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водичка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….».</a:t>
            </a:r>
          </a:p>
          <a:p>
            <a:pPr lvl="2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Чтение стихотворения Фомушкина В. П. «Вода»,  Чуковский К. И.  «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2"/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Беседа на тему: «Вода в жизни человека».</a:t>
            </a:r>
          </a:p>
          <a:p>
            <a:pPr>
              <a:buNone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63272" cy="64807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Оснащение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412777"/>
          <a:ext cx="8784976" cy="530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464496"/>
              </a:tblGrid>
              <a:tr h="42866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Демонстрационный материал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Раздаточный материал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95262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ТСО- магнитофон с музыкальными записями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Магнитная доска (магниты)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Прозрачные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пластиковые стаканчики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Вода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Молоко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695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Иллюстрации с растениями,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животными и людьми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кисти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826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ведёрко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ложечки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6434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Костюм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Незнайки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Обручи для физкультминутки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Стаканчики с гуашью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826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Карточки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виде капелек воды с загадками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Капельки для детей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367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Калия перманганат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373616" cy="14401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Ход занятия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3" y="1268763"/>
          <a:ext cx="8784974" cy="549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1804"/>
                <a:gridCol w="2036366"/>
                <a:gridCol w="1956804"/>
              </a:tblGrid>
              <a:tr h="64550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 педагога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   детей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 и приемы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6430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часть. Вводная.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279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 заходит  с детьми в группу и находит шляпу.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-Дети,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как вы думаете, чья это шляпа?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Звучит музыка и в группу вбегает Незнайка.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-Ребята,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 узнали кто это?</a:t>
                      </a: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Н.- Верно дети, я- Незнайка, меня так зовут потому что я ничего не знаю. Но я очень люблю играть с водой и купаться. И сегодня принес вам в подарок волшебное ведерко.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Интересно, что же там внутри. Давайте посмотрим!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Ребята, что там?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 -Клоуна,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фокусника.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- Незнайка.</a:t>
                      </a: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Давайте.  Дети заглядывают в ведерко и видят там карточки в виде капелек воды.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Капельки.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Вопросы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  ТСО</a:t>
                      </a: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Стимулирующие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вопросы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Words>1969</Words>
  <Application>Microsoft Office PowerPoint</Application>
  <PresentationFormat>Экран (4:3)</PresentationFormat>
  <Paragraphs>380</Paragraphs>
  <Slides>49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Поток</vt:lpstr>
      <vt:lpstr>Муниципальное  Бюджетное Дошкольное Образовательное Учреждение       «Детский сад комбинированного вида № 19 «Рябинка» ____________________________________________________________            658204  Г. Рубцовск, ул. Комсомольская, 65 тел.: (38557) 2-15- 26    Непосредственно  образовательная деятельность по экспериментированию «Познакомим Незнайку со  свойствами воды»        </vt:lpstr>
      <vt:lpstr>Вторая младшая группа «Крепыш»</vt:lpstr>
      <vt:lpstr>Слайд 3</vt:lpstr>
      <vt:lpstr>Задачи:</vt:lpstr>
      <vt:lpstr>Задачи:</vt:lpstr>
      <vt:lpstr>Методы и приёмы</vt:lpstr>
      <vt:lpstr>Предварительная работа</vt:lpstr>
      <vt:lpstr>Оснащение</vt:lpstr>
      <vt:lpstr>Ход занятия</vt:lpstr>
      <vt:lpstr>Встреча с Незнайкой</vt:lpstr>
      <vt:lpstr>Незнайка в гостях у ребят</vt:lpstr>
      <vt:lpstr>Слайд 12</vt:lpstr>
      <vt:lpstr>Мы плаваем вместе с Незнайкой</vt:lpstr>
      <vt:lpstr>                           Волшебное ведёрко с загадками                               </vt:lpstr>
      <vt:lpstr>Слайд 15</vt:lpstr>
      <vt:lpstr>Отгадываем  загадки</vt:lpstr>
      <vt:lpstr>               «Капельки»</vt:lpstr>
      <vt:lpstr>Слайд 18</vt:lpstr>
      <vt:lpstr>Слайд 19</vt:lpstr>
      <vt:lpstr> Детская  мини – лаборатория </vt:lpstr>
      <vt:lpstr>Ознакомление со свойством воды – течёт, переливается</vt:lpstr>
      <vt:lpstr>Незнайка учится вместе с ребятами</vt:lpstr>
      <vt:lpstr>Ознакомление со свойством воды - тяжёлая</vt:lpstr>
      <vt:lpstr>Слайд 24</vt:lpstr>
      <vt:lpstr>Ознакомление со свойством воды – прозрачность</vt:lpstr>
      <vt:lpstr>Интересное занятие - эксперименты</vt:lpstr>
      <vt:lpstr>Давайте  подумаем, какая вода?</vt:lpstr>
      <vt:lpstr>Чистая вода - прозрачна</vt:lpstr>
      <vt:lpstr>Слайд 29</vt:lpstr>
      <vt:lpstr>Физкультминутка «Капельки и тучки»</vt:lpstr>
      <vt:lpstr>Слайд 31</vt:lpstr>
      <vt:lpstr>Слайд 32</vt:lpstr>
      <vt:lpstr>Ознакомление со свойством воды - окрашивание</vt:lpstr>
      <vt:lpstr>Мы волшебники</vt:lpstr>
      <vt:lpstr>Волшебные превращения воды</vt:lpstr>
      <vt:lpstr>Дети окрашивают воду</vt:lpstr>
      <vt:lpstr>А теперь – сделаем вывод: воду можно окрашивать</vt:lpstr>
      <vt:lpstr>Слайд 38</vt:lpstr>
      <vt:lpstr>                               </vt:lpstr>
      <vt:lpstr>Рыбки живут и плавают в воде</vt:lpstr>
      <vt:lpstr>Вода нужна растениям: они растут и распускаются</vt:lpstr>
      <vt:lpstr>Животные и птицы тоже пьют воду</vt:lpstr>
      <vt:lpstr> Благодарят Незнайку.</vt:lpstr>
      <vt:lpstr>Незнайка вручает в подарок детям капельки</vt:lpstr>
      <vt:lpstr>Дети и Незнайка радуются встрече</vt:lpstr>
      <vt:lpstr>До свиданья Незнайка, до новых встреч!</vt:lpstr>
      <vt:lpstr>Слайд 47</vt:lpstr>
      <vt:lpstr>Слайд 48</vt:lpstr>
      <vt:lpstr>Слайд 49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195</cp:revision>
  <dcterms:created xsi:type="dcterms:W3CDTF">2014-09-25T16:22:42Z</dcterms:created>
  <dcterms:modified xsi:type="dcterms:W3CDTF">2021-12-13T04:15:10Z</dcterms:modified>
</cp:coreProperties>
</file>