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5" r:id="rId2"/>
    <p:sldId id="256" r:id="rId3"/>
    <p:sldId id="267" r:id="rId4"/>
    <p:sldId id="268" r:id="rId5"/>
    <p:sldId id="269" r:id="rId6"/>
    <p:sldId id="257" r:id="rId7"/>
    <p:sldId id="270" r:id="rId8"/>
    <p:sldId id="273" r:id="rId9"/>
    <p:sldId id="262" r:id="rId10"/>
    <p:sldId id="278" r:id="rId11"/>
    <p:sldId id="280" r:id="rId12"/>
    <p:sldId id="277" r:id="rId13"/>
    <p:sldId id="279" r:id="rId14"/>
    <p:sldId id="282" r:id="rId15"/>
    <p:sldId id="283" r:id="rId16"/>
    <p:sldId id="276" r:id="rId17"/>
    <p:sldId id="284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50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3FE72D-E1BD-41CD-BF35-C3E71DA7582F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5FE5AF-81F0-4162-8E54-64941E7386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14870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6609"/>
            <a:ext cx="9340574" cy="6884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484785"/>
            <a:ext cx="7919763" cy="288032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Применение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элементов здоровьесберегающих технологий профессора В.Ф. Базарного</a:t>
            </a:r>
            <a:r>
              <a:rPr lang="ru-RU" dirty="0" smtClean="0">
                <a:latin typeface="Georgia" panose="02040502050405020303" pitchFamily="18" charset="0"/>
              </a:rPr>
              <a:t>                                </a:t>
            </a:r>
            <a:br>
              <a:rPr lang="ru-RU" dirty="0" smtClean="0">
                <a:latin typeface="Georgia" panose="02040502050405020303" pitchFamily="18" charset="0"/>
              </a:rPr>
            </a:br>
            <a:r>
              <a:rPr lang="ru-RU" dirty="0" smtClean="0">
                <a:latin typeface="Georgia" panose="02040502050405020303" pitchFamily="18" charset="0"/>
              </a:rPr>
              <a:t/>
            </a:r>
            <a:br>
              <a:rPr lang="ru-RU" dirty="0" smtClean="0">
                <a:latin typeface="Georgia" panose="02040502050405020303" pitchFamily="18" charset="0"/>
              </a:rPr>
            </a:br>
            <a:r>
              <a:rPr lang="ru-RU" dirty="0" smtClean="0">
                <a:latin typeface="Georgia" panose="02040502050405020303" pitchFamily="18" charset="0"/>
              </a:rPr>
              <a:t>              </a:t>
            </a:r>
            <a:r>
              <a:rPr lang="ru-RU" dirty="0" smtClean="0">
                <a:latin typeface="Georgia" panose="02040502050405020303" pitchFamily="18" charset="0"/>
              </a:rPr>
              <a:t>  </a:t>
            </a:r>
            <a:r>
              <a:rPr lang="ru-RU" sz="16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Подготовила</a:t>
            </a:r>
            <a:r>
              <a:rPr lang="ru-RU" sz="16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:</a:t>
            </a:r>
            <a:r>
              <a:rPr lang="ru-RU" sz="1600" dirty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 инструктор по физической </a:t>
            </a:r>
            <a:r>
              <a:rPr lang="ru-RU" sz="14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культуре</a:t>
            </a:r>
            <a:br>
              <a:rPr lang="ru-RU" sz="1400" dirty="0" smtClean="0"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                                                                                       МБДОУ «Детский сад № 19 «Рябинка»,</a:t>
            </a:r>
            <a:br>
              <a:rPr lang="ru-RU" sz="1400" dirty="0" smtClean="0"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                                                                                    высшая квалификационная категория</a:t>
            </a:r>
            <a:br>
              <a:rPr lang="ru-RU" sz="1400" dirty="0" smtClean="0"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                                                           Пахомова Яна Сергеевна</a:t>
            </a:r>
            <a:r>
              <a:rPr lang="ru-RU" sz="1400" dirty="0">
                <a:latin typeface="Georgia" panose="02040502050405020303" pitchFamily="18" charset="0"/>
              </a:rPr>
              <a:t/>
            </a:r>
            <a:br>
              <a:rPr lang="ru-RU" sz="1400" dirty="0">
                <a:latin typeface="Georgia" panose="02040502050405020303" pitchFamily="18" charset="0"/>
              </a:rPr>
            </a:br>
            <a:r>
              <a:rPr lang="ru-RU" sz="16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Georgia" panose="02040502050405020303" pitchFamily="18" charset="0"/>
              </a:rPr>
              <a:t/>
            </a:r>
            <a:br>
              <a:rPr lang="ru-RU" dirty="0">
                <a:latin typeface="Georgia" panose="02040502050405020303" pitchFamily="18" charset="0"/>
              </a:rPr>
            </a:br>
            <a:endParaRPr lang="ru-R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8362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764704"/>
            <a:ext cx="75608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002060"/>
                </a:solidFill>
                <a:latin typeface="Georgia" panose="02040502050405020303" pitchFamily="18" charset="0"/>
              </a:rPr>
              <a:t>В структуру оздоровительных занятий тесно вплетены различные виды деятельности: двигательные упражнения</a:t>
            </a:r>
            <a:r>
              <a:rPr lang="ru-RU" sz="17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, основные </a:t>
            </a:r>
            <a:r>
              <a:rPr lang="ru-RU" sz="1700" b="1" dirty="0">
                <a:solidFill>
                  <a:srgbClr val="002060"/>
                </a:solidFill>
                <a:latin typeface="Georgia" panose="02040502050405020303" pitchFamily="18" charset="0"/>
              </a:rPr>
              <a:t>виды движения(ходьба</a:t>
            </a:r>
            <a:r>
              <a:rPr lang="ru-RU" sz="17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, прыжки, оздоровительный </a:t>
            </a:r>
            <a:r>
              <a:rPr lang="ru-RU" sz="1700" b="1" dirty="0">
                <a:solidFill>
                  <a:srgbClr val="002060"/>
                </a:solidFill>
                <a:latin typeface="Georgia" panose="02040502050405020303" pitchFamily="18" charset="0"/>
              </a:rPr>
              <a:t>бег</a:t>
            </a:r>
            <a:r>
              <a:rPr lang="ru-RU" sz="17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, упражнения </a:t>
            </a:r>
            <a:r>
              <a:rPr lang="ru-RU" sz="1700" b="1" dirty="0">
                <a:solidFill>
                  <a:srgbClr val="002060"/>
                </a:solidFill>
                <a:latin typeface="Georgia" panose="02040502050405020303" pitchFamily="18" charset="0"/>
              </a:rPr>
              <a:t>на равновесие и т.д</a:t>
            </a:r>
            <a:r>
              <a:rPr lang="ru-RU" sz="17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., дыхательная </a:t>
            </a:r>
            <a:r>
              <a:rPr lang="ru-RU" sz="1700" b="1" dirty="0">
                <a:solidFill>
                  <a:srgbClr val="002060"/>
                </a:solidFill>
                <a:latin typeface="Georgia" panose="02040502050405020303" pitchFamily="18" charset="0"/>
              </a:rPr>
              <a:t>гимнастика</a:t>
            </a:r>
            <a:r>
              <a:rPr lang="ru-RU" sz="17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, разнообразные </a:t>
            </a:r>
            <a:r>
              <a:rPr lang="ru-RU" sz="1700" b="1" dirty="0">
                <a:solidFill>
                  <a:srgbClr val="002060"/>
                </a:solidFill>
                <a:latin typeface="Georgia" panose="02040502050405020303" pitchFamily="18" charset="0"/>
              </a:rPr>
              <a:t>виды самомассажа</a:t>
            </a:r>
            <a:r>
              <a:rPr lang="ru-RU" sz="17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, в </a:t>
            </a:r>
            <a:r>
              <a:rPr lang="ru-RU" sz="1700" b="1" dirty="0">
                <a:solidFill>
                  <a:srgbClr val="002060"/>
                </a:solidFill>
                <a:latin typeface="Georgia" panose="02040502050405020303" pitchFamily="18" charset="0"/>
              </a:rPr>
              <a:t>конце занятия обязательно проводится рефлексия</a:t>
            </a:r>
            <a:r>
              <a:rPr lang="ru-RU" sz="17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).</a:t>
            </a:r>
          </a:p>
          <a:p>
            <a:pPr algn="ctr"/>
            <a:endParaRPr lang="ru-RU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711"/>
          <a:stretch/>
        </p:blipFill>
        <p:spPr bwMode="auto">
          <a:xfrm>
            <a:off x="5364088" y="2710268"/>
            <a:ext cx="2741693" cy="3072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10268"/>
            <a:ext cx="3528392" cy="3072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28247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5" y="836712"/>
            <a:ext cx="3130332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2334" y="836712"/>
            <a:ext cx="3130332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789040"/>
            <a:ext cx="3096344" cy="2474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30897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53879" y="404664"/>
            <a:ext cx="7488832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sz="1700" b="1" dirty="0">
                <a:solidFill>
                  <a:srgbClr val="002060"/>
                </a:solidFill>
                <a:latin typeface="Georgia" panose="02040502050405020303" pitchFamily="18" charset="0"/>
              </a:rPr>
              <a:t>Для снижения статичности и нагрузки на стопу упражнения делаются </a:t>
            </a:r>
            <a:r>
              <a:rPr lang="ru-RU" sz="17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преимущественно </a:t>
            </a:r>
            <a:r>
              <a:rPr lang="ru-RU" sz="1700" b="1" dirty="0">
                <a:solidFill>
                  <a:srgbClr val="002060"/>
                </a:solidFill>
                <a:latin typeface="Georgia" panose="02040502050405020303" pitchFamily="18" charset="0"/>
              </a:rPr>
              <a:t>сидя</a:t>
            </a:r>
            <a:r>
              <a:rPr lang="ru-RU" sz="17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, лежа, со </a:t>
            </a:r>
            <a:r>
              <a:rPr lang="ru-RU" sz="1700" b="1" dirty="0">
                <a:solidFill>
                  <a:srgbClr val="002060"/>
                </a:solidFill>
                <a:latin typeface="Georgia" panose="02040502050405020303" pitchFamily="18" charset="0"/>
              </a:rPr>
              <a:t>сменной ног с целью закаливания стоп и </a:t>
            </a:r>
            <a:r>
              <a:rPr lang="ru-RU" sz="17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профилактики </a:t>
            </a:r>
            <a:r>
              <a:rPr lang="ru-RU" sz="1700" b="1" dirty="0">
                <a:solidFill>
                  <a:srgbClr val="002060"/>
                </a:solidFill>
                <a:latin typeface="Georgia" panose="02040502050405020303" pitchFamily="18" charset="0"/>
              </a:rPr>
              <a:t>плоскостопия</a:t>
            </a:r>
            <a:r>
              <a:rPr lang="ru-RU" sz="17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, укрепления </a:t>
            </a:r>
            <a:r>
              <a:rPr lang="ru-RU" sz="1700" b="1" dirty="0">
                <a:solidFill>
                  <a:srgbClr val="002060"/>
                </a:solidFill>
                <a:latin typeface="Georgia" panose="02040502050405020303" pitchFamily="18" charset="0"/>
              </a:rPr>
              <a:t>организма детей во время оздоровительных занятий дети занимаются босиком.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1094" y="2852936"/>
            <a:ext cx="3456384" cy="3035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548598"/>
            <a:ext cx="3510671" cy="3085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57747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629569"/>
            <a:ext cx="4536504" cy="3432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4207246" cy="3489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29050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4394" y="838515"/>
            <a:ext cx="3447167" cy="2590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1697" y="3645024"/>
            <a:ext cx="3457574" cy="2485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38232"/>
            <a:ext cx="3633787" cy="484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41245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36"/>
          <a:stretch/>
        </p:blipFill>
        <p:spPr bwMode="auto">
          <a:xfrm>
            <a:off x="647531" y="1628800"/>
            <a:ext cx="3945754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5243" y="654697"/>
            <a:ext cx="3880711" cy="2918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4900" y="3705693"/>
            <a:ext cx="2981395" cy="240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84190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1214422"/>
            <a:ext cx="7615262" cy="35719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19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 своей работе мы стремимся к следующим результатам:</a:t>
            </a:r>
            <a:br>
              <a:rPr lang="ru-RU" sz="1900" b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19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-укрепление мышц стопы и голени ног;</a:t>
            </a:r>
            <a:br>
              <a:rPr lang="ru-RU" sz="1900" b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19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-правильная постановка стопы при ходьбе, самостоятельный контроль;</a:t>
            </a:r>
            <a:br>
              <a:rPr lang="ru-RU" sz="1900" b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19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-повышение уровня физической подготовленности;</a:t>
            </a:r>
            <a:br>
              <a:rPr lang="ru-RU" sz="1900" b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19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- </a:t>
            </a:r>
            <a:r>
              <a:rPr lang="ru-RU" sz="1900" b="1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сформированность</a:t>
            </a:r>
            <a:r>
              <a:rPr lang="ru-RU" sz="19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осознанной потребности в выполнении упражнений в домашних условиях;</a:t>
            </a:r>
            <a:br>
              <a:rPr lang="ru-RU" sz="1900" b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19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-благотворное влияние физкультуры на сохранение опорно-двигательного аппарата и укрепление здоровья.</a:t>
            </a:r>
            <a:br>
              <a:rPr lang="ru-RU" sz="1900" b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19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-положительная динамика</a:t>
            </a:r>
            <a:endParaRPr lang="ru-RU" sz="1900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Будьте здоровы!</a:t>
            </a:r>
            <a:endParaRPr lang="ru-RU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663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692695"/>
            <a:ext cx="7488832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i="1" dirty="0" smtClean="0">
                <a:solidFill>
                  <a:srgbClr val="002060"/>
                </a:solidFill>
                <a:latin typeface="Georgia" panose="02040502050405020303" pitchFamily="18" charset="0"/>
                <a:cs typeface="Times New Roman" pitchFamily="18" charset="0"/>
              </a:rPr>
              <a:t>Сегодня очень актуальна проблема здоровья детей.</a:t>
            </a:r>
          </a:p>
          <a:p>
            <a:pPr algn="just"/>
            <a:r>
              <a:rPr lang="ru-RU" sz="1700" b="1" i="1" dirty="0" smtClean="0">
                <a:solidFill>
                  <a:srgbClr val="002060"/>
                </a:solidFill>
                <a:latin typeface="Georgia" panose="02040502050405020303" pitchFamily="18" charset="0"/>
                <a:cs typeface="Times New Roman" pitchFamily="18" charset="0"/>
              </a:rPr>
              <a:t>   За последнее время в печати появилось немало интересных методик и авторских разработок по оздоровлению детей. </a:t>
            </a:r>
          </a:p>
          <a:p>
            <a:pPr algn="just"/>
            <a:r>
              <a:rPr lang="ru-RU" sz="1700" b="1" i="1" dirty="0" smtClean="0">
                <a:solidFill>
                  <a:srgbClr val="002060"/>
                </a:solidFill>
                <a:latin typeface="Georgia" panose="02040502050405020303" pitchFamily="18" charset="0"/>
                <a:cs typeface="Times New Roman" pitchFamily="18" charset="0"/>
              </a:rPr>
              <a:t>   В нашем детском саду ведется целенаправленная работа по оздоровлению детей с использованием элементов здоровьесберегающих технологий профессора Базарного В.Ф. Ведь для того, чтобы быть здоровыми, детям нужно овладеть искусством его сохранения и укрепления. </a:t>
            </a:r>
          </a:p>
          <a:p>
            <a:endParaRPr lang="ru-RU" i="1" dirty="0" smtClean="0"/>
          </a:p>
          <a:p>
            <a:endParaRPr lang="ru-RU" i="1" dirty="0" smtClean="0"/>
          </a:p>
          <a:p>
            <a:endParaRPr lang="ru-RU" i="1" dirty="0" smtClean="0"/>
          </a:p>
          <a:p>
            <a:endParaRPr lang="ru-RU" i="1" dirty="0" smtClean="0"/>
          </a:p>
          <a:p>
            <a:endParaRPr lang="ru-RU" i="1" dirty="0" smtClean="0"/>
          </a:p>
          <a:p>
            <a:endParaRPr lang="ru-RU" i="1" dirty="0" smtClean="0"/>
          </a:p>
          <a:p>
            <a:r>
              <a:rPr lang="ru-RU" i="1" dirty="0" smtClean="0"/>
              <a:t/>
            </a:r>
            <a:br>
              <a:rPr lang="ru-RU" i="1" dirty="0" smtClean="0"/>
            </a:br>
            <a:endParaRPr lang="ru-RU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974"/>
          <a:stretch/>
        </p:blipFill>
        <p:spPr bwMode="auto">
          <a:xfrm>
            <a:off x="2024657" y="3168485"/>
            <a:ext cx="4923607" cy="3031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268760"/>
            <a:ext cx="7571184" cy="71551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Особенности данной технологии</a:t>
            </a:r>
            <a:r>
              <a:rPr lang="ru-RU" dirty="0" smtClean="0">
                <a:latin typeface="Georgia" panose="02040502050405020303" pitchFamily="18" charset="0"/>
              </a:rPr>
              <a:t/>
            </a:r>
            <a:br>
              <a:rPr lang="ru-RU" dirty="0" smtClean="0">
                <a:latin typeface="Georgia" panose="02040502050405020303" pitchFamily="18" charset="0"/>
              </a:rPr>
            </a:br>
            <a:r>
              <a:rPr lang="ru-RU" sz="2000" dirty="0" smtClean="0">
                <a:latin typeface="Georgia" panose="02040502050405020303" pitchFamily="18" charset="0"/>
              </a:rPr>
              <a:t/>
            </a:r>
            <a:br>
              <a:rPr lang="ru-RU" sz="2000" dirty="0" smtClean="0">
                <a:latin typeface="Georgia" panose="02040502050405020303" pitchFamily="18" charset="0"/>
              </a:rPr>
            </a:br>
            <a:r>
              <a:rPr lang="ru-RU" sz="2000" dirty="0" smtClean="0">
                <a:latin typeface="Georgia" panose="02040502050405020303" pitchFamily="18" charset="0"/>
              </a:rPr>
              <a:t/>
            </a:r>
            <a:br>
              <a:rPr lang="ru-RU" sz="2000" dirty="0" smtClean="0">
                <a:latin typeface="Georgia" panose="02040502050405020303" pitchFamily="18" charset="0"/>
              </a:rPr>
            </a:br>
            <a:r>
              <a:rPr lang="ru-RU" dirty="0">
                <a:latin typeface="Georgia" panose="02040502050405020303" pitchFamily="18" charset="0"/>
              </a:rPr>
              <a:t/>
            </a:r>
            <a:br>
              <a:rPr lang="ru-RU" dirty="0">
                <a:latin typeface="Georgia" panose="02040502050405020303" pitchFamily="18" charset="0"/>
              </a:rPr>
            </a:br>
            <a:r>
              <a:rPr lang="ru-RU" dirty="0" smtClean="0">
                <a:latin typeface="Georgia" panose="02040502050405020303" pitchFamily="18" charset="0"/>
              </a:rPr>
              <a:t/>
            </a:r>
            <a:br>
              <a:rPr lang="ru-RU" dirty="0" smtClean="0">
                <a:latin typeface="Georgia" panose="02040502050405020303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9562" y="1268760"/>
            <a:ext cx="788487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latin typeface="Georgia" panose="02040502050405020303" pitchFamily="18" charset="0"/>
              </a:rPr>
              <a:t>1. Обеспечивает реализацию главной задачи каждого образовательного</a:t>
            </a:r>
          </a:p>
          <a:p>
            <a:r>
              <a:rPr lang="ru-RU" sz="1700" dirty="0" smtClean="0">
                <a:latin typeface="Georgia" panose="02040502050405020303" pitchFamily="18" charset="0"/>
              </a:rPr>
              <a:t>учреждения – выполнение базовых федеральных законов РФ «О гарантиях</a:t>
            </a:r>
          </a:p>
          <a:p>
            <a:r>
              <a:rPr lang="ru-RU" sz="1700" dirty="0" smtClean="0">
                <a:latin typeface="Georgia" panose="02040502050405020303" pitchFamily="18" charset="0"/>
              </a:rPr>
              <a:t>прав ребенка РФ», «Об охране здоровья граждан», «Об образовании» и запрос общества на здоровое поколение.</a:t>
            </a:r>
          </a:p>
          <a:p>
            <a:endParaRPr lang="ru-RU" sz="1700" dirty="0" smtClean="0">
              <a:latin typeface="Georgia" panose="02040502050405020303" pitchFamily="18" charset="0"/>
            </a:endParaRPr>
          </a:p>
          <a:p>
            <a:r>
              <a:rPr lang="ru-RU" sz="1700" dirty="0" smtClean="0">
                <a:latin typeface="Georgia" panose="02040502050405020303" pitchFamily="18" charset="0"/>
              </a:rPr>
              <a:t>2. Единственная </a:t>
            </a:r>
            <a:r>
              <a:rPr lang="ru-RU" sz="1700" dirty="0" err="1" smtClean="0">
                <a:latin typeface="Georgia" panose="02040502050405020303" pitchFamily="18" charset="0"/>
              </a:rPr>
              <a:t>здоровьеразвивающая</a:t>
            </a:r>
            <a:r>
              <a:rPr lang="ru-RU" sz="1700" dirty="0" smtClean="0">
                <a:latin typeface="Georgia" panose="02040502050405020303" pitchFamily="18" charset="0"/>
              </a:rPr>
              <a:t> технология:</a:t>
            </a:r>
          </a:p>
          <a:p>
            <a:r>
              <a:rPr lang="ru-RU" sz="1700" dirty="0" smtClean="0">
                <a:latin typeface="Georgia" panose="02040502050405020303" pitchFamily="18" charset="0"/>
              </a:rPr>
              <a:t>- признана научным открытием Академией медицинских наук;</a:t>
            </a:r>
          </a:p>
          <a:p>
            <a:r>
              <a:rPr lang="ru-RU" sz="1700" dirty="0" smtClean="0">
                <a:latin typeface="Georgia" panose="02040502050405020303" pitchFamily="18" charset="0"/>
              </a:rPr>
              <a:t>- защищена патентами и авторскими правами;</a:t>
            </a:r>
          </a:p>
          <a:p>
            <a:r>
              <a:rPr lang="ru-RU" sz="1700" dirty="0" smtClean="0">
                <a:latin typeface="Georgia" panose="02040502050405020303" pitchFamily="18" charset="0"/>
              </a:rPr>
              <a:t>- одобрена институтами Минздрава РФ, РАМН, РАН;</a:t>
            </a:r>
          </a:p>
          <a:p>
            <a:r>
              <a:rPr lang="ru-RU" sz="1700" dirty="0" smtClean="0">
                <a:latin typeface="Georgia" panose="02040502050405020303" pitchFamily="18" charset="0"/>
              </a:rPr>
              <a:t>- утверждена Правительством как общая федеральная программа 1989 г.;</a:t>
            </a:r>
          </a:p>
          <a:p>
            <a:r>
              <a:rPr lang="ru-RU" sz="1700" dirty="0" smtClean="0">
                <a:latin typeface="Georgia" panose="02040502050405020303" pitchFamily="18" charset="0"/>
              </a:rPr>
              <a:t>- прошла практическую апробацию в течение 28 лет на базе более тысячи детских садов и школ;</a:t>
            </a:r>
          </a:p>
          <a:p>
            <a:r>
              <a:rPr lang="ru-RU" sz="1700" dirty="0" smtClean="0">
                <a:latin typeface="Georgia" panose="02040502050405020303" pitchFamily="18" charset="0"/>
              </a:rPr>
              <a:t>- имеет санитарно-эпидемиологическое заключение Минздрава РФ;</a:t>
            </a:r>
          </a:p>
          <a:p>
            <a:r>
              <a:rPr lang="ru-RU" sz="1700" dirty="0" smtClean="0">
                <a:latin typeface="Georgia" panose="02040502050405020303" pitchFamily="18" charset="0"/>
              </a:rPr>
              <a:t>- позволяет строить учебный процесс на основе телесной вертикали сообразной подвижной природе школьника;</a:t>
            </a:r>
          </a:p>
          <a:p>
            <a:r>
              <a:rPr lang="ru-RU" sz="1700" dirty="0" smtClean="0">
                <a:latin typeface="Georgia" panose="02040502050405020303" pitchFamily="18" charset="0"/>
              </a:rPr>
              <a:t>- дает гарантированный результат улучшения здоровья учащихся в целом.</a:t>
            </a:r>
          </a:p>
          <a:p>
            <a:r>
              <a:rPr lang="ru-RU" sz="1700" dirty="0" smtClean="0">
                <a:latin typeface="Georgia" panose="02040502050405020303" pitchFamily="18" charset="0"/>
              </a:rPr>
              <a:t>- представлена в докладе ПАСЕ «О здоровом и гармоничном развитие учащихся» на рассмотрение международному сообществу </a:t>
            </a:r>
            <a:endParaRPr lang="ru-RU" sz="1700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1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Результат данной технологии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5647" y="1844824"/>
            <a:ext cx="7712705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700" dirty="0" smtClean="0">
                <a:latin typeface="Georgia" panose="02040502050405020303" pitchFamily="18" charset="0"/>
              </a:rPr>
              <a:t>Гарантированный</a:t>
            </a:r>
            <a:r>
              <a:rPr lang="ru-RU" sz="1700" dirty="0">
                <a:latin typeface="Georgia" panose="02040502050405020303" pitchFamily="18" charset="0"/>
              </a:rPr>
              <a:t>, фиксируемый результат </a:t>
            </a:r>
            <a:r>
              <a:rPr lang="ru-RU" sz="1700" dirty="0" smtClean="0">
                <a:latin typeface="Georgia" panose="02040502050405020303" pitchFamily="18" charset="0"/>
              </a:rPr>
              <a:t>улучшения здоровья </a:t>
            </a:r>
            <a:r>
              <a:rPr lang="ru-RU" sz="1700" dirty="0">
                <a:latin typeface="Georgia" panose="02040502050405020303" pitchFamily="18" charset="0"/>
              </a:rPr>
              <a:t>воспитанников.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700" dirty="0" smtClean="0">
                <a:latin typeface="Georgia" panose="02040502050405020303" pitchFamily="18" charset="0"/>
              </a:rPr>
              <a:t>Повышение </a:t>
            </a:r>
            <a:r>
              <a:rPr lang="ru-RU" sz="1700" dirty="0">
                <a:latin typeface="Georgia" panose="02040502050405020303" pitchFamily="18" charset="0"/>
              </a:rPr>
              <a:t>уровня эффективности </a:t>
            </a:r>
            <a:r>
              <a:rPr lang="ru-RU" sz="1700" dirty="0" smtClean="0">
                <a:latin typeface="Georgia" panose="02040502050405020303" pitchFamily="18" charset="0"/>
              </a:rPr>
              <a:t>воспитательно-образовательного </a:t>
            </a:r>
            <a:r>
              <a:rPr lang="ru-RU" sz="1700" dirty="0">
                <a:latin typeface="Georgia" panose="02040502050405020303" pitchFamily="18" charset="0"/>
              </a:rPr>
              <a:t>процесса.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700" dirty="0" smtClean="0">
                <a:latin typeface="Georgia" panose="02040502050405020303" pitchFamily="18" charset="0"/>
              </a:rPr>
              <a:t> </a:t>
            </a:r>
            <a:r>
              <a:rPr lang="ru-RU" sz="1700" dirty="0">
                <a:latin typeface="Georgia" panose="02040502050405020303" pitchFamily="18" charset="0"/>
              </a:rPr>
              <a:t>Психологический комфорт в </a:t>
            </a:r>
            <a:r>
              <a:rPr lang="ru-RU" sz="1700" dirty="0" smtClean="0">
                <a:latin typeface="Georgia" panose="02040502050405020303" pitchFamily="18" charset="0"/>
              </a:rPr>
              <a:t>образовательном учреждении</a:t>
            </a:r>
            <a:r>
              <a:rPr lang="ru-RU" sz="1700" dirty="0">
                <a:latin typeface="Georgia" panose="02040502050405020303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700" dirty="0" smtClean="0">
                <a:latin typeface="Georgia" panose="02040502050405020303" pitchFamily="18" charset="0"/>
              </a:rPr>
              <a:t> </a:t>
            </a:r>
            <a:r>
              <a:rPr lang="ru-RU" sz="1700" dirty="0">
                <a:latin typeface="Georgia" panose="02040502050405020303" pitchFamily="18" charset="0"/>
              </a:rPr>
              <a:t>Является самым эффективным способом </a:t>
            </a:r>
            <a:r>
              <a:rPr lang="ru-RU" sz="1700" dirty="0" smtClean="0">
                <a:latin typeface="Georgia" panose="02040502050405020303" pitchFamily="18" charset="0"/>
              </a:rPr>
              <a:t>профилактики нарушений </a:t>
            </a:r>
            <a:r>
              <a:rPr lang="ru-RU" sz="1700" dirty="0">
                <a:latin typeface="Georgia" panose="02040502050405020303" pitchFamily="18" charset="0"/>
              </a:rPr>
              <a:t>в развитии позвоночника, </a:t>
            </a:r>
            <a:r>
              <a:rPr lang="ru-RU" sz="1700" dirty="0" smtClean="0">
                <a:latin typeface="Georgia" panose="02040502050405020303" pitchFamily="18" charset="0"/>
              </a:rPr>
              <a:t>близорукости, нервно-психических и сердечно-сосудистых </a:t>
            </a:r>
            <a:r>
              <a:rPr lang="ru-RU" sz="1700" dirty="0">
                <a:latin typeface="Georgia" panose="02040502050405020303" pitchFamily="18" charset="0"/>
              </a:rPr>
              <a:t>стрессов.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700" dirty="0" smtClean="0">
                <a:latin typeface="Georgia" panose="02040502050405020303" pitchFamily="18" charset="0"/>
              </a:rPr>
              <a:t>Повышает </a:t>
            </a:r>
            <a:r>
              <a:rPr lang="ru-RU" sz="1700" dirty="0">
                <a:latin typeface="Georgia" panose="02040502050405020303" pitchFamily="18" charset="0"/>
              </a:rPr>
              <a:t>рейтинг и </a:t>
            </a:r>
            <a:r>
              <a:rPr lang="ru-RU" sz="1700" dirty="0" smtClean="0">
                <a:latin typeface="Georgia" panose="02040502050405020303" pitchFamily="18" charset="0"/>
              </a:rPr>
              <a:t>конкурентоспособность образовательного </a:t>
            </a:r>
            <a:r>
              <a:rPr lang="ru-RU" sz="1700" dirty="0">
                <a:latin typeface="Georgia" panose="02040502050405020303" pitchFamily="18" charset="0"/>
              </a:rPr>
              <a:t>учреждения.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700" dirty="0" smtClean="0">
                <a:latin typeface="Georgia" panose="02040502050405020303" pitchFamily="18" charset="0"/>
              </a:rPr>
              <a:t>Позволяет </a:t>
            </a:r>
            <a:r>
              <a:rPr lang="ru-RU" sz="1700" dirty="0">
                <a:latin typeface="Georgia" panose="02040502050405020303" pitchFamily="18" charset="0"/>
              </a:rPr>
              <a:t>привлечь дополнительные </a:t>
            </a:r>
            <a:r>
              <a:rPr lang="ru-RU" sz="1700" dirty="0" smtClean="0">
                <a:latin typeface="Georgia" panose="02040502050405020303" pitchFamily="18" charset="0"/>
              </a:rPr>
              <a:t>средства родителей </a:t>
            </a:r>
            <a:r>
              <a:rPr lang="ru-RU" sz="1700" dirty="0">
                <a:latin typeface="Georgia" panose="02040502050405020303" pitchFamily="18" charset="0"/>
              </a:rPr>
              <a:t>и спонсоров, путем включения родителей </a:t>
            </a:r>
            <a:r>
              <a:rPr lang="ru-RU" sz="1700" dirty="0" smtClean="0">
                <a:latin typeface="Georgia" panose="02040502050405020303" pitchFamily="18" charset="0"/>
              </a:rPr>
              <a:t>в общую </a:t>
            </a:r>
            <a:r>
              <a:rPr lang="ru-RU" sz="1700" dirty="0">
                <a:latin typeface="Georgia" panose="02040502050405020303" pitchFamily="18" charset="0"/>
              </a:rPr>
              <a:t>задачу улучшение здоровья </a:t>
            </a:r>
            <a:r>
              <a:rPr lang="ru-RU" sz="1700" dirty="0" smtClean="0">
                <a:latin typeface="Georgia" panose="02040502050405020303" pitchFamily="18" charset="0"/>
              </a:rPr>
              <a:t>детей.</a:t>
            </a:r>
            <a:endParaRPr lang="ru-RU" sz="1700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751" y="-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20880" cy="14401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1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Основные методы и приемы технологии В.Ф. Базарного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63588" y="2263296"/>
            <a:ext cx="7416824" cy="2331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700" dirty="0">
                <a:latin typeface="Georgia" panose="02040502050405020303" pitchFamily="18" charset="0"/>
              </a:rPr>
              <a:t>Режим динамической смены поз.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Georgia" panose="02040502050405020303" pitchFamily="18" charset="0"/>
              </a:rPr>
              <a:t> </a:t>
            </a:r>
            <a:r>
              <a:rPr lang="ru-RU" sz="1700" dirty="0">
                <a:latin typeface="Georgia" panose="02040502050405020303" pitchFamily="18" charset="0"/>
              </a:rPr>
              <a:t>Упражнения на зрительную координацию.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Georgia" panose="02040502050405020303" pitchFamily="18" charset="0"/>
              </a:rPr>
              <a:t> </a:t>
            </a:r>
            <a:r>
              <a:rPr lang="ru-RU" sz="1700" dirty="0">
                <a:latin typeface="Georgia" panose="02040502050405020303" pitchFamily="18" charset="0"/>
              </a:rPr>
              <a:t>Зрительно-</a:t>
            </a:r>
            <a:r>
              <a:rPr lang="ru-RU" sz="1700" dirty="0" err="1">
                <a:latin typeface="Georgia" panose="02040502050405020303" pitchFamily="18" charset="0"/>
              </a:rPr>
              <a:t>координаторные</a:t>
            </a:r>
            <a:r>
              <a:rPr lang="ru-RU" sz="1700" dirty="0">
                <a:latin typeface="Georgia" panose="02040502050405020303" pitchFamily="18" charset="0"/>
              </a:rPr>
              <a:t> тренажи, </a:t>
            </a:r>
            <a:r>
              <a:rPr lang="ru-RU" sz="1700" dirty="0" smtClean="0">
                <a:latin typeface="Georgia" panose="02040502050405020303" pitchFamily="18" charset="0"/>
              </a:rPr>
              <a:t>с помощью </a:t>
            </a:r>
            <a:r>
              <a:rPr lang="ru-RU" sz="1700" dirty="0">
                <a:latin typeface="Georgia" panose="02040502050405020303" pitchFamily="18" charset="0"/>
              </a:rPr>
              <a:t>опорных </a:t>
            </a:r>
            <a:r>
              <a:rPr lang="ru-RU" sz="1700" dirty="0" smtClean="0">
                <a:latin typeface="Georgia" panose="02040502050405020303" pitchFamily="18" charset="0"/>
              </a:rPr>
              <a:t>зрительно-двигательных траекторий </a:t>
            </a:r>
            <a:r>
              <a:rPr lang="ru-RU" sz="1700" dirty="0">
                <a:latin typeface="Georgia" panose="02040502050405020303" pitchFamily="18" charset="0"/>
              </a:rPr>
              <a:t>(</a:t>
            </a:r>
            <a:r>
              <a:rPr lang="ru-RU" sz="1700" dirty="0" err="1">
                <a:latin typeface="Georgia" panose="02040502050405020303" pitchFamily="18" charset="0"/>
              </a:rPr>
              <a:t>офтальмотренажеры</a:t>
            </a:r>
            <a:r>
              <a:rPr lang="ru-RU" sz="1700" dirty="0">
                <a:latin typeface="Georgia" panose="02040502050405020303" pitchFamily="18" charset="0"/>
              </a:rPr>
              <a:t>).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Georgia" panose="02040502050405020303" pitchFamily="18" charset="0"/>
              </a:rPr>
              <a:t>Упражнения </a:t>
            </a:r>
            <a:r>
              <a:rPr lang="ru-RU" sz="1700" dirty="0">
                <a:latin typeface="Georgia" panose="02040502050405020303" pitchFamily="18" charset="0"/>
              </a:rPr>
              <a:t>на </a:t>
            </a:r>
            <a:r>
              <a:rPr lang="ru-RU" sz="1700" dirty="0" smtClean="0">
                <a:latin typeface="Georgia" panose="02040502050405020303" pitchFamily="18" charset="0"/>
              </a:rPr>
              <a:t>мышечно-телесную координацию</a:t>
            </a:r>
            <a:r>
              <a:rPr lang="ru-RU" sz="1700" dirty="0">
                <a:latin typeface="Georgia" panose="02040502050405020303" pitchFamily="18" charset="0"/>
              </a:rPr>
              <a:t>. </a:t>
            </a:r>
          </a:p>
          <a:p>
            <a:r>
              <a:rPr lang="ru-RU" dirty="0"/>
              <a:t> 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1052736"/>
            <a:ext cx="7530060" cy="484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b="1" i="1" dirty="0" smtClean="0">
                <a:latin typeface="Georgia" panose="02040502050405020303" pitchFamily="18" charset="0"/>
              </a:rPr>
              <a:t>На протяжении 10 лет ведется кружок по коррекции и профилактике плоскостопия у детей дошкольного возраста «</a:t>
            </a:r>
            <a:r>
              <a:rPr lang="ru-RU" sz="1700" b="1" i="1" dirty="0" err="1" smtClean="0">
                <a:latin typeface="Georgia" panose="02040502050405020303" pitchFamily="18" charset="0"/>
              </a:rPr>
              <a:t>Здоровячок</a:t>
            </a:r>
            <a:r>
              <a:rPr lang="ru-RU" sz="1700" b="1" i="1" dirty="0" smtClean="0">
                <a:latin typeface="Georgia" panose="02040502050405020303" pitchFamily="18" charset="0"/>
              </a:rPr>
              <a:t>», с </a:t>
            </a:r>
            <a:r>
              <a:rPr lang="ru-RU" sz="1700" b="1" i="1" dirty="0" smtClean="0">
                <a:latin typeface="Georgia" panose="02040502050405020303" pitchFamily="18" charset="0"/>
                <a:cs typeface="Times New Roman" pitchFamily="18" charset="0"/>
              </a:rPr>
              <a:t>использованием элементов здоровьесберегающих технологий профессора Базарного В.Ф.</a:t>
            </a:r>
            <a:endParaRPr lang="ru-RU" sz="1700" b="1" i="1" dirty="0" smtClean="0">
              <a:latin typeface="Georgia" panose="02040502050405020303" pitchFamily="18" charset="0"/>
            </a:endParaRPr>
          </a:p>
          <a:p>
            <a:endParaRPr lang="ru-RU" sz="1700" i="1" dirty="0" smtClean="0">
              <a:latin typeface="Georgia" panose="02040502050405020303" pitchFamily="18" charset="0"/>
            </a:endParaRPr>
          </a:p>
          <a:p>
            <a:r>
              <a:rPr lang="ru-RU" sz="17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Оздоровительные задачи:</a:t>
            </a:r>
          </a:p>
          <a:p>
            <a:r>
              <a:rPr lang="ru-RU" sz="1700" i="1" dirty="0" smtClean="0">
                <a:latin typeface="Georgia" panose="02040502050405020303" pitchFamily="18" charset="0"/>
              </a:rPr>
              <a:t>-выявить уровень заболевания плоскостопия у детей дошкольного возраста;</a:t>
            </a:r>
          </a:p>
          <a:p>
            <a:pPr>
              <a:buFontTx/>
              <a:buChar char="-"/>
            </a:pPr>
            <a:r>
              <a:rPr lang="ru-RU" sz="1700" i="1" dirty="0">
                <a:latin typeface="Georgia" panose="02040502050405020303" pitchFamily="18" charset="0"/>
              </a:rPr>
              <a:t>в</a:t>
            </a:r>
            <a:r>
              <a:rPr lang="ru-RU" sz="1700" i="1" dirty="0" smtClean="0">
                <a:latin typeface="Georgia" panose="02040502050405020303" pitchFamily="18" charset="0"/>
              </a:rPr>
              <a:t>недрить использования специальных физических упражнений, игр и массажа для профилактике и коррекции плоскостопия;</a:t>
            </a:r>
          </a:p>
          <a:p>
            <a:pPr>
              <a:buFontTx/>
              <a:buChar char="-"/>
            </a:pPr>
            <a:r>
              <a:rPr lang="ru-RU" sz="1700" i="1" dirty="0" smtClean="0">
                <a:latin typeface="Georgia" panose="02040502050405020303" pitchFamily="18" charset="0"/>
              </a:rPr>
              <a:t>закрепить положения мышц опорно-двигательного аппарата корригирующими упражнениями;</a:t>
            </a:r>
          </a:p>
          <a:p>
            <a:pPr>
              <a:buFontTx/>
              <a:buChar char="-"/>
            </a:pPr>
            <a:r>
              <a:rPr lang="ru-RU" sz="1700" i="1" dirty="0" smtClean="0">
                <a:latin typeface="Georgia" panose="02040502050405020303" pitchFamily="18" charset="0"/>
              </a:rPr>
              <a:t>формировать правильную постановку стопы и сохранить правильную осанку детей.</a:t>
            </a:r>
          </a:p>
          <a:p>
            <a:endParaRPr lang="ru-RU" i="1" dirty="0" smtClean="0"/>
          </a:p>
          <a:p>
            <a:endParaRPr lang="ru-RU" i="1" dirty="0" smtClean="0"/>
          </a:p>
          <a:p>
            <a:endParaRPr lang="ru-RU" dirty="0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764704"/>
            <a:ext cx="7859216" cy="652934"/>
          </a:xfrm>
        </p:spPr>
        <p:txBody>
          <a:bodyPr>
            <a:noAutofit/>
          </a:bodyPr>
          <a:lstStyle/>
          <a:p>
            <a:pPr algn="l"/>
            <a:r>
              <a:rPr lang="ru-RU" sz="2000" i="1" dirty="0" smtClean="0"/>
              <a:t/>
            </a:r>
            <a:br>
              <a:rPr lang="ru-RU" sz="2000" i="1" dirty="0" smtClean="0"/>
            </a:br>
            <a:r>
              <a:rPr lang="ru-RU" sz="2000" i="1" dirty="0" smtClean="0"/>
              <a:t/>
            </a:r>
            <a:br>
              <a:rPr lang="ru-RU" sz="2000" i="1" dirty="0" smtClean="0"/>
            </a:br>
            <a:r>
              <a:rPr lang="ru-RU" sz="2000" i="1" dirty="0" smtClean="0"/>
              <a:t/>
            </a:r>
            <a:br>
              <a:rPr lang="ru-RU" sz="2000" i="1" dirty="0" smtClean="0"/>
            </a:br>
            <a:r>
              <a:rPr lang="ru-RU" sz="2000" i="1" dirty="0" smtClean="0"/>
              <a:t/>
            </a:r>
            <a:br>
              <a:rPr lang="ru-RU" sz="2000" i="1" dirty="0" smtClean="0"/>
            </a:br>
            <a:r>
              <a:rPr lang="ru-RU" sz="2000" i="1" dirty="0" smtClean="0"/>
              <a:t/>
            </a:r>
            <a:br>
              <a:rPr lang="ru-RU" sz="2000" i="1" dirty="0" smtClean="0"/>
            </a:br>
            <a:r>
              <a:rPr lang="ru-RU" sz="2000" i="1" dirty="0" smtClean="0"/>
              <a:t/>
            </a:r>
            <a:br>
              <a:rPr lang="ru-RU" sz="2000" i="1" dirty="0" smtClean="0"/>
            </a:br>
            <a:r>
              <a:rPr lang="ru-RU" sz="2000" i="1" dirty="0" smtClean="0"/>
              <a:t/>
            </a:r>
            <a:br>
              <a:rPr lang="ru-RU" sz="2000" i="1" dirty="0" smtClean="0"/>
            </a:br>
            <a:r>
              <a:rPr lang="ru-RU" sz="2000" i="1" dirty="0" smtClean="0"/>
              <a:t/>
            </a:r>
            <a:br>
              <a:rPr lang="ru-RU" sz="2000" i="1" dirty="0" smtClean="0"/>
            </a:br>
            <a:r>
              <a:rPr lang="ru-RU" sz="2000" i="1" dirty="0" smtClean="0"/>
              <a:t/>
            </a:r>
            <a:br>
              <a:rPr lang="ru-RU" sz="2000" i="1" dirty="0" smtClean="0"/>
            </a:br>
            <a:r>
              <a:rPr lang="ru-RU" sz="2000" i="1" dirty="0" smtClean="0"/>
              <a:t/>
            </a:r>
            <a:br>
              <a:rPr lang="ru-RU" sz="2000" i="1" dirty="0" smtClean="0"/>
            </a:br>
            <a:r>
              <a:rPr lang="ru-RU" sz="2000" i="1" dirty="0" smtClean="0"/>
              <a:t/>
            </a:r>
            <a:br>
              <a:rPr lang="ru-RU" sz="2000" i="1" dirty="0" smtClean="0"/>
            </a:br>
            <a:r>
              <a:rPr lang="ru-RU" sz="2000" i="1" dirty="0" smtClean="0"/>
              <a:t/>
            </a:r>
            <a:br>
              <a:rPr lang="ru-RU" sz="2000" i="1" dirty="0" smtClean="0"/>
            </a:br>
            <a:r>
              <a:rPr lang="ru-RU" sz="2000" i="1" dirty="0" smtClean="0"/>
              <a:t/>
            </a:r>
            <a:br>
              <a:rPr lang="ru-RU" sz="2000" i="1" dirty="0" smtClean="0"/>
            </a:br>
            <a:r>
              <a:rPr lang="ru-RU" sz="2000" i="1" dirty="0" smtClean="0"/>
              <a:t/>
            </a:r>
            <a:br>
              <a:rPr lang="ru-RU" sz="2000" i="1" dirty="0" smtClean="0"/>
            </a:br>
            <a:r>
              <a:rPr lang="ru-RU" sz="2000" i="1" dirty="0" smtClean="0"/>
              <a:t/>
            </a:r>
            <a:br>
              <a:rPr lang="ru-RU" sz="2000" i="1" dirty="0" smtClean="0"/>
            </a:br>
            <a:r>
              <a:rPr lang="ru-RU" sz="17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Образовательные задачи:</a:t>
            </a:r>
            <a:r>
              <a:rPr lang="ru-RU" sz="1700" i="1" dirty="0" smtClean="0">
                <a:latin typeface="Georgia" panose="02040502050405020303" pitchFamily="18" charset="0"/>
              </a:rPr>
              <a:t/>
            </a:r>
            <a:br>
              <a:rPr lang="ru-RU" sz="1700" i="1" dirty="0" smtClean="0">
                <a:latin typeface="Georgia" panose="02040502050405020303" pitchFamily="18" charset="0"/>
              </a:rPr>
            </a:br>
            <a:r>
              <a:rPr lang="ru-RU" sz="1700" i="1" dirty="0" smtClean="0">
                <a:latin typeface="Georgia" panose="02040502050405020303" pitchFamily="18" charset="0"/>
              </a:rPr>
              <a:t>- формировать двигательные умения и навыки у ребенка в соответствии с его индивидуальными особенностями для профилактики  и коррекции плоскостопия;</a:t>
            </a:r>
            <a:br>
              <a:rPr lang="ru-RU" sz="1700" i="1" dirty="0" smtClean="0">
                <a:latin typeface="Georgia" panose="02040502050405020303" pitchFamily="18" charset="0"/>
              </a:rPr>
            </a:br>
            <a:r>
              <a:rPr lang="ru-RU" sz="1700" i="1" dirty="0" smtClean="0">
                <a:latin typeface="Georgia" panose="02040502050405020303" pitchFamily="18" charset="0"/>
              </a:rPr>
              <a:t>- познакомить с доступными способами укрепления здоровья, побуждать сознательно относиться к своему здоровью;</a:t>
            </a:r>
            <a:br>
              <a:rPr lang="ru-RU" sz="1700" i="1" dirty="0" smtClean="0">
                <a:latin typeface="Georgia" panose="02040502050405020303" pitchFamily="18" charset="0"/>
              </a:rPr>
            </a:br>
            <a:r>
              <a:rPr lang="ru-RU" sz="1700" i="1" dirty="0" smtClean="0">
                <a:latin typeface="Georgia" panose="02040502050405020303" pitchFamily="18" charset="0"/>
              </a:rPr>
              <a:t>- обогащать двигательный опыт через различные виды движений.</a:t>
            </a:r>
            <a:br>
              <a:rPr lang="ru-RU" sz="1700" i="1" dirty="0" smtClean="0">
                <a:latin typeface="Georgia" panose="02040502050405020303" pitchFamily="18" charset="0"/>
              </a:rPr>
            </a:br>
            <a:r>
              <a:rPr lang="ru-RU" sz="1700" i="1" dirty="0" smtClean="0">
                <a:latin typeface="Georgia" panose="02040502050405020303" pitchFamily="18" charset="0"/>
              </a:rPr>
              <a:t/>
            </a:r>
            <a:br>
              <a:rPr lang="ru-RU" sz="1700" i="1" dirty="0" smtClean="0">
                <a:latin typeface="Georgia" panose="02040502050405020303" pitchFamily="18" charset="0"/>
              </a:rPr>
            </a:br>
            <a:r>
              <a:rPr lang="ru-RU" sz="17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Воспитательные задачи:</a:t>
            </a:r>
            <a:r>
              <a:rPr lang="ru-RU" sz="1700" i="1" dirty="0" smtClean="0">
                <a:latin typeface="Georgia" panose="02040502050405020303" pitchFamily="18" charset="0"/>
              </a:rPr>
              <a:t/>
            </a:r>
            <a:br>
              <a:rPr lang="ru-RU" sz="1700" i="1" dirty="0" smtClean="0">
                <a:latin typeface="Georgia" panose="02040502050405020303" pitchFamily="18" charset="0"/>
              </a:rPr>
            </a:br>
            <a:r>
              <a:rPr lang="ru-RU" sz="1700" i="1" dirty="0" smtClean="0">
                <a:latin typeface="Georgia" panose="02040502050405020303" pitchFamily="18" charset="0"/>
              </a:rPr>
              <a:t>- приучать к самостоятельному выполнению корригирующих физических упражнений;</a:t>
            </a:r>
            <a:br>
              <a:rPr lang="ru-RU" sz="1700" i="1" dirty="0" smtClean="0">
                <a:latin typeface="Georgia" panose="02040502050405020303" pitchFamily="18" charset="0"/>
              </a:rPr>
            </a:br>
            <a:r>
              <a:rPr lang="ru-RU" sz="1700" i="1" dirty="0" smtClean="0">
                <a:latin typeface="Georgia" panose="02040502050405020303" pitchFamily="18" charset="0"/>
              </a:rPr>
              <a:t>- </a:t>
            </a:r>
            <a:r>
              <a:rPr lang="ru-RU" sz="1700" i="1" dirty="0">
                <a:latin typeface="Georgia" panose="02040502050405020303" pitchFamily="18" charset="0"/>
              </a:rPr>
              <a:t>в</a:t>
            </a:r>
            <a:r>
              <a:rPr lang="ru-RU" sz="1700" i="1" dirty="0" smtClean="0">
                <a:latin typeface="Georgia" panose="02040502050405020303" pitchFamily="18" charset="0"/>
              </a:rPr>
              <a:t>оспитывать потребность в постоянной двигательной активности и ЗОЖ</a:t>
            </a:r>
            <a:br>
              <a:rPr lang="ru-RU" sz="1700" i="1" dirty="0" smtClean="0">
                <a:latin typeface="Georgia" panose="02040502050405020303" pitchFamily="18" charset="0"/>
              </a:rPr>
            </a:br>
            <a:r>
              <a:rPr lang="ru-RU" sz="1700" i="1" dirty="0" smtClean="0">
                <a:latin typeface="Georgia" panose="02040502050405020303" pitchFamily="18" charset="0"/>
              </a:rPr>
              <a:t>- воспитывать доброжелательное отношение со сверстниками в совместной двигательной деятельности.</a:t>
            </a:r>
            <a:r>
              <a:rPr lang="ru-RU" sz="2000" i="1" dirty="0" smtClean="0"/>
              <a:t/>
            </a:r>
            <a:br>
              <a:rPr lang="ru-RU" sz="2000" i="1" dirty="0" smtClean="0"/>
            </a:br>
            <a:endParaRPr lang="ru-RU"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64704"/>
            <a:ext cx="7772400" cy="2952328"/>
          </a:xfrm>
        </p:spPr>
        <p:txBody>
          <a:bodyPr>
            <a:normAutofit/>
          </a:bodyPr>
          <a:lstStyle/>
          <a:p>
            <a:r>
              <a:rPr lang="ru-RU" sz="17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Для того чтобы коррекционно- профилактическая работа была успешной, в нашем детском саду была создана развивающая физкультурно-оздоровительная среда.</a:t>
            </a:r>
            <a:r>
              <a:rPr lang="ru-RU" sz="1700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sz="17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1700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sz="17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4055" y="2003439"/>
            <a:ext cx="3096344" cy="3812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88840"/>
            <a:ext cx="3096344" cy="3812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726956"/>
            <a:ext cx="7416824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002060"/>
                </a:solidFill>
                <a:latin typeface="Georgia" panose="02040502050405020303" pitchFamily="18" charset="0"/>
              </a:rPr>
              <a:t> Также была проведена работа по изготовлению нестандартного оборудования</a:t>
            </a:r>
            <a:r>
              <a:rPr lang="ru-RU" sz="17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, где </a:t>
            </a:r>
            <a:r>
              <a:rPr lang="ru-RU" sz="1700" b="1" dirty="0">
                <a:solidFill>
                  <a:srgbClr val="002060"/>
                </a:solidFill>
                <a:latin typeface="Georgia" panose="02040502050405020303" pitchFamily="18" charset="0"/>
              </a:rPr>
              <a:t>принимали участие не только педагоги учреждения</a:t>
            </a:r>
            <a:r>
              <a:rPr lang="ru-RU" sz="17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, но </a:t>
            </a:r>
            <a:r>
              <a:rPr lang="ru-RU" sz="1700" b="1" dirty="0">
                <a:solidFill>
                  <a:srgbClr val="002060"/>
                </a:solidFill>
                <a:latin typeface="Georgia" panose="02040502050405020303" pitchFamily="18" charset="0"/>
              </a:rPr>
              <a:t>и наши воспитанники и их родители. </a:t>
            </a:r>
            <a:endParaRPr lang="ru-RU" sz="1700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14453"/>
            <a:ext cx="2862064" cy="3812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2430" y="2132856"/>
            <a:ext cx="2862064" cy="3812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459</Words>
  <Application>Microsoft Office PowerPoint</Application>
  <PresentationFormat>Экран (4:3)</PresentationFormat>
  <Paragraphs>58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    Применение элементов здоровьесберегающих технологий профессора В.Ф. Базарного                                                  Подготовила:   инструктор по физической культуре                                                                                        МБДОУ «Детский сад № 19 «Рябинка»,                                                                                     высшая квалификационная категория                                                            Пахомова Яна Сергеевна    </vt:lpstr>
      <vt:lpstr>Слайд 2</vt:lpstr>
      <vt:lpstr>    Особенности данной технологии           </vt:lpstr>
      <vt:lpstr> Результат данной технологии </vt:lpstr>
      <vt:lpstr>  Основные методы и приемы технологии В.Ф. Базарного </vt:lpstr>
      <vt:lpstr>Слайд 6</vt:lpstr>
      <vt:lpstr>               Образовательные задачи: - формировать двигательные умения и навыки у ребенка в соответствии с его индивидуальными особенностями для профилактики  и коррекции плоскостопия; - познакомить с доступными способами укрепления здоровья, побуждать сознательно относиться к своему здоровью; - обогащать двигательный опыт через различные виды движений.  Воспитательные задачи: - приучать к самостоятельному выполнению корригирующих физических упражнений; - воспитывать потребность в постоянной двигательной активности и ЗОЖ - воспитывать доброжелательное отношение со сверстниками в совместной двигательной деятельности. </vt:lpstr>
      <vt:lpstr>Для того чтобы коррекционно- профилактическая работа была успешной, в нашем детском саду была создана развивающая физкультурно-оздоровительная среда.       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       В своей работе мы стремимся к следующим результатам: -укрепление мышц стопы и голени ног; -правильная постановка стопы при ходьбе, самостоятельный контроль; -повышение уровня физической подготовленности; - сформированность  осознанной потребности в выполнении упражнений в домашних условиях; -благотворное влияние физкультуры на сохранение опорно-двигательного аппарата и укрепление здоровья. -положительная динамика</vt:lpstr>
      <vt:lpstr>        Будьте здоровы!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pk</dc:creator>
  <cp:lastModifiedBy>User</cp:lastModifiedBy>
  <cp:revision>29</cp:revision>
  <dcterms:created xsi:type="dcterms:W3CDTF">2023-02-07T06:29:18Z</dcterms:created>
  <dcterms:modified xsi:type="dcterms:W3CDTF">2023-02-08T04:42:53Z</dcterms:modified>
</cp:coreProperties>
</file>