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5" r:id="rId16"/>
    <p:sldId id="274" r:id="rId17"/>
    <p:sldId id="282" r:id="rId18"/>
    <p:sldId id="279" r:id="rId19"/>
    <p:sldId id="281" r:id="rId20"/>
    <p:sldId id="283" r:id="rId21"/>
    <p:sldId id="287" r:id="rId22"/>
    <p:sldId id="276" r:id="rId23"/>
    <p:sldId id="288" r:id="rId24"/>
    <p:sldId id="28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ex\Documents\&#1050;&#1085;&#1080;&#1075;&#1072;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0.22992877899113229"/>
          <c:y val="9.8309260422201825E-2"/>
          <c:w val="0.52941951006124111"/>
          <c:h val="0.6534922717993584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констатирующий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Лист1!$B$2:$D$2</c:f>
              <c:numCache>
                <c:formatCode>0%</c:formatCode>
                <c:ptCount val="3"/>
                <c:pt idx="0">
                  <c:v>0</c:v>
                </c:pt>
                <c:pt idx="1">
                  <c:v>0.61000000000000065</c:v>
                </c:pt>
                <c:pt idx="2">
                  <c:v>0.39000000000000068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DC-44DB-8CBC-2B1E11E65E7B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контрольный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Лист1!$B$3:$D$3</c:f>
              <c:numCache>
                <c:formatCode>0%</c:formatCode>
                <c:ptCount val="3"/>
                <c:pt idx="0">
                  <c:v>0.30000000000000032</c:v>
                </c:pt>
                <c:pt idx="1">
                  <c:v>0.56999999999999995</c:v>
                </c:pt>
                <c:pt idx="2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DC-44DB-8CBC-2B1E11E65E7B}"/>
            </c:ext>
          </c:extLst>
        </c:ser>
        <c:dLbls>
          <c:showVal val="1"/>
        </c:dLbls>
        <c:shape val="cylinder"/>
        <c:axId val="139144576"/>
        <c:axId val="139158656"/>
        <c:axId val="0"/>
      </c:bar3DChart>
      <c:catAx>
        <c:axId val="139144576"/>
        <c:scaling>
          <c:orientation val="minMax"/>
        </c:scaling>
        <c:axPos val="b"/>
        <c:numFmt formatCode="General" sourceLinked="0"/>
        <c:tickLblPos val="nextTo"/>
        <c:crossAx val="139158656"/>
        <c:crosses val="autoZero"/>
        <c:auto val="1"/>
        <c:lblAlgn val="ctr"/>
        <c:lblOffset val="100"/>
      </c:catAx>
      <c:valAx>
        <c:axId val="139158656"/>
        <c:scaling>
          <c:orientation val="minMax"/>
        </c:scaling>
        <c:axPos val="l"/>
        <c:majorGridlines/>
        <c:numFmt formatCode="0%" sourceLinked="1"/>
        <c:tickLblPos val="nextTo"/>
        <c:crossAx val="1391445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1"/>
            </a:pPr>
            <a:endParaRPr lang="ru-RU"/>
          </a:p>
        </c:txPr>
      </c:dTable>
    </c:plotArea>
    <c:legend>
      <c:legendPos val="r"/>
    </c:legend>
    <c:plotVisOnly val="1"/>
    <c:dispBlanksAs val="gap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2162A-9771-4F43-B914-677067B4D2F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0F63E-A3AC-49B5-882E-7869A1423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5983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0F63E-A3AC-49B5-882E-7869A14234C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90BC-462B-41CA-A30B-282C2406694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0FE2-2769-4F58-A1B7-0EAB50B57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90BC-462B-41CA-A30B-282C2406694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0FE2-2769-4F58-A1B7-0EAB50B57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90BC-462B-41CA-A30B-282C2406694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0FE2-2769-4F58-A1B7-0EAB50B57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90BC-462B-41CA-A30B-282C2406694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0FE2-2769-4F58-A1B7-0EAB50B57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90BC-462B-41CA-A30B-282C2406694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0FE2-2769-4F58-A1B7-0EAB50B57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90BC-462B-41CA-A30B-282C2406694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0FE2-2769-4F58-A1B7-0EAB50B57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90BC-462B-41CA-A30B-282C2406694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0FE2-2769-4F58-A1B7-0EAB50B57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90BC-462B-41CA-A30B-282C2406694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0FE2-2769-4F58-A1B7-0EAB50B57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90BC-462B-41CA-A30B-282C2406694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0FE2-2769-4F58-A1B7-0EAB50B57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90BC-462B-41CA-A30B-282C2406694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0FE2-2769-4F58-A1B7-0EAB50B57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90BC-462B-41CA-A30B-282C2406694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0FE2-2769-4F58-A1B7-0EAB50B57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390BC-462B-41CA-A30B-282C2406694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0FE2-2769-4F58-A1B7-0EAB50B57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ryabinka.detskiysad19@mail.r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ellenfinkelstein.com/images/port_turq_bord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027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648"/>
            <a:ext cx="8892480" cy="136815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tabLst>
                <a:tab pos="2969895" algn="ctr"/>
                <a:tab pos="5940425" algn="r"/>
              </a:tabLs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Муниципальное бюджетное дошкольное образовательное учреждение</a:t>
            </a:r>
            <a:r>
              <a:rPr lang="ru-RU" sz="1200" dirty="0">
                <a:ea typeface="Times New Roman"/>
                <a:cs typeface="Times New Roman"/>
              </a:rPr>
              <a:t/>
            </a:r>
            <a:br>
              <a:rPr lang="ru-RU" sz="1200" dirty="0">
                <a:ea typeface="Times New Roman"/>
                <a:cs typeface="Times New Roman"/>
              </a:rPr>
            </a:br>
            <a:r>
              <a:rPr lang="ru-RU" sz="1400" b="1" dirty="0">
                <a:latin typeface="Times New Roman"/>
                <a:ea typeface="Calibri"/>
              </a:rPr>
              <a:t>«Детский сад комбинированного вида № 19 «</a:t>
            </a:r>
            <a:r>
              <a:rPr lang="ru-RU" sz="1400" b="1" dirty="0" smtClean="0">
                <a:latin typeface="Times New Roman"/>
                <a:ea typeface="Calibri"/>
              </a:rPr>
              <a:t>Рябинка</a:t>
            </a:r>
            <a:br>
              <a:rPr lang="ru-RU" sz="1400" b="1" dirty="0" smtClean="0">
                <a:latin typeface="Times New Roman"/>
                <a:ea typeface="Calibri"/>
              </a:rPr>
            </a:br>
            <a:r>
              <a:rPr lang="ru-RU" sz="1400" dirty="0">
                <a:latin typeface="Times New Roman"/>
                <a:ea typeface="Times New Roman"/>
                <a:cs typeface="Times New Roman"/>
              </a:rPr>
              <a:t>658204, г. Рубцовск,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ул.Комсомольская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, 65</a:t>
            </a:r>
            <a:r>
              <a:rPr lang="ru-RU" sz="1200" dirty="0">
                <a:ea typeface="Times New Roman"/>
                <a:cs typeface="Times New Roman"/>
              </a:rPr>
              <a:t/>
            </a:r>
            <a:br>
              <a:rPr lang="ru-RU" sz="1200" dirty="0">
                <a:ea typeface="Times New Roman"/>
                <a:cs typeface="Times New Roman"/>
              </a:rPr>
            </a:br>
            <a:r>
              <a:rPr lang="ru-RU" sz="1400" dirty="0">
                <a:latin typeface="Times New Roman"/>
                <a:ea typeface="Times New Roman"/>
                <a:cs typeface="Times New Roman"/>
              </a:rPr>
              <a:t>тел.: (38557) 7-59-69</a:t>
            </a:r>
            <a:r>
              <a:rPr lang="ru-RU" sz="1200" dirty="0">
                <a:ea typeface="Times New Roman"/>
                <a:cs typeface="Times New Roman"/>
              </a:rPr>
              <a:t/>
            </a:r>
            <a:br>
              <a:rPr lang="ru-RU" sz="1200" dirty="0">
                <a:ea typeface="Times New Roman"/>
                <a:cs typeface="Times New Roman"/>
              </a:rPr>
            </a:br>
            <a:r>
              <a:rPr lang="ru-RU" sz="1400" dirty="0">
                <a:latin typeface="Times New Roman"/>
                <a:ea typeface="Calibri"/>
              </a:rPr>
              <a:t>Е</a:t>
            </a:r>
            <a:r>
              <a:rPr lang="en-US" sz="1400" dirty="0">
                <a:latin typeface="Times New Roman"/>
                <a:ea typeface="Calibri"/>
              </a:rPr>
              <a:t>-mail: </a:t>
            </a:r>
            <a:r>
              <a:rPr lang="en-US" sz="14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4"/>
              </a:rPr>
              <a:t>ryabinka.detskiysad19@mail.ru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3789040"/>
            <a:ext cx="4788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0"/>
            <a:endParaRPr lang="ru-RU" sz="16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60000" lvl="0"/>
            <a:endParaRPr lang="ru-RU" sz="16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07504" y="1492384"/>
            <a:ext cx="8973616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Долгосрочный 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Устное народное творчество как средство развития речи детей младшего дошкольного возраста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42792" y="4941168"/>
            <a:ext cx="5238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Мазаева О.А.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МБДОУ «Детский сад №19 «Рябинка»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Рубцовск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notebook3\Desktop\port_turq_bor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8" y="0"/>
            <a:ext cx="9139943" cy="6858000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67543" y="297983"/>
            <a:ext cx="813690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2.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Понимание значения слова «черныш»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балла получает ребенок за правильный ответ: Черныш, потому что она черная (черного цвета).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2балла - если ребенок выделяет признак, но объясняет значение недостаточно точно: Черныш, потому что она чумазая, грязная.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1балл - если ребенок пытается объяснить: Черныш, потому что она бегает.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notebook3\Desktop\port_turq_bor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8" y="0"/>
            <a:ext cx="9139943" cy="6858000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611560" y="286506"/>
            <a:ext cx="78488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3.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Понимание и правильное употребление пространственных предлогов.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23528" y="1894765"/>
            <a:ext cx="842493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балла получает ребенок, если он правильно выполняет задание на понимание и употребление не менее трех предлогов.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балла - если ребенок правильно выполнил задание на понимание и употребление предлогов в, на.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балл ставится ребенку, который выполнил задание на понимание и употребление предлогов в или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notebook3\Desktop\port_turq_bor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231" y="0"/>
            <a:ext cx="9139943" cy="7550696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49592" y="310924"/>
            <a:ext cx="78488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4.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Умение образовывать названия детенышей животных, употребление имен существительных в родительном падеже единственного и множественного числа.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49592" y="2513694"/>
            <a:ext cx="766682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балла –ребенок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самостоятельно образует название детеныша (детенышей) с помощью суффиксов -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енок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-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ята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балла - ребенок называет детеныша (детенышей) после предъявления картинки.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балл – ребенок отвечает с помощью проверяющего.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notebook3\Desktop\port_turq_bor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0969"/>
            <a:ext cx="9144000" cy="6938969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95536" y="98506"/>
            <a:ext cx="8528228" cy="78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5.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Проверка словарного запаса и звукопроизношения.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Словарь: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 балла получает ребенок, если он правильно самостоятельно называет предмет, цвет и одно обобщающее слово.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 балла ставится, если ребенок самостоятельно называет предмет и цвет.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 балл - если ребенок предмет после вопроса "Что это?" и показа картинки.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Звукопроизношение: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балла ставится ребенку, если у него правильное произношение всех звуков в трех группах.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 балла - если правильное произношение в двух группах.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 балл - если правильное произношение лишь в одной из трех групп проверяемых звуков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 8.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Вычленение заданного звука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слове.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 балла получает ребенок, если он вычленяет заданный звук в слове и правильно произносит слово с выделением звука самостоятельно.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 балла - если он вычленяет звук со значительной помощью проверяющего.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 балл - если повторяет звук и слово за проверяющим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notebook3\Desktop\port_turq_bor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7" y="0"/>
            <a:ext cx="9139943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776864" cy="4896544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827584" y="58583"/>
            <a:ext cx="77048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Уровень развития речи у детей младшего дошкольного возраста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констатирующий этап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C:\Users\notebook3\Desktop\port_turq_bor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67544" y="908720"/>
            <a:ext cx="806489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аправления:</a:t>
            </a: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 с родителями.</a:t>
            </a:r>
            <a:endParaRPr kumimoji="0" lang="ru-RU" sz="2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детьми: </a:t>
            </a: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артикуляционная гимнастика,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пальчиковая гимнастика,</a:t>
            </a: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произведения малых фольклорных жанров в процессе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непосредственно образовательной деятельности,</a:t>
            </a: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адаптационный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период – </a:t>
            </a:r>
            <a:r>
              <a:rPr kumimoji="0" lang="ru-RU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notebook3\Desktop\port_turq_bor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6938" y="836712"/>
            <a:ext cx="4810125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66939" y="332656"/>
            <a:ext cx="48101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Выставка </a:t>
            </a:r>
            <a:r>
              <a:rPr lang="ru-RU" sz="3200" b="1" dirty="0" smtClean="0"/>
              <a:t>рисунков</a:t>
            </a:r>
            <a:endParaRPr lang="ru-RU" sz="32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tebook3\Desktop\port_turq_bor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975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Предметно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развивающая среда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5238"/>
            <a:ext cx="3744415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004" y="1265239"/>
            <a:ext cx="4068452" cy="433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1743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otebook3\Desktop\port_turq_bor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8" y="0"/>
            <a:ext cx="9139943" cy="6858000"/>
          </a:xfrm>
          <a:prstGeom prst="rect">
            <a:avLst/>
          </a:prstGeom>
          <a:noFill/>
        </p:spPr>
      </p:pic>
      <p:pic>
        <p:nvPicPr>
          <p:cNvPr id="2" name="Picture 4" descr="C:\Users\Саня\Desktop\ФОТО ОКСАНА\P108007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504" y="2132856"/>
            <a:ext cx="4392488" cy="33123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620689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Непосредственно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образовательная деятельность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417646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3285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otebook3\Desktop\port_turq_bor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8" y="0"/>
            <a:ext cx="913994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режимных моментах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040188" cy="151216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Ай, лады, лады, лады</a:t>
            </a:r>
          </a:p>
          <a:p>
            <a:pPr algn="ctr">
              <a:spcBef>
                <a:spcPts val="0"/>
              </a:spcBef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Не боимся мы воды,</a:t>
            </a:r>
          </a:p>
          <a:p>
            <a:pPr algn="ctr">
              <a:spcBef>
                <a:spcPts val="0"/>
              </a:spcBef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Чисто умываемся,</a:t>
            </a:r>
          </a:p>
          <a:p>
            <a:pPr algn="ctr">
              <a:spcBef>
                <a:spcPts val="0"/>
              </a:spcBef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Маме улыбаемся.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99992" y="260648"/>
            <a:ext cx="4032448" cy="2304256"/>
          </a:xfrm>
        </p:spPr>
        <p:txBody>
          <a:bodyPr>
            <a:normAutofit fontScale="25000" lnSpcReduction="20000"/>
          </a:bodyPr>
          <a:lstStyle/>
          <a:p>
            <a:endParaRPr lang="ru-RU" sz="32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0" b="0" dirty="0">
              <a:latin typeface="Times New Roman" pitchFamily="18" charset="0"/>
              <a:cs typeface="Times New Roman" pitchFamily="18" charset="0"/>
            </a:endParaRPr>
          </a:p>
          <a:p>
            <a:endParaRPr lang="ru-RU" sz="80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0" b="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8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9600" b="0" dirty="0" smtClean="0">
                <a:latin typeface="Times New Roman" pitchFamily="18" charset="0"/>
                <a:cs typeface="Times New Roman" pitchFamily="18" charset="0"/>
              </a:rPr>
              <a:t>Петушок-петушок</a:t>
            </a:r>
            <a:r>
              <a:rPr lang="ru-RU" sz="9600" b="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9600" b="0" dirty="0">
                <a:latin typeface="Times New Roman" pitchFamily="18" charset="0"/>
                <a:cs typeface="Times New Roman" pitchFamily="18" charset="0"/>
              </a:rPr>
              <a:t>Расчеши мне гребешок.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9600" b="0" dirty="0">
                <a:latin typeface="Times New Roman" pitchFamily="18" charset="0"/>
                <a:cs typeface="Times New Roman" pitchFamily="18" charset="0"/>
              </a:rPr>
              <a:t>Ну, пожалуйста, прошу,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9600" b="0" dirty="0">
                <a:latin typeface="Times New Roman" pitchFamily="18" charset="0"/>
                <a:cs typeface="Times New Roman" pitchFamily="18" charset="0"/>
              </a:rPr>
              <a:t>Я кудряшки расчешу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72001" y="2780927"/>
            <a:ext cx="4114800" cy="27363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563" y="2739172"/>
            <a:ext cx="3755461" cy="282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L:\Портфолио  Мазаевой О.А\фото 4 группа оксана\P10605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417646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683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otebook3\Desktop\port_turq_bor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96566" y="404664"/>
            <a:ext cx="8550867" cy="517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речи является одним из самых важных приобретений ребенка в дошкольном детстве.</a:t>
            </a:r>
          </a:p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речи самым тесным образом связано с развитием сознания, познанием окружающего мира, развитием личности в целом.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otebook3\Desktop\port_turq_bor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7" y="0"/>
            <a:ext cx="9139943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3568" y="260649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процессе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двигательной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активности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276872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Саня\Desktop\ФОТО ОКСАНА\P1080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1"/>
            <a:ext cx="7776864" cy="504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00805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otebook3\Desktop\port_turq_bor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8" y="0"/>
            <a:ext cx="9139943" cy="6858000"/>
          </a:xfrm>
          <a:prstGeom prst="rect">
            <a:avLst/>
          </a:prstGeom>
          <a:noFill/>
        </p:spPr>
      </p:pic>
      <p:pic>
        <p:nvPicPr>
          <p:cNvPr id="4" name="Picture 2" descr="H:\Портфолио  Мазаевой О.А\фото 4 группа оксана\P10605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9469" y="1412776"/>
            <a:ext cx="4281518" cy="3960440"/>
          </a:xfrm>
          <a:prstGeom prst="rect">
            <a:avLst/>
          </a:prstGeom>
          <a:noFill/>
        </p:spPr>
      </p:pic>
      <p:pic>
        <p:nvPicPr>
          <p:cNvPr id="5" name="Picture 2" descr="H:\Портфолио  Мазаевой О.А\фото 4 группа оксана\P10606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412776"/>
            <a:ext cx="4038600" cy="3964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notebook3\Desktop\port_turq_bor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7" y="0"/>
            <a:ext cx="9139943" cy="685800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11560" y="614606"/>
            <a:ext cx="7776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Сравнительный анализ результатов констатирующего и контрольного этапов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4060161353"/>
              </p:ext>
            </p:extLst>
          </p:nvPr>
        </p:nvGraphicFramePr>
        <p:xfrm>
          <a:off x="683568" y="1484784"/>
          <a:ext cx="770485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3981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tebook3\Desktop\port_turq_bor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7" y="0"/>
            <a:ext cx="9139943" cy="6858000"/>
          </a:xfrm>
          <a:prstGeom prst="rect">
            <a:avLst/>
          </a:prstGeom>
          <a:noFill/>
        </p:spPr>
      </p:pic>
      <p:pic>
        <p:nvPicPr>
          <p:cNvPr id="1027" name="Picture 3" descr="C:\Users\notebook3\Desktop\100OLYMP\P3150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0007" y="1192505"/>
            <a:ext cx="5963985" cy="4472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otebook3\Desktop\port_turq_bor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3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2677164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внимание!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notebook3\Desktop\port_turq_bor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8" y="0"/>
            <a:ext cx="9139943" cy="685800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11560" y="-230458"/>
            <a:ext cx="7920880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процесс развития речи детей младшего дошкольного возраста.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устное народное творчество как средство речевого развития детей младшего дошкольного возраста.</a:t>
            </a: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исследования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выявить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влияние устного народного творчества на речевое развитие детей младшего дошкольного возраста.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notebook3\Desktop\port_turq_bor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8" y="0"/>
            <a:ext cx="9139943" cy="685800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83568" y="340541"/>
            <a:ext cx="784887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адачи: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зучить и проанализировать современные подходы к проблеме развития речи детей младшего дошкольного возраста;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аскрыть особенности речевого развития детей в период младшего дошкольного возраста;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ровести обследование речи младших дошкольников;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одобрать материалы устного народного творчества.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notebook3\Desktop\port_turq_bor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8" y="0"/>
            <a:ext cx="9139943" cy="685800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827584" y="-1567965"/>
            <a:ext cx="7632848" cy="827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i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Гипотеза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устное народное творчество будет служить средством речевого развития детей младшего дошкольного возраста, если педагог и родители будут использовать устное народное творчество в повседневной жизни детей.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исследования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теоретические: анализ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педагогической литературы, программы, анализ педагогического опыта;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эмпирические методы: педагогические наблюдения, беседы, педагогическая диагностика, количественный и качественный анализ полученной информации.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notebook3\Desktop\port_turq_bor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7" y="0"/>
            <a:ext cx="9139943" cy="68580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83568" y="971262"/>
            <a:ext cx="7776864" cy="324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фольклор обширная область устного народного поэтического творчества. </a:t>
            </a:r>
          </a:p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целый мир - яркий, радостный, наполненный жизненной силой и красотой.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notebook3\Desktop\port_turq_bor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50420" y="908720"/>
            <a:ext cx="835292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отешки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скороговорки, пословицы, поговорки являются богатейшим материалом для развития звуковой культуры речи.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Развивая чувство ритма и рифмы, мы готовим ребенка к дальнейшему восприятию поэтической речи и формируем интонационную выразительность его речи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О.С. Ушакова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notebook3\Desktop\port_turq_bor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260649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МБДОУ «Детский сад № 19«Рябинка»        </a:t>
            </a:r>
          </a:p>
        </p:txBody>
      </p:sp>
      <p:pic>
        <p:nvPicPr>
          <p:cNvPr id="23555" name="Picture 3" descr="F:\Портфолио  Мазаевой О.А\фото 4 группа оксана\P10606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8064896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notebook3\Desktop\port_turq_bor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8" y="0"/>
            <a:ext cx="913994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260649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Задания: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95536" y="1638672"/>
            <a:ext cx="849694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1.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Пересказ русской народной сказки «Курочка Ряба»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балла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ребенок самостоятельно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соблюдая логичность и последовательность, передает содержание текста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балла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ребенок договаривает 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фразу, начатую проверяющим, соблюдая логичность и последовательность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балл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ребенок 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договаривает за проверяющим отдельные слова.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</TotalTime>
  <Words>790</Words>
  <Application>Microsoft Office PowerPoint</Application>
  <PresentationFormat>Экран (4:3)</PresentationFormat>
  <Paragraphs>137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Муниципальное бюджетное дошкольное образовательное учреждение «Детский сад комбинированного вида № 19 «Рябинка 658204, г. Рубцовск, ул.Комсомольская, 65 тел.: (38557) 7-59-69 Е-mail: ryabinka.detskiysad19@mail.ru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В режимных моментах</vt:lpstr>
      <vt:lpstr>Слайд 20</vt:lpstr>
      <vt:lpstr>Слайд 21</vt:lpstr>
      <vt:lpstr>Слайд 22</vt:lpstr>
      <vt:lpstr>Слайд 23</vt:lpstr>
      <vt:lpstr>Слайд 24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Краевое государственное бюджетное профессиональное   образовательное учреждение  «Рубцовский педагогический колледж»</dc:title>
  <dc:creator>notebook3</dc:creator>
  <cp:lastModifiedBy>PK</cp:lastModifiedBy>
  <cp:revision>94</cp:revision>
  <dcterms:created xsi:type="dcterms:W3CDTF">2017-06-03T10:12:56Z</dcterms:created>
  <dcterms:modified xsi:type="dcterms:W3CDTF">2020-04-16T06:23:59Z</dcterms:modified>
</cp:coreProperties>
</file>