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5" r:id="rId6"/>
    <p:sldId id="270" r:id="rId7"/>
    <p:sldId id="271" r:id="rId8"/>
    <p:sldId id="269" r:id="rId9"/>
    <p:sldId id="272" r:id="rId10"/>
    <p:sldId id="263" r:id="rId11"/>
    <p:sldId id="264" r:id="rId12"/>
    <p:sldId id="273" r:id="rId13"/>
    <p:sldId id="274" r:id="rId14"/>
    <p:sldId id="268" r:id="rId15"/>
    <p:sldId id="265" r:id="rId16"/>
    <p:sldId id="267" r:id="rId1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" initials="D" lastIdx="0" clrIdx="0">
    <p:extLst>
      <p:ext uri="{19B8F6BF-5375-455C-9EA6-DF929625EA0E}">
        <p15:presenceInfo xmlns:p15="http://schemas.microsoft.com/office/powerpoint/2012/main" xmlns="" userId="D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D0C9-D056-4C89-A39D-0C3CA8CB180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0A46-E09F-417F-8701-33427842A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56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0A46-E09F-417F-8701-33427842AC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06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0C3-0867-4119-BCBD-AB49558914A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332656"/>
            <a:ext cx="18473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ru-RU" sz="2400" dirty="0">
              <a:latin typeface="+mj-lt"/>
            </a:endParaRPr>
          </a:p>
        </p:txBody>
      </p:sp>
      <p:pic>
        <p:nvPicPr>
          <p:cNvPr id="1026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04"/>
            <a:ext cx="914400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548680"/>
            <a:ext cx="6480720" cy="34415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РАЗВИТИЕ  </a:t>
            </a:r>
            <a:endParaRPr lang="ru-RU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мелкой  моторики у </a:t>
            </a:r>
            <a:br>
              <a:rPr lang="ru-RU" dirty="0" smtClean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детей. </a:t>
            </a:r>
          </a:p>
          <a:p>
            <a:pPr algn="ctr"/>
            <a:endParaRPr lang="ru-RU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835696" y="5013176"/>
            <a:ext cx="4968552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 Narrow" panose="020B0606020202030204" pitchFamily="34" charset="0"/>
              </a:rPr>
              <a:t>Воспитатель: Лунева Наталья Александровна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140704" cy="928117"/>
          </a:xfrm>
          <a:prstGeom prst="rect">
            <a:avLst/>
          </a:prstGeom>
          <a:noFill/>
        </p:spPr>
      </p:pic>
      <p:pic>
        <p:nvPicPr>
          <p:cNvPr id="3074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0" y="-34811"/>
            <a:ext cx="9237236" cy="64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3700" y="161682"/>
            <a:ext cx="39604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ГРАФИЧЕСКИЕ УПРАЖНЕНИЯ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Кирилл\Desktop\ФОТО ВЫсовина\SDC10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85" y="1196752"/>
            <a:ext cx="2330483" cy="174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65545" y="82383"/>
            <a:ext cx="39604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ШТРИХОВКА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159280"/>
            <a:ext cx="39604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mtClean="0">
                <a:latin typeface="Arial Narrow" panose="020B0606020202030204" pitchFamily="34" charset="0"/>
              </a:rPr>
              <a:t>ОРИГАМИ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053" y="787075"/>
            <a:ext cx="2243741" cy="1682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734" y="3627797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65545" y="3236940"/>
            <a:ext cx="39604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РАСКРАШИВАНИЕ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87" y="3668443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999" y="4720085"/>
            <a:ext cx="2274489" cy="170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sihdocs.ru/gotovim-palechiki-k-pisemu/35216_html_605efc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5804" y="791802"/>
            <a:ext cx="2870416" cy="2152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196"/>
            <a:ext cx="9764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5380" y="116632"/>
            <a:ext cx="23439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ПАЛЬЧИКОВЫЕ   ИГРЫ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093864"/>
            <a:ext cx="178125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ИГРЫ С ПЕСКОМ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2320" y="485964"/>
            <a:ext cx="15309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МАЗАИКА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165" y="3629934"/>
            <a:ext cx="2262684" cy="169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12" y="1275851"/>
            <a:ext cx="2924492" cy="320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20722" y="295440"/>
            <a:ext cx="23230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ЛЕПКА В СВОБОДНОЙ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ДЕЯТЕЛЬНОСТИ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527" y="1053746"/>
            <a:ext cx="3086284" cy="231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8005" y="366069"/>
            <a:ext cx="61356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РАБОТА С НОЖНИЦАМИ,  АППЛИКАЦИИ В СВОБОДНОЙ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 ДЕЯТЕЛЬНОСТИ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179745"/>
            <a:ext cx="3330065" cy="249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24302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069988"/>
            <a:ext cx="2787774" cy="302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8210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531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8005" y="366069"/>
            <a:ext cx="31440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РИСОВАНИЕ ДВУМИ РУКАМИ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425" y="334702"/>
            <a:ext cx="2689320" cy="358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376" y="3140968"/>
            <a:ext cx="2514124" cy="335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941375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64704"/>
            <a:ext cx="3816424" cy="2146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5808" y="197686"/>
            <a:ext cx="19912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РАБОТА С ТЕСТОМ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73589"/>
            <a:ext cx="2281418" cy="30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4404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76"/>
            <a:ext cx="9252520" cy="687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24708" y="151522"/>
            <a:ext cx="58326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Элементы </a:t>
            </a:r>
            <a:r>
              <a:rPr lang="ru-RU" dirty="0" err="1" smtClean="0">
                <a:latin typeface="Arial Narrow" panose="020B0606020202030204" pitchFamily="34" charset="0"/>
              </a:rPr>
              <a:t>самомассажа</a:t>
            </a:r>
            <a:r>
              <a:rPr lang="ru-RU" dirty="0" smtClean="0">
                <a:latin typeface="Arial Narrow" panose="020B0606020202030204" pitchFamily="34" charset="0"/>
              </a:rPr>
              <a:t>  кистей и пальцев рук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67944" y="894388"/>
            <a:ext cx="4678240" cy="16158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ВИДЫ  САМОМАССАЖА: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тыльной стороны кистей рук;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 ладоней;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пальцев рук.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9552" y="3463826"/>
            <a:ext cx="399593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ПРИЕМЫ  САМОМАССАЖА: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поглаживание;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растирание;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разминание;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выжимание.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799"/>
            <a:ext cx="9084875" cy="68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5280" y="3595"/>
            <a:ext cx="2856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Arial Narrow" panose="020B0606020202030204" pitchFamily="34" charset="0"/>
              </a:rPr>
              <a:t>Заключение</a:t>
            </a:r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072" y="1556599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Упражнения по развитию мелкой моторики приносят тройную пользу ребенку: кисти рук приобретают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 хорошую подвижность, гибкость, исчезает скованность движений руки, подготавливают к овладению </a:t>
            </a:r>
            <a:r>
              <a:rPr lang="ru-RU" sz="2800" dirty="0" smtClean="0">
                <a:latin typeface="Arial Narrow" panose="020B0606020202030204" pitchFamily="34" charset="0"/>
              </a:rPr>
              <a:t>письмом. 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300199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1" y="22804"/>
            <a:ext cx="9367149" cy="683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Училка\Мои рисунки\СВЕТИЛЫ\В.А. Сухомли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2051720" cy="236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0941" y="3140968"/>
            <a:ext cx="6588224" cy="2342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       Истоки способностей и дарования детей - на кончиках их пальцев. От пальцев идут тончайшие нити – ручейки, которые питают источник творческой мысли. Другими словами, чем больше мастерства в детской руке, тем умнее ребенок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В.А. Сухомлинский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63688" y="620688"/>
            <a:ext cx="6157192" cy="46628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АКТУАЛЬНОСТЬ  ПРОБЛЕМЫ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     Формирование словесной речи ребёнка начинается тогда, когда движения пальцев рук достигают достаточной тонкости. Развитие пальцевой моторики как бы подготавливает почву для последующего формирования речи.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Поскольку существует тесная взаимосвязь и взаимозависимости речевой и моторной деятельности, что позволяет использовать более сохранную функцию для коррекции нарушений другой, то при наличии речевого дефекта у ребёнка на тренировки его пальцев необходимо обратить особое внимание.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431"/>
            <a:ext cx="913092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992" y="1124744"/>
            <a:ext cx="8424936" cy="12311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ЦЕЛЬ -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создание благоприятных условий для полноценного проживания ребенком дошкольного детства, всестороннее развитие психических и физических качеств в соответствии с возрастными и индивидуальными особенностями, подготовка к обучению в школе,  коррекция речевого развития ребенка.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2924944"/>
            <a:ext cx="6848747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Этапы работы 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- изучить литературу по данной проблеме;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- выявить состояние мелкой моторики у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- проанализировать результаты обследования и наметить пути коррекции выявленных нарушений;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- разработать  и апробировать содержание работы по развитию мелкой моторики у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сделать подборку дидактического материала, способствующего развитию мелкой моторики.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67"/>
            <a:ext cx="9382088" cy="68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006" y="590295"/>
            <a:ext cx="8064896" cy="2538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Формы работы с детьми по развитию мелкой моторики рук</a:t>
            </a:r>
            <a:endParaRPr lang="ru-RU" sz="4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284633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501" y="33032"/>
            <a:ext cx="9288422" cy="67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7599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latin typeface="Arial Narrow" panose="020B0606020202030204" pitchFamily="34" charset="0"/>
              </a:rPr>
              <a:t> </a:t>
            </a:r>
            <a:endParaRPr lang="ru-RU" sz="2400" dirty="0">
              <a:latin typeface="Arial Narrow" panose="020B0606020202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Arial Narrow" panose="020B0606020202030204" pitchFamily="34" charset="0"/>
              </a:rPr>
              <a:t> </a:t>
            </a:r>
            <a:r>
              <a:rPr lang="ru-RU" sz="2400" b="1" i="1" dirty="0" smtClean="0">
                <a:latin typeface="Arial Narrow" panose="020B0606020202030204" pitchFamily="34" charset="0"/>
              </a:rPr>
              <a:t>Традиционные</a:t>
            </a:r>
            <a:r>
              <a:rPr lang="ru-RU" sz="2400" b="1" i="1" dirty="0">
                <a:latin typeface="Arial Narrow" panose="020B0606020202030204" pitchFamily="34" charset="0"/>
              </a:rPr>
              <a:t>:</a:t>
            </a:r>
            <a:endParaRPr lang="ru-RU" sz="2400" dirty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Самомассаж кистей и пальцев рук;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Игры с пальчиками с речевым сопровождением;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Пальчиковая гимнастика без речевого сопровождения;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Графические упражнения: штриховка, дорисовка картинки, графический диктант, соединение по точкам, продолжение ряда;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Предметная деятельность: игры с бумагой, глиной, пластилином, песком, водой, рисование мелками, углём;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Игры: мозаика, конструкторы, шнуровки, пазлы</a:t>
            </a:r>
            <a:r>
              <a:rPr lang="ru-RU" sz="2400" dirty="0" smtClean="0">
                <a:latin typeface="Arial Narrow" panose="020B0606020202030204" pitchFamily="34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пирамиды, волчок и т.д.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Кукольные театры: пальчиковый, </a:t>
            </a:r>
            <a:r>
              <a:rPr lang="ru-RU" sz="2400" dirty="0" err="1">
                <a:latin typeface="Arial Narrow" panose="020B0606020202030204" pitchFamily="34" charset="0"/>
              </a:rPr>
              <a:t>варежковый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Arial Narrow" panose="020B0606020202030204" pitchFamily="34" charset="0"/>
              </a:rPr>
              <a:t>перчаточный</a:t>
            </a:r>
            <a:r>
              <a:rPr lang="ru-RU" sz="2400" dirty="0">
                <a:latin typeface="Arial Narrow" panose="020B0606020202030204" pitchFamily="34" charset="0"/>
              </a:rPr>
              <a:t>, театр теней;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Игры на развитие тактильного восприятия: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Arial Narrow" panose="020B0606020202030204" pitchFamily="34" charset="0"/>
              </a:rPr>
              <a:t>«</a:t>
            </a:r>
            <a:r>
              <a:rPr lang="ru-RU" sz="2400" dirty="0">
                <a:latin typeface="Arial Narrow" panose="020B0606020202030204" pitchFamily="34" charset="0"/>
              </a:rPr>
              <a:t>Гладкий - шершавый», «Найди такой же на ощупь», «Чудесный мешочек».</a:t>
            </a:r>
          </a:p>
          <a:p>
            <a:pPr>
              <a:spcAft>
                <a:spcPts val="0"/>
              </a:spcAft>
            </a:pPr>
            <a:r>
              <a:rPr lang="en-US" sz="2400" b="1" i="1" dirty="0">
                <a:latin typeface="Arial Narrow" panose="020B0606020202030204" pitchFamily="34" charset="0"/>
              </a:rPr>
              <a:t> </a:t>
            </a:r>
            <a:endParaRPr lang="ru-RU" sz="2400" dirty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560027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9" y="0"/>
            <a:ext cx="9131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484784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latin typeface="Arial Narrow" panose="020B0606020202030204" pitchFamily="34" charset="0"/>
              </a:rPr>
              <a:t>Нетрадиционные:</a:t>
            </a:r>
            <a:endParaRPr lang="ru-RU" sz="3200" dirty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самомассаж кистей и пальцев рук грецкими орехами, карандашами, массажными щетками, каштанами, воздушными шарами, логопедическими перчатками с нашитыми </a:t>
            </a:r>
            <a:r>
              <a:rPr lang="ru-RU" sz="2400" dirty="0" smtClean="0">
                <a:latin typeface="Arial Narrow" panose="020B0606020202030204" pitchFamily="34" charset="0"/>
              </a:rPr>
              <a:t>пуговицами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игры с пальчиками, с использованием разнообразного материала: бросовый, природный, хозяйственно-бытовой.</a:t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870968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714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414" y="548680"/>
            <a:ext cx="84680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Arial Narrow" panose="020B0606020202030204" pitchFamily="34" charset="0"/>
              </a:rPr>
              <a:t>Огромное значение для развития мелких мышц руки имеет пальчиковая гимнастика. 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</a:rPr>
              <a:t>Что </a:t>
            </a:r>
            <a:r>
              <a:rPr lang="ru-RU" sz="2400" b="1" dirty="0">
                <a:latin typeface="Arial Narrow" panose="020B0606020202030204" pitchFamily="34" charset="0"/>
              </a:rPr>
              <a:t>же происходит, Что когда ребенок занимается пальчиковой гимнастикой?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Выполнение 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что, в конечном итоге, стимулирует развитие речи.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Игры с пальчиками создают благоприятный эмоциональный фон, развивают умение подражать взрослому, учат вслушиваться и понимать смысл речи, повышают речевую активность ребёнка.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Малыш учится концентрировать своё внимание и правильно его распределять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355784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фоны для презентаций (88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4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7540" y="105273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</a:rPr>
              <a:t>· </a:t>
            </a:r>
            <a:r>
              <a:rPr lang="ru-RU" sz="2400" dirty="0">
                <a:latin typeface="Arial Narrow" panose="020B0606020202030204" pitchFamily="34" charset="0"/>
              </a:rPr>
              <a:t>Если ребёнок будет выполнять упражнения, сопровождая их короткими стихотворениями, то его речь станет более чёткой, ритмичной, яркой, и усилится контроль над выполняемыми движениями.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Развивается память ребёнка, так как он учится запоминать определённые положения рук и последовательность движений.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У малыша развивается воображение и фантазия. Овладев многими упражнениями, он сможет «рассказывать руками» целые истории.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</a:rPr>
              <a:t>· В результате пальчиковых упражнений кисти рук и пальцы приобретут силу, хорошую подвижность и гибкость, а это в дальнейшем облегчит овладение навыком письма.</a:t>
            </a:r>
          </a:p>
        </p:txBody>
      </p:sp>
    </p:spTree>
    <p:extLst>
      <p:ext uri="{BB962C8B-B14F-4D97-AF65-F5344CB8AC3E}">
        <p14:creationId xmlns:p14="http://schemas.microsoft.com/office/powerpoint/2010/main" xmlns="" val="3326392609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TS010271166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92D050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TS010271166</Template>
  <TotalTime>751</TotalTime>
  <Words>542</Words>
  <Application>Microsoft Office PowerPoint</Application>
  <PresentationFormat>Экран (4:3)</PresentationFormat>
  <Paragraphs>71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TS010271166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 мелкой  моторики на  развитие  речи   детей с ОНР </dc:title>
  <dc:creator>User</dc:creator>
  <cp:lastModifiedBy>User</cp:lastModifiedBy>
  <cp:revision>57</cp:revision>
  <cp:lastPrinted>2021-02-25T12:06:32Z</cp:lastPrinted>
  <dcterms:created xsi:type="dcterms:W3CDTF">2014-03-23T07:33:17Z</dcterms:created>
  <dcterms:modified xsi:type="dcterms:W3CDTF">2021-04-09T04:06:24Z</dcterms:modified>
</cp:coreProperties>
</file>