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528" y="6093296"/>
            <a:ext cx="4248472" cy="620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</a:t>
            </a:r>
            <a:br>
              <a:rPr lang="ru-RU" dirty="0" smtClean="0"/>
            </a:br>
            <a:r>
              <a:rPr lang="ru-RU" dirty="0" smtClean="0"/>
              <a:t>учитель-логопед</a:t>
            </a:r>
            <a:br>
              <a:rPr lang="ru-RU" dirty="0" smtClean="0"/>
            </a:br>
            <a:r>
              <a:rPr lang="ru-RU" dirty="0" smtClean="0"/>
              <a:t>Потапенко Юлия Дмитриевна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"/>
            <a:ext cx="9144000" cy="59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1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4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Факторы</a:t>
            </a:r>
            <a:r>
              <a:rPr lang="ru-RU" b="1" dirty="0">
                <a:solidFill>
                  <a:srgbClr val="FFC000"/>
                </a:solidFill>
              </a:rPr>
              <a:t>  риска неуспеваемости в школе: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97512" cy="376853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 неспособность понять инструкцию;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 не умение организовать свою работу;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 низкий уровень развития памяти;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 бедный запас слов;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 неумение грамотно строить предложение;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нарушение звукопроизношения;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низкий уровень координации движений пальцев;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не умение различать фигуры.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 r="18155"/>
          <a:stretch/>
        </p:blipFill>
        <p:spPr bwMode="auto">
          <a:xfrm>
            <a:off x="5860473" y="4332257"/>
            <a:ext cx="3283527" cy="25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5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Что </a:t>
            </a:r>
            <a:r>
              <a:rPr lang="ru-RU" b="1" dirty="0">
                <a:solidFill>
                  <a:srgbClr val="FFC000"/>
                </a:solidFill>
              </a:rPr>
              <a:t>могут сделать родители, чтобы обеспечить речевую готовность ребёнка к школе?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520940" cy="3579849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в семье условия, благоприятные для общего и речевого развития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проводить целенаправленную и систематическую работу по речевому развитию детей и необходимую коррекцию недостатков в развитии речи;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ругать ребенка за неправильную речь;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ненавязчиво исправлять неправильное произношение;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заострять внимание на запинках и повторах слогов и слов;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осуществлять позитивный настрой ребенка на занятия с педагогами;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общаться с ребёнком,  чаще читать 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3296135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2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800" dirty="0">
                <a:solidFill>
                  <a:schemeClr val="accent3">
                    <a:lumMod val="75000"/>
                  </a:schemeClr>
                </a:solidFill>
              </a:rPr>
              <a:t>Речь должна быть четкой, ясной, грамотной, родителям необходимо как можно активнее способствовать накоплению словарного запаса детей.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>
                <a:solidFill>
                  <a:schemeClr val="accent3">
                    <a:lumMod val="75000"/>
                  </a:schemeClr>
                </a:solidFill>
              </a:rPr>
              <a:t>Чем богаче и правильнее речь ребенка, тем шире его возможности, тем полноценнее взаимоотношения с детьми и взрослыми.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>
                <a:solidFill>
                  <a:schemeClr val="accent3">
                    <a:lumMod val="75000"/>
                  </a:schemeClr>
                </a:solidFill>
              </a:rPr>
              <a:t>Устранив все недочеты в дошкольном возрасте, в школе ждет вас успех!</a:t>
            </a:r>
          </a:p>
          <a:p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08587"/>
            <a:ext cx="3419872" cy="227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8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ru-RU" alt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"Быть готовым к школе - не значит уметь читать, писать и считать. Быть готовым к школе - значит быть готовым всему этому научиться". </a:t>
            </a:r>
          </a:p>
          <a:p>
            <a:pPr marL="0" indent="0" algn="ctr"/>
            <a:r>
              <a:rPr lang="ru-RU" alt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alt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/>
            <a:r>
              <a:rPr lang="ru-RU" alt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Л.А</a:t>
            </a:r>
            <a:r>
              <a:rPr lang="ru-RU" alt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alt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08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4400" b="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altLang="ru-RU" sz="44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altLang="ru-RU" sz="4400" b="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это орудие, с помощью </a:t>
            </a:r>
            <a:endParaRPr lang="ru-RU" altLang="ru-RU" sz="4400" b="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4400" b="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которого человек мыслит и выражает свои мысли.»</a:t>
            </a:r>
            <a:endParaRPr lang="ru-RU" altLang="ru-RU" sz="4400" b="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4400" b="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С.Л. Рубинштейн</a:t>
            </a:r>
            <a:endParaRPr lang="ru-RU" altLang="ru-RU" sz="4400" b="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28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/>
          <a:lstStyle/>
          <a:p>
            <a:r>
              <a:rPr lang="ru-RU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нормального становления речевой </a:t>
            </a:r>
            <a:r>
              <a:rPr lang="ru-RU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деятельности необходимы </a:t>
            </a:r>
            <a:r>
              <a:rPr lang="ru-RU" b="1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условия: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520940" cy="3579849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*определенная </a:t>
            </a:r>
            <a:r>
              <a:rPr lang="ru-RU" alt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 зрелости различных структур головного мозга</a:t>
            </a:r>
            <a:r>
              <a:rPr lang="ru-RU" alt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*координированная </a:t>
            </a:r>
            <a:r>
              <a:rPr lang="ru-RU" alt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голосовых и дыхательных систем, органов артикуляции;</a:t>
            </a:r>
          </a:p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*развитие </a:t>
            </a:r>
            <a:r>
              <a:rPr lang="ru-RU" alt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слуха, зрения, дыхательных навыков, эмоций;</a:t>
            </a:r>
          </a:p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*формирование </a:t>
            </a:r>
            <a:r>
              <a:rPr lang="ru-RU" alt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потребностей в общении.</a:t>
            </a:r>
          </a:p>
          <a:p>
            <a:pPr marL="0" indent="0" algn="just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2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C000"/>
                </a:solidFill>
              </a:rPr>
              <a:t>Что такое речевая готовность ребёнка к школе?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7948364" cy="3579849"/>
          </a:xfrm>
        </p:spPr>
        <p:txBody>
          <a:bodyPr>
            <a:normAutofit/>
          </a:bodyPr>
          <a:lstStyle/>
          <a:p>
            <a:pPr algn="just"/>
            <a:endParaRPr lang="ru-RU" altLang="ru-RU" sz="1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Речевая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- один из критериев оценки общего развития ребенка, его утверждения как личности, умения себя позиционировать в обществе.</a:t>
            </a:r>
          </a:p>
          <a:p>
            <a:pPr algn="just"/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Существуют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готовности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школьному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обучению, которые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предъявляются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усвоению ребенком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родного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 как средства общения.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38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</a:rPr>
              <a:t>Сформированность</a:t>
            </a:r>
            <a:r>
              <a:rPr lang="ru-RU" b="1" dirty="0">
                <a:solidFill>
                  <a:srgbClr val="FFC000"/>
                </a:solidFill>
              </a:rPr>
              <a:t> звуковой стороны речи.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357984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норме вся звуковая сторона речи должна быть усвоена ребёнком полностью к 5 – 6 годам.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Приходя в школу, он должен отчётливо произносить звуки в различных словах, во фразовой речи, не должен их пропускать, искажать, заменять другими.)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8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фонематических процессов и навыки анализа и синтеза </a:t>
            </a:r>
            <a:r>
              <a:rPr lang="ru-RU" alt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звукослогового</a:t>
            </a:r>
            <a:r>
              <a:rPr lang="ru-RU" alt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состава </a:t>
            </a:r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9"/>
            <a:ext cx="7416824" cy="33123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различать звуки на слух и в произношении 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слышать и выделять первый и последний звук в слове;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позицию звука в слове (начало, середина, конец);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определять количество и последовательность звуков в слове;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называть слова с заданным звуком;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количество слогов в слове, отбирать картинки с заданным  количеством слогов;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слитно произносить слово, произнесенное с паузами после каждого звука;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составлять слова из звуков и т 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6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Словарный запас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776864" cy="4032448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речи он должен активно использовать все части речи (существительные, прилагательные, глаголы, наречия).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Подбирать синонимы, антонимы, омонимы.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переносное значение слов(пословицы, фразеологические обороты).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Подбирать обобщающие понятия для группы предметов.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детёнышей животных и т.д.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Владеть навыками словообразования образовывать прилагательные от существительных.</a:t>
            </a:r>
          </a:p>
          <a:p>
            <a:pPr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7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</a:rPr>
              <a:t>Сформированность</a:t>
            </a:r>
            <a:r>
              <a:rPr lang="ru-RU" b="1" dirty="0">
                <a:solidFill>
                  <a:srgbClr val="FFC000"/>
                </a:solidFill>
              </a:rPr>
              <a:t> грамматического строя </a:t>
            </a:r>
            <a:r>
              <a:rPr lang="ru-RU" b="1" dirty="0" smtClean="0">
                <a:solidFill>
                  <a:srgbClr val="FFC000"/>
                </a:solidFill>
              </a:rPr>
              <a:t>речи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396044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умение пользоваться развернутой фразовой речью;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умение пользоваться различными способами словоизменения и словообразования;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умение образовывать и использовать в речи имена существительные в единственном и множественном числе;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согласовывать имена существительные с именами прилагательными;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правильно употреблять в речи относительные и     притяжательные прилагательные;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умение употреблять простые и сложные предлоги и т.д.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умение работать с предложением;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правильно строить простые предложения;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видеть связь слов в предложениях;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распространять предложения второстепенными и однородными </a:t>
            </a:r>
            <a:r>
              <a:rPr lang="ru-RU" alt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членами</a:t>
            </a: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77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Связная речь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7 годам ребёнок должен уметь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пересказывать небольшие по объёму рассказы и сказки из 8 – 10 предложений, сохраняя последовательность и смысл;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 рассказ по сюжетной  картинке;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 рассказ по серии  из 3 – 6 сюжетных картинок;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отвечать на вопросы по тексту.</a:t>
            </a:r>
          </a:p>
          <a:p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пересказе (рассказе) обращается внимание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структурирование текста (он должен уметь последовательно и точно строить пересказ);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лексику (полнота и точность использования слов);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грамматику (он должен правильно строить предложения, уметь использовать сложные предложения).;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понимание ребёнком текста (он должен правильно формулировать основную мысль)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1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</TotalTime>
  <Words>686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Презентация PowerPoint</vt:lpstr>
      <vt:lpstr>Презентация PowerPoint</vt:lpstr>
      <vt:lpstr> Для нормального становления речевой деятельности необходимы условия:</vt:lpstr>
      <vt:lpstr>Что такое речевая готовность ребёнка к школе?</vt:lpstr>
      <vt:lpstr>Сформированность звуковой стороны речи.</vt:lpstr>
      <vt:lpstr>  Сформированность фонематических процессов и навыки анализа и синтеза звукослогового состава слова </vt:lpstr>
      <vt:lpstr>Словарный запас </vt:lpstr>
      <vt:lpstr>Сформированность грамматического строя речи</vt:lpstr>
      <vt:lpstr>Связная речь</vt:lpstr>
      <vt:lpstr>Презентация PowerPoint</vt:lpstr>
      <vt:lpstr> Факторы  риска неуспеваемости в школе: </vt:lpstr>
      <vt:lpstr>  Что могут сделать родители, чтобы обеспечить речевую готовность ребёнка к школе?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2021-08-25T01:20:08Z</dcterms:created>
  <dcterms:modified xsi:type="dcterms:W3CDTF">2021-08-25T01:49:38Z</dcterms:modified>
</cp:coreProperties>
</file>