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72" r:id="rId3"/>
    <p:sldId id="320" r:id="rId4"/>
    <p:sldId id="283" r:id="rId5"/>
    <p:sldId id="302" r:id="rId6"/>
    <p:sldId id="303" r:id="rId7"/>
    <p:sldId id="317" r:id="rId8"/>
    <p:sldId id="304" r:id="rId9"/>
    <p:sldId id="321" r:id="rId10"/>
    <p:sldId id="275" r:id="rId11"/>
    <p:sldId id="298" r:id="rId12"/>
    <p:sldId id="300" r:id="rId13"/>
    <p:sldId id="306" r:id="rId14"/>
    <p:sldId id="307" r:id="rId15"/>
    <p:sldId id="308" r:id="rId16"/>
    <p:sldId id="309" r:id="rId17"/>
    <p:sldId id="264" r:id="rId18"/>
    <p:sldId id="290" r:id="rId19"/>
    <p:sldId id="291" r:id="rId20"/>
    <p:sldId id="314" r:id="rId21"/>
    <p:sldId id="267" r:id="rId22"/>
    <p:sldId id="285" r:id="rId23"/>
    <p:sldId id="311" r:id="rId24"/>
    <p:sldId id="312" r:id="rId25"/>
    <p:sldId id="313" r:id="rId26"/>
    <p:sldId id="287" r:id="rId27"/>
    <p:sldId id="288" r:id="rId28"/>
    <p:sldId id="318" r:id="rId29"/>
    <p:sldId id="322" r:id="rId30"/>
    <p:sldId id="271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hyperlink" Target="http://tildas.ru/uploads/posts/2012-03/1332577282_13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332657"/>
            <a:ext cx="8136903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100" b="1" dirty="0" smtClean="0">
                <a:solidFill>
                  <a:srgbClr val="002060"/>
                </a:solidFill>
                <a:latin typeface="Segoe Print" pitchFamily="2" charset="0"/>
                <a:cs typeface="Times New Roman" pitchFamily="18" charset="0"/>
              </a:rPr>
              <a:t>МУНИЦИПАЛЬНОЕ ДОШКОЛЬНОЕ ОБРАЗОВАТЕЛЬНОЕ</a:t>
            </a:r>
          </a:p>
          <a:p>
            <a:pPr algn="ctr"/>
            <a:r>
              <a:rPr lang="ru-RU" sz="1100" b="1" dirty="0" smtClean="0">
                <a:solidFill>
                  <a:srgbClr val="002060"/>
                </a:solidFill>
                <a:latin typeface="Segoe Print" pitchFamily="2" charset="0"/>
                <a:cs typeface="Times New Roman" pitchFamily="18" charset="0"/>
              </a:rPr>
              <a:t>УЧРЕЖДЕНИЕ  КОМБИНИРОВАННОГО ВИДА </a:t>
            </a:r>
          </a:p>
          <a:p>
            <a:pPr algn="ctr"/>
            <a:r>
              <a:rPr lang="ru-RU" sz="1100" b="1" dirty="0" smtClean="0">
                <a:solidFill>
                  <a:srgbClr val="002060"/>
                </a:solidFill>
                <a:latin typeface="Segoe Print" pitchFamily="2" charset="0"/>
                <a:cs typeface="Times New Roman" pitchFamily="18" charset="0"/>
              </a:rPr>
              <a:t>ДЕТСКИЙ САД№ 19 «РЯБИНКА»</a:t>
            </a:r>
          </a:p>
          <a:p>
            <a:endParaRPr lang="ru-RU" b="1" dirty="0">
              <a:latin typeface="Segoe Print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1628800"/>
            <a:ext cx="7992888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 smtClean="0">
              <a:solidFill>
                <a:srgbClr val="C00000"/>
              </a:solidFill>
              <a:latin typeface="Segoe Print" pitchFamily="2" charset="0"/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Segoe Print" pitchFamily="2" charset="0"/>
              </a:rPr>
              <a:t>Мастер - класс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Segoe Print" pitchFamily="2" charset="0"/>
              </a:rPr>
              <a:t> </a:t>
            </a:r>
            <a:r>
              <a:rPr lang="ru-RU" sz="5400" b="1" dirty="0" smtClean="0">
                <a:solidFill>
                  <a:srgbClr val="C00000"/>
                </a:solidFill>
                <a:latin typeface="Segoe Print" pitchFamily="2" charset="0"/>
              </a:rPr>
              <a:t>«Русская народная кукла</a:t>
            </a:r>
            <a:r>
              <a:rPr lang="ru-RU" sz="5400" b="1" i="1" dirty="0" smtClean="0">
                <a:solidFill>
                  <a:srgbClr val="C00000"/>
                </a:solidFill>
                <a:latin typeface="Segoe Print" pitchFamily="2" charset="0"/>
              </a:rPr>
              <a:t>»</a:t>
            </a:r>
            <a:endParaRPr lang="ru-RU" sz="5400" b="1" dirty="0" smtClean="0">
              <a:solidFill>
                <a:srgbClr val="C00000"/>
              </a:solidFill>
              <a:latin typeface="Segoe Print" pitchFamily="2" charset="0"/>
            </a:endParaRP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563888" y="5589240"/>
            <a:ext cx="2212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Segoe Script" pitchFamily="34" charset="0"/>
              </a:rPr>
              <a:t>Рубцовск 2019г</a:t>
            </a:r>
            <a:endParaRPr lang="ru-RU" b="1" dirty="0">
              <a:solidFill>
                <a:srgbClr val="002060"/>
              </a:solidFill>
              <a:latin typeface="Segoe Script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59632" y="4998660"/>
            <a:ext cx="6912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Segoe Print" pitchFamily="2" charset="0"/>
              </a:rPr>
              <a:t>Подготовила: воспитатель Юрьева О.Н.</a:t>
            </a:r>
            <a:endParaRPr lang="ru-RU" sz="2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9592" y="764704"/>
            <a:ext cx="748883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rgbClr val="002060"/>
                </a:solidFill>
                <a:latin typeface="Segoe Print" pitchFamily="2" charset="0"/>
              </a:rPr>
              <a:t>   </a:t>
            </a:r>
          </a:p>
          <a:p>
            <a:pPr algn="just"/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1700808"/>
            <a:ext cx="5670376" cy="2318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002060"/>
                </a:solidFill>
                <a:latin typeface="Segoe Print" pitchFamily="2" charset="0"/>
              </a:rPr>
              <a:t>Существует три вида народных кукол:</a:t>
            </a:r>
          </a:p>
          <a:p>
            <a:pPr>
              <a:buFont typeface="Wingdings" pitchFamily="2" charset="2"/>
              <a:buChar char="v"/>
            </a:pPr>
            <a:r>
              <a:rPr lang="ru-RU" sz="2800" b="1" i="1" dirty="0" smtClean="0">
                <a:solidFill>
                  <a:srgbClr val="C00000"/>
                </a:solidFill>
                <a:latin typeface="Segoe Print" pitchFamily="2" charset="0"/>
              </a:rPr>
              <a:t>обрядовые;</a:t>
            </a:r>
          </a:p>
          <a:p>
            <a:pPr>
              <a:buFont typeface="Wingdings" pitchFamily="2" charset="2"/>
              <a:buChar char="v"/>
            </a:pPr>
            <a:r>
              <a:rPr lang="ru-RU" sz="2800" b="1" i="1" dirty="0" smtClean="0">
                <a:solidFill>
                  <a:srgbClr val="C00000"/>
                </a:solidFill>
                <a:latin typeface="Segoe Print" pitchFamily="2" charset="0"/>
              </a:rPr>
              <a:t>оберёги;</a:t>
            </a:r>
          </a:p>
          <a:p>
            <a:pPr>
              <a:buFont typeface="Wingdings" pitchFamily="2" charset="2"/>
              <a:buChar char="v"/>
            </a:pPr>
            <a:r>
              <a:rPr lang="ru-RU" sz="2800" b="1" i="1" dirty="0" smtClean="0">
                <a:solidFill>
                  <a:srgbClr val="C00000"/>
                </a:solidFill>
                <a:latin typeface="Segoe Print" pitchFamily="2" charset="0"/>
              </a:rPr>
              <a:t>игровые.</a:t>
            </a:r>
            <a:endParaRPr lang="ru-RU" sz="2800" b="1" dirty="0" smtClean="0">
              <a:solidFill>
                <a:srgbClr val="002060"/>
              </a:solidFill>
              <a:latin typeface="Segoe Print" pitchFamily="2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47664" y="980728"/>
            <a:ext cx="53103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 smtClean="0">
                <a:solidFill>
                  <a:srgbClr val="3333CC"/>
                </a:solidFill>
                <a:latin typeface="Segoe Print" pitchFamily="2" charset="0"/>
              </a:rPr>
              <a:t>Виды народных кукол</a:t>
            </a:r>
          </a:p>
        </p:txBody>
      </p:sp>
      <p:pic>
        <p:nvPicPr>
          <p:cNvPr id="8" name="Picture 10" descr="Ещё один свой зайчик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4005064"/>
            <a:ext cx="1944216" cy="1985582"/>
          </a:xfrm>
          <a:prstGeom prst="rect">
            <a:avLst/>
          </a:prstGeom>
          <a:noFill/>
          <a:ln w="76200" cmpd="tri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10" name="Picture 9" descr="zag-01-m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3284984"/>
            <a:ext cx="2289175" cy="2362200"/>
          </a:xfrm>
          <a:prstGeom prst="rect">
            <a:avLst/>
          </a:prstGeom>
          <a:noFill/>
          <a:ln w="76200" cmpd="tri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11" name="Picture 8" descr="Кукла-ангел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2204864"/>
            <a:ext cx="2241550" cy="2590800"/>
          </a:xfrm>
          <a:prstGeom prst="rect">
            <a:avLst/>
          </a:prstGeom>
          <a:noFill/>
          <a:ln w="76200" cmpd="tri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5576" y="404664"/>
            <a:ext cx="770485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C00000"/>
                </a:solidFill>
                <a:latin typeface="Segoe Print" pitchFamily="2" charset="0"/>
              </a:rPr>
              <a:t>Куклы – обереги</a:t>
            </a:r>
            <a:endParaRPr lang="ru-RU" sz="2000" b="1" dirty="0" smtClean="0">
              <a:solidFill>
                <a:srgbClr val="C00000"/>
              </a:solidFill>
              <a:latin typeface="Segoe Print" pitchFamily="2" charset="0"/>
            </a:endParaRPr>
          </a:p>
          <a:p>
            <a:pPr algn="just"/>
            <a:r>
              <a:rPr lang="ru-RU" b="1" dirty="0" smtClean="0">
                <a:solidFill>
                  <a:srgbClr val="002060"/>
                </a:solidFill>
                <a:latin typeface="Segoe Print" pitchFamily="2" charset="0"/>
              </a:rPr>
              <a:t>В русской избе обязательно жили разные куклы-обереги, у каждой из которых было свое назначение: помочь от злых духов, принять на себя болезнь, вырастить хороший урожай. </a:t>
            </a:r>
            <a:endParaRPr lang="ru-RU" dirty="0"/>
          </a:p>
        </p:txBody>
      </p:sp>
      <p:pic>
        <p:nvPicPr>
          <p:cNvPr id="1026" name="Picture 2" descr="C:\Users\User\рабочий стол\image (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2276872"/>
            <a:ext cx="5184576" cy="41764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7" name="Picture 3" descr="C:\Users\User\рабочий стол\4791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717032"/>
            <a:ext cx="3310061" cy="27203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755576" y="1700808"/>
            <a:ext cx="2664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err="1" smtClean="0">
                <a:solidFill>
                  <a:srgbClr val="7030A0"/>
                </a:solidFill>
                <a:latin typeface="Segoe Print" pitchFamily="2" charset="0"/>
              </a:rPr>
              <a:t>Куватка</a:t>
            </a:r>
            <a:endParaRPr lang="ru-RU" sz="36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User\рабочий стол\DSC09903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628800"/>
            <a:ext cx="6552728" cy="47064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2987824" y="260649"/>
            <a:ext cx="31683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err="1" smtClean="0">
                <a:solidFill>
                  <a:srgbClr val="7030A0"/>
                </a:solidFill>
                <a:latin typeface="Segoe Print" pitchFamily="2" charset="0"/>
              </a:rPr>
              <a:t>Пеленашка</a:t>
            </a:r>
            <a:endParaRPr lang="ru-RU" sz="36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рабочий стол\1489268391_36607786148ad5373328cb81252w-kukly-igrushki-krupenich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556792"/>
            <a:ext cx="6768472" cy="49242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2339752" y="260648"/>
            <a:ext cx="39604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err="1" smtClean="0">
                <a:solidFill>
                  <a:srgbClr val="7030A0"/>
                </a:solidFill>
                <a:latin typeface="Segoe Print" pitchFamily="2" charset="0"/>
              </a:rPr>
              <a:t>Крупеничка</a:t>
            </a:r>
            <a:endParaRPr lang="ru-RU" sz="36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рабочий стол\s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628800"/>
            <a:ext cx="6480720" cy="48605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755576" y="404665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Segoe Print" pitchFamily="2" charset="0"/>
              </a:rPr>
              <a:t>Кубышка - травница</a:t>
            </a:r>
            <a:endParaRPr lang="ru-RU" sz="36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рабочий стол\1297_9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556792"/>
            <a:ext cx="6552728" cy="49145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123728" y="332656"/>
            <a:ext cx="55446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err="1" smtClean="0">
                <a:solidFill>
                  <a:srgbClr val="7030A0"/>
                </a:solidFill>
                <a:latin typeface="Segoe Print" pitchFamily="2" charset="0"/>
              </a:rPr>
              <a:t>Десятиручка</a:t>
            </a:r>
            <a:endParaRPr lang="ru-RU" sz="36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User\рабочий стол\Kukla_Podorozhnitsa-768x5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628800"/>
            <a:ext cx="6984776" cy="47623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907704" y="404664"/>
            <a:ext cx="5112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err="1" smtClean="0">
                <a:solidFill>
                  <a:srgbClr val="7030A0"/>
                </a:solidFill>
                <a:latin typeface="Segoe Print" pitchFamily="2" charset="0"/>
              </a:rPr>
              <a:t>Подорожница</a:t>
            </a:r>
            <a:endParaRPr lang="ru-RU" sz="36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14847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260649"/>
            <a:ext cx="864096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 </a:t>
            </a:r>
            <a:r>
              <a:rPr lang="ru-RU" b="1" i="1" dirty="0" smtClean="0">
                <a:solidFill>
                  <a:srgbClr val="C00000"/>
                </a:solidFill>
                <a:latin typeface="Segoe Print" pitchFamily="2" charset="0"/>
              </a:rPr>
              <a:t>Обрядовые куклы</a:t>
            </a:r>
            <a:endParaRPr lang="ru-RU" sz="1600" b="1" dirty="0" smtClean="0">
              <a:solidFill>
                <a:srgbClr val="C00000"/>
              </a:solidFill>
              <a:latin typeface="Segoe Print" pitchFamily="2" charset="0"/>
            </a:endParaRP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Segoe Print" pitchFamily="2" charset="0"/>
              </a:rPr>
              <a:t>Богата земля русская обрядами, участниками которых бывают куклы. Обрядовых кукол почитали и ставили в избе, в красный угол. Они имели ритуальное назначение. </a:t>
            </a:r>
            <a:endParaRPr lang="ru-RU" sz="1600" b="1" i="1" dirty="0" smtClean="0">
              <a:solidFill>
                <a:srgbClr val="C00000"/>
              </a:solidFill>
              <a:latin typeface="Segoe Print" pitchFamily="2" charset="0"/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3203848" y="1628800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Segoe Print" pitchFamily="2" charset="0"/>
              </a:rPr>
              <a:t>Масленица</a:t>
            </a:r>
            <a:endParaRPr lang="ru-RU" sz="3600" b="1" dirty="0">
              <a:solidFill>
                <a:srgbClr val="7030A0"/>
              </a:solidFill>
              <a:latin typeface="Segoe Print" pitchFamily="2" charset="0"/>
            </a:endParaRPr>
          </a:p>
        </p:txBody>
      </p:sp>
      <p:pic>
        <p:nvPicPr>
          <p:cNvPr id="3074" name="Picture 2" descr="C:\Users\User\рабочий стол\detsad-10400-14570748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276872"/>
            <a:ext cx="2952328" cy="44350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75" name="Picture 3" descr="C:\Users\User\рабочий стол\812482167403b0dc85e43a76cf8354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2204864"/>
            <a:ext cx="3384376" cy="45313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9592" y="764704"/>
            <a:ext cx="748883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rgbClr val="002060"/>
                </a:solidFill>
                <a:latin typeface="Segoe Print" pitchFamily="2" charset="0"/>
              </a:rPr>
              <a:t>   </a:t>
            </a:r>
          </a:p>
          <a:p>
            <a:pPr algn="just"/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 smtClean="0"/>
          </a:p>
          <a:p>
            <a:endParaRPr lang="ru-RU" dirty="0"/>
          </a:p>
        </p:txBody>
      </p:sp>
      <p:pic>
        <p:nvPicPr>
          <p:cNvPr id="11" name="Picture 2" descr="C:\Users\User\рабочий стол\motanka_nerazluchniki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427778"/>
            <a:ext cx="6120680" cy="4845538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1979712" y="404664"/>
            <a:ext cx="48965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Segoe Print" pitchFamily="2" charset="0"/>
              </a:rPr>
              <a:t>Неразлучники</a:t>
            </a:r>
            <a:endParaRPr lang="ru-RU" sz="36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9592" y="764704"/>
            <a:ext cx="748883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rgbClr val="002060"/>
                </a:solidFill>
                <a:latin typeface="Segoe Print" pitchFamily="2" charset="0"/>
              </a:rPr>
              <a:t>   </a:t>
            </a:r>
          </a:p>
          <a:p>
            <a:pPr algn="just"/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 smtClean="0"/>
          </a:p>
          <a:p>
            <a:endParaRPr lang="ru-RU" dirty="0"/>
          </a:p>
        </p:txBody>
      </p:sp>
      <p:pic>
        <p:nvPicPr>
          <p:cNvPr id="4098" name="Picture 2" descr="C:\Users\User\рабочий стол\DZ623NPW4AAmP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412776"/>
            <a:ext cx="6697042" cy="50175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2483768" y="332656"/>
            <a:ext cx="4320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Segoe Print" pitchFamily="2" charset="0"/>
              </a:rPr>
              <a:t>Веснянка</a:t>
            </a:r>
            <a:endParaRPr lang="ru-RU" sz="36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35134" y="548680"/>
            <a:ext cx="1847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59592" y="1412776"/>
            <a:ext cx="301884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ru-RU" sz="2400" b="1" dirty="0" smtClean="0">
              <a:solidFill>
                <a:srgbClr val="C00000"/>
              </a:solidFill>
              <a:latin typeface="Segoe Print" pitchFamily="2" charset="0"/>
            </a:endParaRPr>
          </a:p>
          <a:p>
            <a:pPr algn="ctr"/>
            <a:endParaRPr lang="ru-RU" sz="4800" b="1" dirty="0" smtClean="0">
              <a:solidFill>
                <a:srgbClr val="C00000"/>
              </a:solidFill>
              <a:latin typeface="Segoe Print" pitchFamily="2" charset="0"/>
            </a:endParaRP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043608" y="3501008"/>
            <a:ext cx="7416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b="1" dirty="0" smtClean="0">
              <a:solidFill>
                <a:srgbClr val="C00000"/>
              </a:solidFill>
              <a:latin typeface="Segoe Print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67744" y="50131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b="1" dirty="0">
              <a:solidFill>
                <a:srgbClr val="C00000"/>
              </a:solidFill>
              <a:latin typeface="Segoe Scrip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63888" y="55892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b="1" dirty="0">
              <a:solidFill>
                <a:srgbClr val="002060"/>
              </a:solidFill>
              <a:latin typeface="Segoe Script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759592" y="1412776"/>
            <a:ext cx="301884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ru-RU" sz="2400" b="1" dirty="0" smtClean="0">
              <a:solidFill>
                <a:srgbClr val="C00000"/>
              </a:solidFill>
              <a:latin typeface="Segoe Print" pitchFamily="2" charset="0"/>
            </a:endParaRPr>
          </a:p>
          <a:p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83568" y="620688"/>
            <a:ext cx="66247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Segoe Print" pitchFamily="2" charset="0"/>
              </a:rPr>
              <a:t>«Кто в детстве в куклы не играл, тот  счастья не знал».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Segoe Print" pitchFamily="2" charset="0"/>
              </a:rPr>
              <a:t>                                  народная мудрость</a:t>
            </a:r>
            <a:endParaRPr lang="ru-RU" sz="3600" b="1" dirty="0">
              <a:solidFill>
                <a:srgbClr val="002060"/>
              </a:solidFill>
              <a:latin typeface="Segoe Print" pitchFamily="2" charset="0"/>
            </a:endParaRPr>
          </a:p>
        </p:txBody>
      </p:sp>
      <p:pic>
        <p:nvPicPr>
          <p:cNvPr id="1026" name="Picture 2" descr="C:\Users\User\рабочий стол\10151879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3362059"/>
            <a:ext cx="3133412" cy="320690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9592" y="764704"/>
            <a:ext cx="748883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rgbClr val="002060"/>
                </a:solidFill>
                <a:latin typeface="Segoe Print" pitchFamily="2" charset="0"/>
              </a:rPr>
              <a:t>   </a:t>
            </a:r>
          </a:p>
          <a:p>
            <a:pPr algn="just"/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55776" y="404664"/>
            <a:ext cx="48245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Segoe Print" pitchFamily="2" charset="0"/>
              </a:rPr>
              <a:t>Птица Радость</a:t>
            </a:r>
            <a:endParaRPr lang="ru-RU" sz="3600" b="1" dirty="0">
              <a:solidFill>
                <a:srgbClr val="7030A0"/>
              </a:solidFill>
            </a:endParaRPr>
          </a:p>
        </p:txBody>
      </p:sp>
      <p:pic>
        <p:nvPicPr>
          <p:cNvPr id="5122" name="Picture 2" descr="C:\Users\User\рабочий стол\6da3dd782a1ff695d531398201fm--russkij-stil-ptitsa-rado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124744"/>
            <a:ext cx="4213324" cy="5260566"/>
          </a:xfrm>
          <a:prstGeom prst="rect">
            <a:avLst/>
          </a:prstGeom>
          <a:noFill/>
        </p:spPr>
      </p:pic>
      <p:pic>
        <p:nvPicPr>
          <p:cNvPr id="5124" name="Picture 4" descr="C:\Users\User\рабочий стол\5be6410ab19d15be6410ab1a2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132856"/>
            <a:ext cx="4041955" cy="276036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620688"/>
            <a:ext cx="727280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  <a:latin typeface="Segoe Print" pitchFamily="2" charset="0"/>
              </a:rPr>
              <a:t>Игровые куклы</a:t>
            </a:r>
            <a:endParaRPr lang="ru-RU" b="1" dirty="0" smtClean="0">
              <a:solidFill>
                <a:srgbClr val="C00000"/>
              </a:solidFill>
              <a:latin typeface="Segoe Print" pitchFamily="2" charset="0"/>
            </a:endParaRPr>
          </a:p>
          <a:p>
            <a:pPr algn="just"/>
            <a:r>
              <a:rPr lang="ru-RU" b="1" dirty="0" smtClean="0">
                <a:solidFill>
                  <a:srgbClr val="002060"/>
                </a:solidFill>
                <a:latin typeface="Segoe Print" pitchFamily="2" charset="0"/>
              </a:rPr>
              <a:t>Игровые куклы предназначались для забавы детям. К игровым свёрнутым куклам относят куклы – закрутки, которые изготавливались очень просто. Они делились сшивные и свернутые. Свёрнутые куклы делались без иголки и нитки. На деревянную палочку наматывали толстый слой ткани, а затем перевязывали верёвкой. Потом к этой палочке привязывали голову с ручками и одевали в нарядную одежду.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  <a:latin typeface="Segoe Print" pitchFamily="2" charset="0"/>
              </a:rPr>
              <a:t>Исследователи считают, что наиболее ранней среди традиционных игровых свёрнутых кукол России была кукла «полено».</a:t>
            </a:r>
          </a:p>
          <a:p>
            <a:endParaRPr lang="ru-RU" dirty="0"/>
          </a:p>
        </p:txBody>
      </p:sp>
      <p:pic>
        <p:nvPicPr>
          <p:cNvPr id="19457" name="Picture 1" descr="C:\Users\Елена\Desktop\1e63dcbe7b8f0a825eeda9c6e120f706.jpg"/>
          <p:cNvPicPr>
            <a:picLocks noChangeAspect="1" noChangeArrowheads="1"/>
          </p:cNvPicPr>
          <p:nvPr/>
        </p:nvPicPr>
        <p:blipFill>
          <a:blip r:embed="rId2" cstate="print"/>
          <a:srcRect l="2435" b="4166"/>
          <a:stretch>
            <a:fillRect/>
          </a:stretch>
        </p:blipFill>
        <p:spPr bwMode="auto">
          <a:xfrm>
            <a:off x="2627784" y="4293096"/>
            <a:ext cx="3744416" cy="21495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47664" y="764704"/>
            <a:ext cx="748883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Segoe Print" pitchFamily="2" charset="0"/>
              </a:rPr>
              <a:t>   </a:t>
            </a:r>
          </a:p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 smtClean="0"/>
          </a:p>
          <a:p>
            <a:pPr algn="ctr"/>
            <a:endParaRPr lang="ru-RU" dirty="0"/>
          </a:p>
        </p:txBody>
      </p:sp>
      <p:pic>
        <p:nvPicPr>
          <p:cNvPr id="8194" name="Picture 2" descr="C:\Users\User\рабочий стол\7e87a41d17c683d697000ab51092d8a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556792"/>
            <a:ext cx="3456384" cy="4608512"/>
          </a:xfrm>
          <a:prstGeom prst="rect">
            <a:avLst/>
          </a:prstGeom>
          <a:noFill/>
        </p:spPr>
      </p:pic>
      <p:pic>
        <p:nvPicPr>
          <p:cNvPr id="8195" name="Picture 3" descr="C:\Users\User\рабочий стол\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5" y="1556792"/>
            <a:ext cx="4799295" cy="4561309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899592" y="188640"/>
            <a:ext cx="72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Segoe Print" pitchFamily="2" charset="0"/>
              </a:rPr>
              <a:t>Зайчик на пальчик</a:t>
            </a:r>
            <a:endParaRPr lang="ru-RU" sz="36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9592" y="764704"/>
            <a:ext cx="748883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rgbClr val="002060"/>
                </a:solidFill>
                <a:latin typeface="Segoe Print" pitchFamily="2" charset="0"/>
              </a:rPr>
              <a:t>   </a:t>
            </a:r>
          </a:p>
          <a:p>
            <a:pPr algn="just"/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 smtClean="0"/>
          </a:p>
          <a:p>
            <a:endParaRPr lang="ru-RU" dirty="0"/>
          </a:p>
        </p:txBody>
      </p:sp>
      <p:pic>
        <p:nvPicPr>
          <p:cNvPr id="6" name="Picture 2" descr="C:\Users\User\рабочий стол\MK---Russkaia-narodnaia-kucla-Horovodnitca-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423932"/>
            <a:ext cx="6696744" cy="50932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2195736" y="476672"/>
            <a:ext cx="46085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Segoe Print" pitchFamily="2" charset="0"/>
              </a:rPr>
              <a:t>Хороводница</a:t>
            </a:r>
            <a:endParaRPr lang="ru-RU" sz="36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9592" y="764704"/>
            <a:ext cx="748883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rgbClr val="002060"/>
                </a:solidFill>
                <a:latin typeface="Segoe Print" pitchFamily="2" charset="0"/>
              </a:rPr>
              <a:t>   </a:t>
            </a:r>
          </a:p>
          <a:p>
            <a:pPr algn="just"/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 smtClean="0"/>
          </a:p>
          <a:p>
            <a:endParaRPr lang="ru-RU" dirty="0"/>
          </a:p>
        </p:txBody>
      </p:sp>
      <p:pic>
        <p:nvPicPr>
          <p:cNvPr id="6" name="Picture 4" descr="C:\Users\User\рабочий стол\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484784"/>
            <a:ext cx="6818480" cy="50684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2771800" y="404664"/>
            <a:ext cx="33123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err="1" smtClean="0">
                <a:solidFill>
                  <a:srgbClr val="7030A0"/>
                </a:solidFill>
                <a:latin typeface="Segoe Print" pitchFamily="2" charset="0"/>
              </a:rPr>
              <a:t>Стригушка</a:t>
            </a:r>
            <a:endParaRPr lang="ru-RU" sz="36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9592" y="764704"/>
            <a:ext cx="748883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rgbClr val="002060"/>
                </a:solidFill>
                <a:latin typeface="Segoe Print" pitchFamily="2" charset="0"/>
              </a:rPr>
              <a:t>   </a:t>
            </a:r>
          </a:p>
          <a:p>
            <a:pPr algn="just"/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 smtClean="0"/>
          </a:p>
          <a:p>
            <a:endParaRPr lang="ru-RU" dirty="0"/>
          </a:p>
        </p:txBody>
      </p:sp>
      <p:pic>
        <p:nvPicPr>
          <p:cNvPr id="6" name="Picture 3" descr="C:\Users\User\рабочий стол\hello_html_m2d0b543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556792"/>
            <a:ext cx="5904656" cy="50069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1547664" y="116632"/>
            <a:ext cx="57606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Segoe Print" pitchFamily="2" charset="0"/>
              </a:rPr>
              <a:t>Малышок - </a:t>
            </a:r>
            <a:r>
              <a:rPr lang="ru-RU" sz="3600" b="1" dirty="0" err="1" smtClean="0">
                <a:solidFill>
                  <a:srgbClr val="7030A0"/>
                </a:solidFill>
                <a:latin typeface="Segoe Print" pitchFamily="2" charset="0"/>
              </a:rPr>
              <a:t>голышок</a:t>
            </a:r>
            <a:endParaRPr lang="ru-RU" sz="36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9592" y="764704"/>
            <a:ext cx="748883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rgbClr val="002060"/>
                </a:solidFill>
                <a:latin typeface="Segoe Print" pitchFamily="2" charset="0"/>
              </a:rPr>
              <a:t>   </a:t>
            </a:r>
          </a:p>
          <a:p>
            <a:pPr algn="just"/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75656" y="2348880"/>
            <a:ext cx="676827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Segoe Print" pitchFamily="2" charset="0"/>
              </a:rPr>
              <a:t>Технология изготовления </a:t>
            </a:r>
          </a:p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Segoe Print" pitchFamily="2" charset="0"/>
              </a:rPr>
              <a:t>куклы - скрутки</a:t>
            </a:r>
            <a:endParaRPr lang="ru-RU" sz="5400" b="1" dirty="0">
              <a:solidFill>
                <a:srgbClr val="C00000"/>
              </a:solidFill>
              <a:latin typeface="Segoe Print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9592" y="764704"/>
            <a:ext cx="748883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rgbClr val="002060"/>
                </a:solidFill>
                <a:latin typeface="Segoe Print" pitchFamily="2" charset="0"/>
              </a:rPr>
              <a:t>   </a:t>
            </a:r>
          </a:p>
          <a:p>
            <a:pPr algn="just"/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 smtClean="0"/>
          </a:p>
          <a:p>
            <a:endParaRPr lang="ru-RU" dirty="0"/>
          </a:p>
        </p:txBody>
      </p:sp>
      <p:pic>
        <p:nvPicPr>
          <p:cNvPr id="6145" name="Picture 1" descr="C:\Users\User\рабочий стол\resiz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04664"/>
            <a:ext cx="7488832" cy="612068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5576" y="620688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 </a:t>
            </a:r>
          </a:p>
          <a:p>
            <a:pPr algn="just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475656" y="980728"/>
            <a:ext cx="60486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C0000"/>
                </a:solidFill>
                <a:latin typeface="Segoe Print" pitchFamily="2" charset="0"/>
              </a:rPr>
              <a:t>Приметы наших бабушек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27584" y="1582341"/>
            <a:ext cx="748883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>
              <a:buFont typeface="Wingdings" pitchFamily="2" charset="2"/>
              <a:buChar char="Ø"/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Segoe Print" pitchFamily="2" charset="0"/>
              </a:rPr>
              <a:t>Нельзя делать оберег для себя, но можно для любого близкого человека. Более того - обереги   которые изготовлены  кровными родственниками: отцом, матерью, братом, детьми считаются самыми сильными. Супружеские связи по традиции не считаются кровным родством, но, если супружество гармоничное и счастливое, взаимно созданные обереги тоже имеют большую силу.</a:t>
            </a:r>
          </a:p>
          <a:p>
            <a:pPr marL="274320" indent="-274320">
              <a:buFont typeface="Wingdings" pitchFamily="2" charset="2"/>
              <a:buChar char="Ø"/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Segoe Print" pitchFamily="2" charset="0"/>
              </a:rPr>
              <a:t>Нельзя заставлять или вынуждать кого-либо делать оберег. Изготовление оберега возможно только на добровольных условиях.</a:t>
            </a:r>
          </a:p>
          <a:p>
            <a:pPr marL="274320" indent="-274320">
              <a:buFont typeface="Wingdings" pitchFamily="2" charset="2"/>
              <a:buChar char="Ø"/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Segoe Print" pitchFamily="2" charset="0"/>
              </a:rPr>
              <a:t> При изготовлении оберега мастер должен быть спокоен и чист помыслами. Т.к. во время изготовления оберег запишет окружающую энергетику.</a:t>
            </a:r>
          </a:p>
          <a:p>
            <a:pPr marL="274320" indent="-274320">
              <a:buFont typeface="Wingdings" pitchFamily="2" charset="2"/>
              <a:buChar char="Ø"/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Segoe Print" pitchFamily="2" charset="0"/>
              </a:rPr>
              <a:t>Самую первую куклу, сделанную своими руками, нежелательно дарить или отдавать.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980728"/>
            <a:ext cx="5904656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Segoe Print" pitchFamily="2" charset="0"/>
              </a:rPr>
              <a:t>Заключение</a:t>
            </a:r>
          </a:p>
          <a:p>
            <a:endParaRPr lang="ru-RU" sz="2000" b="1" i="1" dirty="0" smtClean="0">
              <a:solidFill>
                <a:srgbClr val="002060"/>
              </a:solidFill>
              <a:latin typeface="Segoe Print" pitchFamily="2" charset="0"/>
            </a:endParaRPr>
          </a:p>
          <a:p>
            <a:pPr algn="ctr"/>
            <a:r>
              <a:rPr lang="ru-RU" sz="2000" b="1" i="1" dirty="0" smtClean="0">
                <a:solidFill>
                  <a:srgbClr val="002060"/>
                </a:solidFill>
                <a:latin typeface="Segoe Print" pitchFamily="2" charset="0"/>
              </a:rPr>
              <a:t> </a:t>
            </a:r>
            <a:r>
              <a:rPr lang="ru-RU" sz="2000" b="1" i="1" dirty="0" smtClean="0">
                <a:solidFill>
                  <a:srgbClr val="C00000"/>
                </a:solidFill>
                <a:latin typeface="Segoe Print" pitchFamily="2" charset="0"/>
              </a:rPr>
              <a:t>«Кто в куклы не играет,  тот счастья не знает»</a:t>
            </a:r>
            <a:endParaRPr lang="ru-RU" sz="2000" b="1" dirty="0" smtClean="0">
              <a:solidFill>
                <a:srgbClr val="C00000"/>
              </a:solidFill>
              <a:latin typeface="Segoe Print" pitchFamily="2" charset="0"/>
            </a:endParaRPr>
          </a:p>
          <a:p>
            <a:endParaRPr lang="ru-RU" b="1" dirty="0" smtClean="0">
              <a:solidFill>
                <a:srgbClr val="002060"/>
              </a:solidFill>
              <a:latin typeface="Segoe Print" pitchFamily="2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Segoe Print" pitchFamily="2" charset="0"/>
              </a:rPr>
              <a:t>Русская тряпичная кукла стала прообразом мягкой игрушки, которую так любят и дети, и взрослые. В чем секрет ее обаяния и притягательности? Думаю в том, что она никогда не бывает холодной, всегда нежная и ласковая. Сейчас в производстве игрушек используются различные материалы, сложные инструменты и станки. Но русская тряпичная кукла всегда делается руками, поэтому именно она несет в себе заряд тепла и доброты, который вложили в нее умелые руки мастерицы. </a:t>
            </a:r>
          </a:p>
          <a:p>
            <a:endParaRPr lang="ru-RU" b="1" dirty="0">
              <a:solidFill>
                <a:srgbClr val="002060"/>
              </a:solidFill>
              <a:latin typeface="Segoe Print" pitchFamily="2" charset="0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2132856"/>
            <a:ext cx="2475735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35134" y="548680"/>
            <a:ext cx="1847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59592" y="1412776"/>
            <a:ext cx="301884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ru-RU" sz="2400" b="1" dirty="0" smtClean="0">
              <a:solidFill>
                <a:srgbClr val="C00000"/>
              </a:solidFill>
              <a:latin typeface="Segoe Print" pitchFamily="2" charset="0"/>
            </a:endParaRPr>
          </a:p>
          <a:p>
            <a:pPr algn="ctr"/>
            <a:endParaRPr lang="ru-RU" sz="4800" b="1" dirty="0" smtClean="0">
              <a:solidFill>
                <a:srgbClr val="C00000"/>
              </a:solidFill>
              <a:latin typeface="Segoe Print" pitchFamily="2" charset="0"/>
            </a:endParaRP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043608" y="3501008"/>
            <a:ext cx="7416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b="1" dirty="0" smtClean="0">
              <a:solidFill>
                <a:srgbClr val="C00000"/>
              </a:solidFill>
              <a:latin typeface="Segoe Print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67744" y="50131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b="1" dirty="0">
              <a:solidFill>
                <a:srgbClr val="C00000"/>
              </a:solidFill>
              <a:latin typeface="Segoe Scrip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63888" y="55892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b="1" dirty="0">
              <a:solidFill>
                <a:srgbClr val="002060"/>
              </a:solidFill>
              <a:latin typeface="Segoe Script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115616" y="2204864"/>
            <a:ext cx="61206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Segoe Print" pitchFamily="2" charset="0"/>
              </a:rPr>
              <a:t>Познакомить с культурными традициями русского народа через изучение истории русской народной тряпичной куклы и технологией её создания.</a:t>
            </a:r>
            <a:endParaRPr lang="ru-RU" sz="2800" b="1" dirty="0">
              <a:solidFill>
                <a:srgbClr val="002060"/>
              </a:solidFill>
              <a:latin typeface="Segoe Print" pitchFamily="2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286000" y="980728"/>
            <a:ext cx="457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Segoe Print" pitchFamily="2" charset="0"/>
              </a:rPr>
              <a:t>Цель:</a:t>
            </a:r>
            <a:endParaRPr lang="ru-RU" sz="4000" b="1" dirty="0">
              <a:solidFill>
                <a:srgbClr val="C00000"/>
              </a:solidFill>
              <a:latin typeface="Segoe Print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95736" y="1340768"/>
            <a:ext cx="44644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Segoe Print" pitchFamily="2" charset="0"/>
              </a:rPr>
              <a:t>Спасибо за</a:t>
            </a:r>
          </a:p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Segoe Print" pitchFamily="2" charset="0"/>
              </a:rPr>
              <a:t> внимание.</a:t>
            </a:r>
            <a:endParaRPr lang="ru-RU" sz="4800" b="1" dirty="0">
              <a:solidFill>
                <a:srgbClr val="C00000"/>
              </a:solidFill>
              <a:latin typeface="Segoe Print" pitchFamily="2" charset="0"/>
            </a:endParaRPr>
          </a:p>
        </p:txBody>
      </p:sp>
      <p:pic>
        <p:nvPicPr>
          <p:cNvPr id="5" name="Рисунок 4" descr="http://cs1.livemaster.ru/files/community/2012/vya_16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996952"/>
            <a:ext cx="1872208" cy="250194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6" name="Рисунок 5" descr="Народные Куклы от Яны Волковой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3501008"/>
            <a:ext cx="2520280" cy="1696133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7" name="Рисунок 6" descr="Народные Куклы от Яны Волковой">
            <a:hlinkClick r:id="rId4"/>
          </p:cNvPr>
          <p:cNvPicPr/>
          <p:nvPr/>
        </p:nvPicPr>
        <p:blipFill>
          <a:blip r:embed="rId5" cstate="print"/>
          <a:srcRect r="6703"/>
          <a:stretch>
            <a:fillRect/>
          </a:stretch>
        </p:blipFill>
        <p:spPr bwMode="auto">
          <a:xfrm>
            <a:off x="6372200" y="3068960"/>
            <a:ext cx="1728192" cy="2433737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35134" y="548680"/>
            <a:ext cx="1847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10800000" flipV="1">
            <a:off x="1811512" y="2333082"/>
            <a:ext cx="39495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 smtClean="0">
              <a:solidFill>
                <a:srgbClr val="C00000"/>
              </a:solidFill>
              <a:latin typeface="Segoe Print" pitchFamily="2" charset="0"/>
            </a:endParaRP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043608" y="3284984"/>
            <a:ext cx="7416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b="1" dirty="0" smtClean="0">
              <a:solidFill>
                <a:srgbClr val="C00000"/>
              </a:solidFill>
              <a:latin typeface="Segoe Print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67744" y="50131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b="1" dirty="0">
              <a:solidFill>
                <a:srgbClr val="C00000"/>
              </a:solidFill>
              <a:latin typeface="Segoe Scrip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63888" y="55892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b="1" dirty="0">
              <a:solidFill>
                <a:srgbClr val="002060"/>
              </a:solidFill>
              <a:latin typeface="Segoe Script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47664" y="1772816"/>
            <a:ext cx="58326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lvl="3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endParaRPr lang="ru-RU" sz="2000" b="1" dirty="0" smtClean="0">
              <a:solidFill>
                <a:srgbClr val="002060"/>
              </a:solidFill>
              <a:latin typeface="Segoe Print" pitchFamily="2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979712" y="620688"/>
            <a:ext cx="54726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3300"/>
                </a:solidFill>
                <a:latin typeface="Segoe Print" pitchFamily="2" charset="0"/>
              </a:rPr>
              <a:t>Немного истории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115616" y="1484784"/>
            <a:ext cx="62646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002060"/>
                </a:solidFill>
                <a:latin typeface="Segoe Print" pitchFamily="2" charset="0"/>
              </a:rPr>
              <a:t>Народная кукла </a:t>
            </a:r>
            <a:r>
              <a:rPr lang="ru-RU" sz="2400" b="1" dirty="0" smtClean="0">
                <a:solidFill>
                  <a:srgbClr val="002060"/>
                </a:solidFill>
                <a:latin typeface="Segoe Print" pitchFamily="2" charset="0"/>
              </a:rPr>
              <a:t>— это часть культурного наследия России, которое незаслуженно забыто</a:t>
            </a:r>
            <a:r>
              <a:rPr lang="ru-RU" sz="2400" dirty="0" smtClean="0">
                <a:solidFill>
                  <a:srgbClr val="002060"/>
                </a:solidFill>
                <a:latin typeface="Segoe Print" pitchFamily="2" charset="0"/>
              </a:rPr>
              <a:t>.</a:t>
            </a:r>
          </a:p>
          <a:p>
            <a:pPr algn="ctr"/>
            <a:endParaRPr lang="ru-RU" sz="2400" b="1" dirty="0" smtClean="0">
              <a:solidFill>
                <a:srgbClr val="002060"/>
              </a:solidFill>
              <a:latin typeface="Segoe Print" pitchFamily="2" charset="0"/>
            </a:endParaRPr>
          </a:p>
        </p:txBody>
      </p:sp>
      <p:pic>
        <p:nvPicPr>
          <p:cNvPr id="15" name="Рисунок 14" descr="160223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1" y="3140968"/>
            <a:ext cx="3960441" cy="34127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Рисунок 15" descr="0_60a7e_edf3be7a_orig.jpg"/>
          <p:cNvPicPr>
            <a:picLocks noChangeAspect="1"/>
          </p:cNvPicPr>
          <p:nvPr/>
        </p:nvPicPr>
        <p:blipFill>
          <a:blip r:embed="rId3" cstate="print"/>
          <a:srcRect l="16666" t="31218" r="19792" b="14002"/>
          <a:stretch>
            <a:fillRect/>
          </a:stretch>
        </p:blipFill>
        <p:spPr>
          <a:xfrm>
            <a:off x="4661572" y="3140969"/>
            <a:ext cx="4299405" cy="33843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652120" y="908720"/>
            <a:ext cx="273630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 smtClean="0">
                <a:solidFill>
                  <a:srgbClr val="002060"/>
                </a:solidFill>
                <a:latin typeface="Segoe Print" pitchFamily="2" charset="0"/>
              </a:rPr>
              <a:t>Кукла издревле сопровождала человека на протяжении всей его жизни (от рождения до старости): встречала новорожденного в колыбели, помогала в тяжелые времена, принимала на себя болезни, оберегала от злых сил. </a:t>
            </a:r>
            <a:endParaRPr lang="ru-RU" sz="2000" dirty="0">
              <a:solidFill>
                <a:srgbClr val="002060"/>
              </a:solidFill>
              <a:latin typeface="Segoe Print" pitchFamily="2" charset="0"/>
            </a:endParaRPr>
          </a:p>
        </p:txBody>
      </p:sp>
      <p:pic>
        <p:nvPicPr>
          <p:cNvPr id="1028" name="Picture 4" descr="C:\Users\User\рабочий стол\11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05222"/>
            <a:ext cx="4673064" cy="49000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940152" y="980728"/>
            <a:ext cx="244827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  <a:latin typeface="Segoe Print" pitchFamily="2" charset="0"/>
              </a:rPr>
              <a:t>Народные куклы традиционно изготавливаются только из натуральных материалов. Кроме натуральных материалов, в производстве народных кукол могут использоваться и природные материалы: камыш, дерево, трава, солома, зола  и другие.  </a:t>
            </a:r>
          </a:p>
        </p:txBody>
      </p:sp>
      <p:pic>
        <p:nvPicPr>
          <p:cNvPr id="2050" name="Picture 2" descr="C:\Users\User\рабочий стол\hello_html_5723a28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48680"/>
            <a:ext cx="2753544" cy="36713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1" name="Picture 3" descr="C:\Users\User\рабочий стол\1_10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2348880"/>
            <a:ext cx="2583160" cy="38747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508104" y="1412776"/>
            <a:ext cx="237626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Segoe Print" pitchFamily="2" charset="0"/>
              </a:rPr>
              <a:t>Иглой и ножницами  наши </a:t>
            </a:r>
            <a:r>
              <a:rPr lang="ru-RU" b="1" dirty="0" err="1" smtClean="0">
                <a:solidFill>
                  <a:srgbClr val="002060"/>
                </a:solidFill>
                <a:latin typeface="Segoe Print" pitchFamily="2" charset="0"/>
              </a:rPr>
              <a:t>прародительницыне</a:t>
            </a:r>
            <a:r>
              <a:rPr lang="ru-RU" b="1" dirty="0" smtClean="0">
                <a:solidFill>
                  <a:srgbClr val="002060"/>
                </a:solidFill>
                <a:latin typeface="Segoe Print" pitchFamily="2" charset="0"/>
              </a:rPr>
              <a:t> пользовались, чтобы жизнь ребенка была «не резанная не колотая». Поэтому тряпочки и нитки для кукол нужно было не резать, а рвать.</a:t>
            </a:r>
            <a:endParaRPr lang="ru-RU" dirty="0"/>
          </a:p>
        </p:txBody>
      </p:sp>
      <p:pic>
        <p:nvPicPr>
          <p:cNvPr id="2050" name="Picture 2" descr="C:\Users\User\рабочий стол\plotochnitsa-768x6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052736"/>
            <a:ext cx="4320480" cy="46594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84966502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724128" y="1628800"/>
            <a:ext cx="216024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Segoe Print" pitchFamily="2" charset="0"/>
              </a:rPr>
              <a:t>Традиционная русская кукла была безлика. Считалось, что в такую куклу не вселятся злые духи, значит она безвредна для человека.</a:t>
            </a:r>
          </a:p>
        </p:txBody>
      </p:sp>
      <p:pic>
        <p:nvPicPr>
          <p:cNvPr id="1026" name="Picture 2" descr="C:\Users\User\рабочий стол\233a45e576dea1d7643d70f9069f--kukly-i-igrushki-narodnaya-kukla-bereginya-do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836712"/>
            <a:ext cx="4536504" cy="48245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9592" y="764704"/>
            <a:ext cx="748883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rgbClr val="002060"/>
                </a:solidFill>
                <a:latin typeface="Segoe Print" pitchFamily="2" charset="0"/>
              </a:rPr>
              <a:t>   </a:t>
            </a:r>
          </a:p>
          <a:p>
            <a:endParaRPr lang="ru-RU" dirty="0"/>
          </a:p>
        </p:txBody>
      </p:sp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1475656" y="2571615"/>
            <a:ext cx="568863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  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она была участницей многих праздников и обрядов;</a:t>
            </a:r>
            <a:endParaRPr kumimoji="0" lang="ru-RU" sz="2400" b="1" i="0" u="none" strike="noStrike" cap="none" normalizeH="0" dirty="0" smtClean="0">
              <a:ln>
                <a:noFill/>
              </a:ln>
              <a:solidFill>
                <a:srgbClr val="002060"/>
              </a:solidFill>
              <a:effectLst/>
              <a:latin typeface="Segoe Print" pitchFamily="2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- являлась символом счастья, добра, благополучия, продолжения рода;</a:t>
            </a:r>
            <a:endParaRPr kumimoji="0" lang="ru-RU" sz="2400" b="1" i="0" u="none" strike="noStrike" cap="none" normalizeH="0" dirty="0" smtClean="0">
              <a:ln>
                <a:noFill/>
              </a:ln>
              <a:solidFill>
                <a:srgbClr val="002060"/>
              </a:solidFill>
              <a:effectLst/>
              <a:latin typeface="Segoe Print" pitchFamily="2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Segoe Print" pitchFamily="2" charset="0"/>
                <a:ea typeface="Times New Roman" pitchFamily="18" charset="0"/>
                <a:cs typeface="Arial" pitchFamily="34" charset="0"/>
              </a:rPr>
              <a:t>- была оберегом.</a:t>
            </a:r>
            <a:endParaRPr kumimoji="0" lang="ru-RU" sz="2400" b="1" i="0" u="none" strike="noStrike" cap="none" normalizeH="0" dirty="0" smtClean="0">
              <a:ln>
                <a:noFill/>
              </a:ln>
              <a:solidFill>
                <a:srgbClr val="002060"/>
              </a:solidFill>
              <a:effectLst/>
              <a:latin typeface="Segoe Print" pitchFamily="2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1124745"/>
            <a:ext cx="58326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C00000"/>
                </a:solidFill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Тряпичная кукла в старину играла большую роль:</a:t>
            </a:r>
            <a:endParaRPr lang="ru-RU" sz="2800" b="1" dirty="0" smtClean="0">
              <a:solidFill>
                <a:srgbClr val="C00000"/>
              </a:solidFill>
              <a:latin typeface="Segoe Print" pitchFamily="2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1577</TotalTime>
  <Words>488</Words>
  <Application>Microsoft Office PowerPoint</Application>
  <PresentationFormat>Экран (4:3)</PresentationFormat>
  <Paragraphs>90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User</cp:lastModifiedBy>
  <cp:revision>108</cp:revision>
  <dcterms:created xsi:type="dcterms:W3CDTF">2015-02-11T12:11:05Z</dcterms:created>
  <dcterms:modified xsi:type="dcterms:W3CDTF">2020-04-28T07:24:22Z</dcterms:modified>
</cp:coreProperties>
</file>