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300" r:id="rId3"/>
    <p:sldId id="325" r:id="rId4"/>
    <p:sldId id="309" r:id="rId5"/>
    <p:sldId id="327" r:id="rId6"/>
    <p:sldId id="324" r:id="rId7"/>
    <p:sldId id="28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20" r:id="rId16"/>
    <p:sldId id="321" r:id="rId17"/>
    <p:sldId id="310" r:id="rId18"/>
    <p:sldId id="311" r:id="rId19"/>
    <p:sldId id="312" r:id="rId20"/>
    <p:sldId id="313" r:id="rId21"/>
    <p:sldId id="314" r:id="rId22"/>
    <p:sldId id="287" r:id="rId23"/>
    <p:sldId id="315" r:id="rId24"/>
    <p:sldId id="326" r:id="rId25"/>
    <p:sldId id="317" r:id="rId26"/>
    <p:sldId id="318" r:id="rId27"/>
    <p:sldId id="319" r:id="rId28"/>
    <p:sldId id="32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  <a:srgbClr val="BC8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9568F8-58E8-4A6A-A3B3-4DA0CE6A5A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B2BD1B-A29E-41D4-9BD9-7D46F5DAA701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A8AC458C-DEE0-4378-9602-CA20BC559735}" type="parTrans" cxnId="{682CF324-9797-4665-B6D5-0D8D9AA74CD8}">
      <dgm:prSet/>
      <dgm:spPr/>
      <dgm:t>
        <a:bodyPr/>
        <a:lstStyle/>
        <a:p>
          <a:endParaRPr lang="ru-RU"/>
        </a:p>
      </dgm:t>
    </dgm:pt>
    <dgm:pt modelId="{AFEDBDE7-801B-4276-B509-E7B27D34D17E}" type="sibTrans" cxnId="{682CF324-9797-4665-B6D5-0D8D9AA74CD8}">
      <dgm:prSet/>
      <dgm:spPr/>
      <dgm:t>
        <a:bodyPr/>
        <a:lstStyle/>
        <a:p>
          <a:endParaRPr lang="ru-RU"/>
        </a:p>
      </dgm:t>
    </dgm:pt>
    <dgm:pt modelId="{82D68297-A89E-4B64-84E8-9A127B7CE42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Показать важность работы по развитию мелкой моторики у детей дошкольного возраста</a:t>
          </a:r>
          <a:endParaRPr lang="ru-RU" dirty="0"/>
        </a:p>
      </dgm:t>
    </dgm:pt>
    <dgm:pt modelId="{1DE12357-CA41-4EC1-9140-291CE4DE5B52}" type="parTrans" cxnId="{71F90F04-2283-4EB2-A6EC-C55CAE6C7545}">
      <dgm:prSet/>
      <dgm:spPr/>
      <dgm:t>
        <a:bodyPr/>
        <a:lstStyle/>
        <a:p>
          <a:endParaRPr lang="ru-RU"/>
        </a:p>
      </dgm:t>
    </dgm:pt>
    <dgm:pt modelId="{11296132-E3E6-4A23-8ABF-BEE31957453F}" type="sibTrans" cxnId="{71F90F04-2283-4EB2-A6EC-C55CAE6C7545}">
      <dgm:prSet/>
      <dgm:spPr/>
      <dgm:t>
        <a:bodyPr/>
        <a:lstStyle/>
        <a:p>
          <a:endParaRPr lang="ru-RU"/>
        </a:p>
      </dgm:t>
    </dgm:pt>
    <dgm:pt modelId="{5D4C2111-28DB-4F43-985B-7CBD437FC681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A64ABCE7-7F79-4FB3-AB1E-F07BE78FF68D}" type="parTrans" cxnId="{151A1E55-47F1-4B30-A72B-8DF550DDB126}">
      <dgm:prSet/>
      <dgm:spPr/>
      <dgm:t>
        <a:bodyPr/>
        <a:lstStyle/>
        <a:p>
          <a:endParaRPr lang="ru-RU"/>
        </a:p>
      </dgm:t>
    </dgm:pt>
    <dgm:pt modelId="{99A294E9-3C17-4E05-B136-55AACD0154FC}" type="sibTrans" cxnId="{151A1E55-47F1-4B30-A72B-8DF550DDB126}">
      <dgm:prSet/>
      <dgm:spPr/>
      <dgm:t>
        <a:bodyPr/>
        <a:lstStyle/>
        <a:p>
          <a:endParaRPr lang="ru-RU"/>
        </a:p>
      </dgm:t>
    </dgm:pt>
    <dgm:pt modelId="{7E408548-4261-4F50-B99D-DBD0C68AD9A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Поделиться с педагогами своими разработками по этой теме.</a:t>
          </a:r>
          <a:endParaRPr lang="ru-RU" dirty="0"/>
        </a:p>
      </dgm:t>
    </dgm:pt>
    <dgm:pt modelId="{BF031B38-48B8-4398-A28F-C060AB625EDD}" type="parTrans" cxnId="{C75C89C0-9B0E-4622-BA10-982B6AED5807}">
      <dgm:prSet/>
      <dgm:spPr/>
      <dgm:t>
        <a:bodyPr/>
        <a:lstStyle/>
        <a:p>
          <a:endParaRPr lang="ru-RU"/>
        </a:p>
      </dgm:t>
    </dgm:pt>
    <dgm:pt modelId="{C136BB7B-1259-4957-92BC-C3247A2230AF}" type="sibTrans" cxnId="{C75C89C0-9B0E-4622-BA10-982B6AED5807}">
      <dgm:prSet/>
      <dgm:spPr/>
      <dgm:t>
        <a:bodyPr/>
        <a:lstStyle/>
        <a:p>
          <a:endParaRPr lang="ru-RU"/>
        </a:p>
      </dgm:t>
    </dgm:pt>
    <dgm:pt modelId="{28B24D0A-9D7E-4367-A430-FB55C5AB5789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F327A9E9-79E9-41E5-9DFC-ADD4DC9DDC3B}" type="parTrans" cxnId="{9C9BFADD-E475-4DE6-A052-D73305959AD5}">
      <dgm:prSet/>
      <dgm:spPr/>
      <dgm:t>
        <a:bodyPr/>
        <a:lstStyle/>
        <a:p>
          <a:endParaRPr lang="ru-RU"/>
        </a:p>
      </dgm:t>
    </dgm:pt>
    <dgm:pt modelId="{E55C2A76-6FD9-4A3A-B326-9750EF5F0828}" type="sibTrans" cxnId="{9C9BFADD-E475-4DE6-A052-D73305959AD5}">
      <dgm:prSet/>
      <dgm:spPr/>
      <dgm:t>
        <a:bodyPr/>
        <a:lstStyle/>
        <a:p>
          <a:endParaRPr lang="ru-RU"/>
        </a:p>
      </dgm:t>
    </dgm:pt>
    <dgm:pt modelId="{86C52EFC-700E-4813-AFB4-4BE5C0E9F0E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Апробировать с педагогами игровое пособие «Волшебный куб»  по развитию мелкой моторики.</a:t>
          </a:r>
          <a:endParaRPr lang="ru-RU" dirty="0"/>
        </a:p>
      </dgm:t>
    </dgm:pt>
    <dgm:pt modelId="{DF7F58E7-250D-4384-95FF-C6943C9928D9}" type="parTrans" cxnId="{ED66D8DC-3B52-42B8-AB14-AF9F32622B5F}">
      <dgm:prSet/>
      <dgm:spPr/>
      <dgm:t>
        <a:bodyPr/>
        <a:lstStyle/>
        <a:p>
          <a:endParaRPr lang="ru-RU"/>
        </a:p>
      </dgm:t>
    </dgm:pt>
    <dgm:pt modelId="{0B36FDE2-041F-41BC-AD75-97CBD6F0085E}" type="sibTrans" cxnId="{ED66D8DC-3B52-42B8-AB14-AF9F32622B5F}">
      <dgm:prSet/>
      <dgm:spPr/>
      <dgm:t>
        <a:bodyPr/>
        <a:lstStyle/>
        <a:p>
          <a:endParaRPr lang="ru-RU"/>
        </a:p>
      </dgm:t>
    </dgm:pt>
    <dgm:pt modelId="{91CD5E6F-5FAE-4706-8428-525915E5EEC2}" type="pres">
      <dgm:prSet presAssocID="{029568F8-58E8-4A6A-A3B3-4DA0CE6A5A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9703AF-2FB7-4CCF-916E-7279154F0E94}" type="pres">
      <dgm:prSet presAssocID="{07B2BD1B-A29E-41D4-9BD9-7D46F5DAA701}" presName="composite" presStyleCnt="0"/>
      <dgm:spPr/>
    </dgm:pt>
    <dgm:pt modelId="{2E7BFF93-D26B-4759-9556-BB137B7D327A}" type="pres">
      <dgm:prSet presAssocID="{07B2BD1B-A29E-41D4-9BD9-7D46F5DAA70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FF10B-83C5-4AC9-9C04-D5BF1FA6BD0B}" type="pres">
      <dgm:prSet presAssocID="{07B2BD1B-A29E-41D4-9BD9-7D46F5DAA70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49BD6-B34B-46FB-8EEB-CD3C565A2345}" type="pres">
      <dgm:prSet presAssocID="{AFEDBDE7-801B-4276-B509-E7B27D34D17E}" presName="sp" presStyleCnt="0"/>
      <dgm:spPr/>
    </dgm:pt>
    <dgm:pt modelId="{9EE0F4D3-B19D-4D1A-901F-D31CFB281EC5}" type="pres">
      <dgm:prSet presAssocID="{5D4C2111-28DB-4F43-985B-7CBD437FC681}" presName="composite" presStyleCnt="0"/>
      <dgm:spPr/>
    </dgm:pt>
    <dgm:pt modelId="{F1B9E9FD-87AD-4043-9B7C-1E96192B0F34}" type="pres">
      <dgm:prSet presAssocID="{5D4C2111-28DB-4F43-985B-7CBD437FC68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219FB-AA81-473D-A0B9-07EB6FA0F1A7}" type="pres">
      <dgm:prSet presAssocID="{5D4C2111-28DB-4F43-985B-7CBD437FC68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47C3B-DBA5-4363-BB8D-C890D4032368}" type="pres">
      <dgm:prSet presAssocID="{99A294E9-3C17-4E05-B136-55AACD0154FC}" presName="sp" presStyleCnt="0"/>
      <dgm:spPr/>
    </dgm:pt>
    <dgm:pt modelId="{C60801E3-4F43-4BDA-8494-8A858AF9E811}" type="pres">
      <dgm:prSet presAssocID="{28B24D0A-9D7E-4367-A430-FB55C5AB5789}" presName="composite" presStyleCnt="0"/>
      <dgm:spPr/>
    </dgm:pt>
    <dgm:pt modelId="{99CF9B79-B635-44BE-A301-FB732E5227A5}" type="pres">
      <dgm:prSet presAssocID="{28B24D0A-9D7E-4367-A430-FB55C5AB578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93200-1D9B-47BB-A602-6944B93B9DC6}" type="pres">
      <dgm:prSet presAssocID="{28B24D0A-9D7E-4367-A430-FB55C5AB578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9BFADD-E475-4DE6-A052-D73305959AD5}" srcId="{029568F8-58E8-4A6A-A3B3-4DA0CE6A5AA8}" destId="{28B24D0A-9D7E-4367-A430-FB55C5AB5789}" srcOrd="2" destOrd="0" parTransId="{F327A9E9-79E9-41E5-9DFC-ADD4DC9DDC3B}" sibTransId="{E55C2A76-6FD9-4A3A-B326-9750EF5F0828}"/>
    <dgm:cxn modelId="{6C574DE9-993D-4E33-9D51-367228EAF7E3}" type="presOf" srcId="{86C52EFC-700E-4813-AFB4-4BE5C0E9F0EF}" destId="{82093200-1D9B-47BB-A602-6944B93B9DC6}" srcOrd="0" destOrd="0" presId="urn:microsoft.com/office/officeart/2005/8/layout/chevron2"/>
    <dgm:cxn modelId="{487005A3-1E53-4292-89BF-DB6AC515C60E}" type="presOf" srcId="{029568F8-58E8-4A6A-A3B3-4DA0CE6A5AA8}" destId="{91CD5E6F-5FAE-4706-8428-525915E5EEC2}" srcOrd="0" destOrd="0" presId="urn:microsoft.com/office/officeart/2005/8/layout/chevron2"/>
    <dgm:cxn modelId="{71F90F04-2283-4EB2-A6EC-C55CAE6C7545}" srcId="{07B2BD1B-A29E-41D4-9BD9-7D46F5DAA701}" destId="{82D68297-A89E-4B64-84E8-9A127B7CE424}" srcOrd="0" destOrd="0" parTransId="{1DE12357-CA41-4EC1-9140-291CE4DE5B52}" sibTransId="{11296132-E3E6-4A23-8ABF-BEE31957453F}"/>
    <dgm:cxn modelId="{718EC3C8-20E9-40CC-83BA-B7F0AD2797D3}" type="presOf" srcId="{28B24D0A-9D7E-4367-A430-FB55C5AB5789}" destId="{99CF9B79-B635-44BE-A301-FB732E5227A5}" srcOrd="0" destOrd="0" presId="urn:microsoft.com/office/officeart/2005/8/layout/chevron2"/>
    <dgm:cxn modelId="{151A1E55-47F1-4B30-A72B-8DF550DDB126}" srcId="{029568F8-58E8-4A6A-A3B3-4DA0CE6A5AA8}" destId="{5D4C2111-28DB-4F43-985B-7CBD437FC681}" srcOrd="1" destOrd="0" parTransId="{A64ABCE7-7F79-4FB3-AB1E-F07BE78FF68D}" sibTransId="{99A294E9-3C17-4E05-B136-55AACD0154FC}"/>
    <dgm:cxn modelId="{0357AC23-ADD7-4759-A17B-460333C839AA}" type="presOf" srcId="{5D4C2111-28DB-4F43-985B-7CBD437FC681}" destId="{F1B9E9FD-87AD-4043-9B7C-1E96192B0F34}" srcOrd="0" destOrd="0" presId="urn:microsoft.com/office/officeart/2005/8/layout/chevron2"/>
    <dgm:cxn modelId="{682CF324-9797-4665-B6D5-0D8D9AA74CD8}" srcId="{029568F8-58E8-4A6A-A3B3-4DA0CE6A5AA8}" destId="{07B2BD1B-A29E-41D4-9BD9-7D46F5DAA701}" srcOrd="0" destOrd="0" parTransId="{A8AC458C-DEE0-4378-9602-CA20BC559735}" sibTransId="{AFEDBDE7-801B-4276-B509-E7B27D34D17E}"/>
    <dgm:cxn modelId="{BD4D5C3E-848C-4E30-BECF-75CA2322CE9B}" type="presOf" srcId="{7E408548-4261-4F50-B99D-DBD0C68AD9A3}" destId="{F0D219FB-AA81-473D-A0B9-07EB6FA0F1A7}" srcOrd="0" destOrd="0" presId="urn:microsoft.com/office/officeart/2005/8/layout/chevron2"/>
    <dgm:cxn modelId="{8F466AC8-0781-49B7-80BA-91A3C7CF2B8C}" type="presOf" srcId="{82D68297-A89E-4B64-84E8-9A127B7CE424}" destId="{3CAFF10B-83C5-4AC9-9C04-D5BF1FA6BD0B}" srcOrd="0" destOrd="0" presId="urn:microsoft.com/office/officeart/2005/8/layout/chevron2"/>
    <dgm:cxn modelId="{C75C89C0-9B0E-4622-BA10-982B6AED5807}" srcId="{5D4C2111-28DB-4F43-985B-7CBD437FC681}" destId="{7E408548-4261-4F50-B99D-DBD0C68AD9A3}" srcOrd="0" destOrd="0" parTransId="{BF031B38-48B8-4398-A28F-C060AB625EDD}" sibTransId="{C136BB7B-1259-4957-92BC-C3247A2230AF}"/>
    <dgm:cxn modelId="{51FE007C-9DF7-4949-BA16-AFD51ED901D9}" type="presOf" srcId="{07B2BD1B-A29E-41D4-9BD9-7D46F5DAA701}" destId="{2E7BFF93-D26B-4759-9556-BB137B7D327A}" srcOrd="0" destOrd="0" presId="urn:microsoft.com/office/officeart/2005/8/layout/chevron2"/>
    <dgm:cxn modelId="{ED66D8DC-3B52-42B8-AB14-AF9F32622B5F}" srcId="{28B24D0A-9D7E-4367-A430-FB55C5AB5789}" destId="{86C52EFC-700E-4813-AFB4-4BE5C0E9F0EF}" srcOrd="0" destOrd="0" parTransId="{DF7F58E7-250D-4384-95FF-C6943C9928D9}" sibTransId="{0B36FDE2-041F-41BC-AD75-97CBD6F0085E}"/>
    <dgm:cxn modelId="{5F4F7E6C-9712-441B-B590-C64282B7953D}" type="presParOf" srcId="{91CD5E6F-5FAE-4706-8428-525915E5EEC2}" destId="{C39703AF-2FB7-4CCF-916E-7279154F0E94}" srcOrd="0" destOrd="0" presId="urn:microsoft.com/office/officeart/2005/8/layout/chevron2"/>
    <dgm:cxn modelId="{DF5C7CA7-D9EF-43E0-9AB2-C85E070654E4}" type="presParOf" srcId="{C39703AF-2FB7-4CCF-916E-7279154F0E94}" destId="{2E7BFF93-D26B-4759-9556-BB137B7D327A}" srcOrd="0" destOrd="0" presId="urn:microsoft.com/office/officeart/2005/8/layout/chevron2"/>
    <dgm:cxn modelId="{BF4FADC9-82A9-4749-81FE-1C235D83893F}" type="presParOf" srcId="{C39703AF-2FB7-4CCF-916E-7279154F0E94}" destId="{3CAFF10B-83C5-4AC9-9C04-D5BF1FA6BD0B}" srcOrd="1" destOrd="0" presId="urn:microsoft.com/office/officeart/2005/8/layout/chevron2"/>
    <dgm:cxn modelId="{1472FE94-5E11-4EEB-A3D2-B9C18BEC52E2}" type="presParOf" srcId="{91CD5E6F-5FAE-4706-8428-525915E5EEC2}" destId="{C4849BD6-B34B-46FB-8EEB-CD3C565A2345}" srcOrd="1" destOrd="0" presId="urn:microsoft.com/office/officeart/2005/8/layout/chevron2"/>
    <dgm:cxn modelId="{93B6F5E1-8625-40A2-B3CE-E00ECBA93974}" type="presParOf" srcId="{91CD5E6F-5FAE-4706-8428-525915E5EEC2}" destId="{9EE0F4D3-B19D-4D1A-901F-D31CFB281EC5}" srcOrd="2" destOrd="0" presId="urn:microsoft.com/office/officeart/2005/8/layout/chevron2"/>
    <dgm:cxn modelId="{4218D0EF-6B93-4311-92E4-30E5C126FAD9}" type="presParOf" srcId="{9EE0F4D3-B19D-4D1A-901F-D31CFB281EC5}" destId="{F1B9E9FD-87AD-4043-9B7C-1E96192B0F34}" srcOrd="0" destOrd="0" presId="urn:microsoft.com/office/officeart/2005/8/layout/chevron2"/>
    <dgm:cxn modelId="{6CF3460E-A88D-4251-813B-89845F420A5B}" type="presParOf" srcId="{9EE0F4D3-B19D-4D1A-901F-D31CFB281EC5}" destId="{F0D219FB-AA81-473D-A0B9-07EB6FA0F1A7}" srcOrd="1" destOrd="0" presId="urn:microsoft.com/office/officeart/2005/8/layout/chevron2"/>
    <dgm:cxn modelId="{F671ECF4-F20E-4629-B854-B7F7408E2BB8}" type="presParOf" srcId="{91CD5E6F-5FAE-4706-8428-525915E5EEC2}" destId="{77B47C3B-DBA5-4363-BB8D-C890D4032368}" srcOrd="3" destOrd="0" presId="urn:microsoft.com/office/officeart/2005/8/layout/chevron2"/>
    <dgm:cxn modelId="{568EB2BE-0964-47E6-A1E5-073238E2BCD4}" type="presParOf" srcId="{91CD5E6F-5FAE-4706-8428-525915E5EEC2}" destId="{C60801E3-4F43-4BDA-8494-8A858AF9E811}" srcOrd="4" destOrd="0" presId="urn:microsoft.com/office/officeart/2005/8/layout/chevron2"/>
    <dgm:cxn modelId="{4D389596-5737-4666-B344-5A6F95CB79EA}" type="presParOf" srcId="{C60801E3-4F43-4BDA-8494-8A858AF9E811}" destId="{99CF9B79-B635-44BE-A301-FB732E5227A5}" srcOrd="0" destOrd="0" presId="urn:microsoft.com/office/officeart/2005/8/layout/chevron2"/>
    <dgm:cxn modelId="{B759350C-F551-435F-92D3-96E571E386A5}" type="presParOf" srcId="{C60801E3-4F43-4BDA-8494-8A858AF9E811}" destId="{82093200-1D9B-47BB-A602-6944B93B9D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7BFF93-D26B-4759-9556-BB137B7D327A}">
      <dsp:nvSpPr>
        <dsp:cNvPr id="0" name=""/>
        <dsp:cNvSpPr/>
      </dsp:nvSpPr>
      <dsp:spPr>
        <a:xfrm rot="5400000">
          <a:off x="-238868" y="239242"/>
          <a:ext cx="1592456" cy="1114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1.</a:t>
          </a:r>
          <a:endParaRPr lang="ru-RU" sz="3100" kern="1200" dirty="0"/>
        </a:p>
      </dsp:txBody>
      <dsp:txXfrm rot="5400000">
        <a:off x="-238868" y="239242"/>
        <a:ext cx="1592456" cy="1114719"/>
      </dsp:txXfrm>
    </dsp:sp>
    <dsp:sp modelId="{3CAFF10B-83C5-4AC9-9C04-D5BF1FA6BD0B}">
      <dsp:nvSpPr>
        <dsp:cNvPr id="0" name=""/>
        <dsp:cNvSpPr/>
      </dsp:nvSpPr>
      <dsp:spPr>
        <a:xfrm rot="5400000">
          <a:off x="4154611" y="-3039517"/>
          <a:ext cx="1035096" cy="7114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Показать важность работы по развитию мелкой моторики у детей дошкольного возраста</a:t>
          </a:r>
          <a:endParaRPr lang="ru-RU" sz="2400" kern="1200" dirty="0"/>
        </a:p>
      </dsp:txBody>
      <dsp:txXfrm rot="5400000">
        <a:off x="4154611" y="-3039517"/>
        <a:ext cx="1035096" cy="7114880"/>
      </dsp:txXfrm>
    </dsp:sp>
    <dsp:sp modelId="{F1B9E9FD-87AD-4043-9B7C-1E96192B0F34}">
      <dsp:nvSpPr>
        <dsp:cNvPr id="0" name=""/>
        <dsp:cNvSpPr/>
      </dsp:nvSpPr>
      <dsp:spPr>
        <a:xfrm rot="5400000">
          <a:off x="-238868" y="1637358"/>
          <a:ext cx="1592456" cy="1114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2.</a:t>
          </a:r>
          <a:endParaRPr lang="ru-RU" sz="3100" kern="1200" dirty="0"/>
        </a:p>
      </dsp:txBody>
      <dsp:txXfrm rot="5400000">
        <a:off x="-238868" y="1637358"/>
        <a:ext cx="1592456" cy="1114719"/>
      </dsp:txXfrm>
    </dsp:sp>
    <dsp:sp modelId="{F0D219FB-AA81-473D-A0B9-07EB6FA0F1A7}">
      <dsp:nvSpPr>
        <dsp:cNvPr id="0" name=""/>
        <dsp:cNvSpPr/>
      </dsp:nvSpPr>
      <dsp:spPr>
        <a:xfrm rot="5400000">
          <a:off x="4154611" y="-1641401"/>
          <a:ext cx="1035096" cy="7114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Поделиться с педагогами своими разработками по этой теме.</a:t>
          </a:r>
          <a:endParaRPr lang="ru-RU" sz="2400" kern="1200" dirty="0"/>
        </a:p>
      </dsp:txBody>
      <dsp:txXfrm rot="5400000">
        <a:off x="4154611" y="-1641401"/>
        <a:ext cx="1035096" cy="7114880"/>
      </dsp:txXfrm>
    </dsp:sp>
    <dsp:sp modelId="{99CF9B79-B635-44BE-A301-FB732E5227A5}">
      <dsp:nvSpPr>
        <dsp:cNvPr id="0" name=""/>
        <dsp:cNvSpPr/>
      </dsp:nvSpPr>
      <dsp:spPr>
        <a:xfrm rot="5400000">
          <a:off x="-238868" y="3035474"/>
          <a:ext cx="1592456" cy="1114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3.</a:t>
          </a:r>
          <a:endParaRPr lang="ru-RU" sz="3100" kern="1200" dirty="0"/>
        </a:p>
      </dsp:txBody>
      <dsp:txXfrm rot="5400000">
        <a:off x="-238868" y="3035474"/>
        <a:ext cx="1592456" cy="1114719"/>
      </dsp:txXfrm>
    </dsp:sp>
    <dsp:sp modelId="{82093200-1D9B-47BB-A602-6944B93B9DC6}">
      <dsp:nvSpPr>
        <dsp:cNvPr id="0" name=""/>
        <dsp:cNvSpPr/>
      </dsp:nvSpPr>
      <dsp:spPr>
        <a:xfrm rot="5400000">
          <a:off x="4154611" y="-243285"/>
          <a:ext cx="1035096" cy="7114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Апробировать с педагогами игровое пособие «Волшебный куб»  по развитию мелкой моторики.</a:t>
          </a:r>
          <a:endParaRPr lang="ru-RU" sz="2400" kern="1200" dirty="0"/>
        </a:p>
      </dsp:txBody>
      <dsp:txXfrm rot="5400000">
        <a:off x="4154611" y="-243285"/>
        <a:ext cx="1035096" cy="711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AD369-01FB-4560-AE1E-8571E47634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7E982-B3A0-416D-8434-751430AFDA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222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E982-B3A0-416D-8434-751430AFDAD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9036496" cy="3528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Семинар - практикум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мелкой моторики  рук младших дошкольников 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нетрадиционного оборудования»</a:t>
            </a:r>
            <a:r>
              <a:rPr lang="ru-RU" sz="49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ru-RU" sz="3600" dirty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868144" y="4797152"/>
            <a:ext cx="2808312" cy="129614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Подготовила: воспитатель высшей категории Юрьева Ольга Николаевна</a:t>
            </a: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Игры-шнуровки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6" y="1920875"/>
            <a:ext cx="3476168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18519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688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Наматывание ленточек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28094"/>
            <a:ext cx="3810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2438"/>
            <a:ext cx="4038600" cy="30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289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сыпучими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материалами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7535"/>
            <a:ext cx="4038600" cy="308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04328"/>
            <a:ext cx="4038600" cy="346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44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488832" cy="79435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крышками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34" y="1920875"/>
            <a:ext cx="266033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201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Выкладывание фигур из </a:t>
            </a:r>
            <a:b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счётных    палочек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747169"/>
            <a:ext cx="3810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10731"/>
            <a:ext cx="4038600" cy="28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572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Нанизывание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бусин и других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предметов (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макарон,пуговиц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376264" cy="29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26" y="4221088"/>
            <a:ext cx="3368758" cy="217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2760306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50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пуговицами 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4475"/>
            <a:ext cx="2670448" cy="178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52936"/>
            <a:ext cx="3250704" cy="243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2232248" cy="26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979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Теневой и пальчиковый театр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349"/>
            <a:ext cx="4038600" cy="30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2033"/>
            <a:ext cx="4038600" cy="30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475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Развитие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графической моторики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8519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50812"/>
            <a:ext cx="4038600" cy="27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746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Конструирование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работа с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мозаикой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пазлами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3649095" cy="222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28" y="1920875"/>
            <a:ext cx="3495144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251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Цель: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56792"/>
            <a:ext cx="8229600" cy="41197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Расширить представления педагогов об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для развития мелкой моторики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 у детей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509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Художественно-творческая </a:t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деятельность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5032"/>
            <a:ext cx="4038600" cy="302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4222"/>
            <a:ext cx="4038600" cy="302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412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самомассаж кистей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пальцев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91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Мягкие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игрушки,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наполненные</a:t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гранулами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лабиринты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711649" cy="229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79381"/>
            <a:ext cx="4038600" cy="271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</a:t>
            </a:r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пособие 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«</a:t>
            </a:r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Волшебный куб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219256" cy="443484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Укрепляет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развивает  мелкую моторику рук, развивает память, речь, внимание, воображение, коммуникативные и сенсорные способности у детей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куба 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потребуется 6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решёток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раковины,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соединённых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собой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ленточкой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704067" cy="2778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28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loradecor.by/assets/cache_image/foto6/DSC_0824_0x1000_c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3024336" cy="2827096"/>
          </a:xfrm>
          <a:prstGeom prst="rect">
            <a:avLst/>
          </a:prstGeom>
          <a:noFill/>
        </p:spPr>
      </p:pic>
      <p:pic>
        <p:nvPicPr>
          <p:cNvPr id="1030" name="Picture 6" descr="http://www.toybytoy.com/file/0010/600/9286.jpg"/>
          <p:cNvPicPr>
            <a:picLocks noChangeAspect="1" noChangeArrowheads="1"/>
          </p:cNvPicPr>
          <p:nvPr/>
        </p:nvPicPr>
        <p:blipFill>
          <a:blip r:embed="rId3" cstate="print"/>
          <a:srcRect r="2326" b="5714"/>
          <a:stretch>
            <a:fillRect/>
          </a:stretch>
        </p:blipFill>
        <p:spPr bwMode="auto">
          <a:xfrm>
            <a:off x="4788024" y="1268760"/>
            <a:ext cx="3024336" cy="2376264"/>
          </a:xfrm>
          <a:prstGeom prst="rect">
            <a:avLst/>
          </a:prstGeom>
          <a:noFill/>
        </p:spPr>
      </p:pic>
      <p:pic>
        <p:nvPicPr>
          <p:cNvPr id="1034" name="Picture 10" descr="http://www.dom-del.ru/data/goods/26701/39918/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905672"/>
            <a:ext cx="2952328" cy="2952328"/>
          </a:xfrm>
          <a:prstGeom prst="rect">
            <a:avLst/>
          </a:prstGeom>
          <a:noFill/>
        </p:spPr>
      </p:pic>
      <p:pic>
        <p:nvPicPr>
          <p:cNvPr id="1036" name="Picture 12" descr="http://static3.depositphotos.com/1005920/214/i/950/depositphotos_2142087-Clothes-peg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268760"/>
            <a:ext cx="2908015" cy="252028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339752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Материалы: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10" b="6599"/>
          <a:stretch>
            <a:fillRect/>
          </a:stretch>
        </p:blipFill>
        <p:spPr>
          <a:xfrm>
            <a:off x="2195736" y="4509120"/>
            <a:ext cx="3240360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17" r="13712"/>
          <a:stretch>
            <a:fillRect/>
          </a:stretch>
        </p:blipFill>
        <p:spPr>
          <a:xfrm>
            <a:off x="899592" y="1196752"/>
            <a:ext cx="2808312" cy="259228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3861047"/>
            <a:ext cx="3452192" cy="249387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C:\Users\елена\Desktop\подготовка к мастер-классу\281adcdcadf0c2aad06ff9cba8132a8a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03871" cy="2701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11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7" b="5128"/>
          <a:stretch>
            <a:fillRect/>
          </a:stretch>
        </p:blipFill>
        <p:spPr bwMode="auto">
          <a:xfrm>
            <a:off x="539552" y="3501008"/>
            <a:ext cx="417646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22185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851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457421" cy="461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310415" cy="248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0607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692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3541" y="2967335"/>
            <a:ext cx="84369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5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39752" y="62068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Задачи: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204864"/>
            <a:ext cx="5724128" cy="2808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«Ум </a:t>
            </a:r>
            <a:r>
              <a:rPr lang="ru-RU" sz="3600" dirty="0"/>
              <a:t>ребёнка </a:t>
            </a:r>
            <a:r>
              <a:rPr lang="ru-RU" sz="3600" dirty="0" smtClean="0"/>
              <a:t>находится</a:t>
            </a:r>
          </a:p>
          <a:p>
            <a:pPr>
              <a:buNone/>
            </a:pPr>
            <a:r>
              <a:rPr lang="ru-RU" sz="3600" dirty="0" smtClean="0"/>
              <a:t> </a:t>
            </a:r>
            <a:r>
              <a:rPr lang="ru-RU" sz="3600" dirty="0" err="1" smtClean="0"/>
              <a:t>накончиках</a:t>
            </a:r>
            <a:r>
              <a:rPr lang="ru-RU" sz="3600" dirty="0" smtClean="0"/>
              <a:t> </a:t>
            </a:r>
            <a:r>
              <a:rPr lang="ru-RU" sz="3600" dirty="0"/>
              <a:t>его </a:t>
            </a:r>
            <a:r>
              <a:rPr lang="ru-RU" sz="3600" dirty="0" smtClean="0"/>
              <a:t>пальцев» </a:t>
            </a:r>
          </a:p>
          <a:p>
            <a:pPr>
              <a:buNone/>
            </a:pPr>
            <a:r>
              <a:rPr lang="ru-RU" sz="3600" dirty="0" smtClean="0"/>
              <a:t>   </a:t>
            </a:r>
            <a:r>
              <a:rPr lang="ru-RU" sz="3600" dirty="0"/>
              <a:t>Сухомлинский В.А.</a:t>
            </a:r>
          </a:p>
          <a:p>
            <a:endParaRPr lang="ru-RU" dirty="0"/>
          </a:p>
        </p:txBody>
      </p:sp>
      <p:pic>
        <p:nvPicPr>
          <p:cNvPr id="5" name="Содержимое 4" descr="Сухомлинский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124744"/>
            <a:ext cx="3494506" cy="4752528"/>
          </a:xfrm>
        </p:spPr>
      </p:pic>
    </p:spTree>
    <p:extLst>
      <p:ext uri="{BB962C8B-B14F-4D97-AF65-F5344CB8AC3E}">
        <p14:creationId xmlns="" xmlns:p14="http://schemas.microsoft.com/office/powerpoint/2010/main" val="24727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783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Моторика</a:t>
            </a:r>
            <a:endParaRPr lang="ru-RU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572811"/>
          </a:xfrm>
        </p:spPr>
        <p:txBody>
          <a:bodyPr/>
          <a:lstStyle/>
          <a:p>
            <a:pPr algn="ctr"/>
            <a:r>
              <a:rPr lang="ru-RU" dirty="0" smtClean="0"/>
              <a:t>Крупная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644819"/>
          </a:xfrm>
        </p:spPr>
        <p:txBody>
          <a:bodyPr/>
          <a:lstStyle/>
          <a:p>
            <a:pPr algn="ctr"/>
            <a:r>
              <a:rPr lang="ru-RU" dirty="0" smtClean="0"/>
              <a:t>Мелкая</a:t>
            </a:r>
          </a:p>
          <a:p>
            <a:endParaRPr lang="ru-RU" dirty="0"/>
          </a:p>
        </p:txBody>
      </p:sp>
      <p:pic>
        <p:nvPicPr>
          <p:cNvPr id="1026" name="Picture 2" descr="https://centrraduga.nethouse.ru/static/img/0000/0005/5369/55369312.l2iufkme77.W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36912"/>
            <a:ext cx="3624337" cy="2674386"/>
          </a:xfrm>
          <a:prstGeom prst="rect">
            <a:avLst/>
          </a:prstGeom>
          <a:noFill/>
        </p:spPr>
      </p:pic>
      <p:pic>
        <p:nvPicPr>
          <p:cNvPr id="1030" name="Picture 6" descr="http://www.kroha.net/images/articles/komplex_upragnenij_dlya_detej_ot_3_do_5_let_1114_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36912"/>
            <a:ext cx="3384376" cy="2667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and-move-clip-art-10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676266"/>
            <a:ext cx="5832648" cy="6181734"/>
          </a:xfrm>
        </p:spPr>
      </p:pic>
      <p:sp>
        <p:nvSpPr>
          <p:cNvPr id="5" name="TextBox 4"/>
          <p:cNvSpPr txBox="1"/>
          <p:nvPr/>
        </p:nvSpPr>
        <p:spPr>
          <a:xfrm>
            <a:off x="3491880" y="4293096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Мелкая моторика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 rot="20077189">
            <a:off x="3042049" y="1872880"/>
            <a:ext cx="615553" cy="16838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ПАМЯТЬ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223386" y="980728"/>
            <a:ext cx="615553" cy="24482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МЫШЛЕНИЕ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 rot="372569">
            <a:off x="5455815" y="1049236"/>
            <a:ext cx="615553" cy="26688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ВОСПРИЯТИЕ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 rot="1301054">
            <a:off x="6416081" y="2381069"/>
            <a:ext cx="615553" cy="23042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ВНИМАНИЕ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 rot="19208454">
            <a:off x="2280124" y="3485083"/>
            <a:ext cx="615553" cy="18347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РЕЧЬ</a:t>
            </a:r>
            <a:endParaRPr lang="ru-RU" sz="2800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3436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и упражнения на развитие мелкой моторики рук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219256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Пальчиковые игры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403860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предметами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2962411" cy="4104373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038600" cy="302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69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Игры с пинцетом и пипеткой  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4031"/>
            <a:ext cx="40386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01715"/>
            <a:ext cx="4038600" cy="26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89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2152</TotalTime>
  <Words>231</Words>
  <Application>Microsoft Office PowerPoint</Application>
  <PresentationFormat>Экран (4:3)</PresentationFormat>
  <Paragraphs>56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    Семинар - практикум «Развитие мелкой моторики  рук младших дошкольников посредством нетрадиционного оборудования» </vt:lpstr>
      <vt:lpstr>Цель:</vt:lpstr>
      <vt:lpstr>Слайд 3</vt:lpstr>
      <vt:lpstr>Слайд 4</vt:lpstr>
      <vt:lpstr>Моторика</vt:lpstr>
      <vt:lpstr>                Актуальность</vt:lpstr>
      <vt:lpstr>Игры и упражнения на развитие мелкой моторики рук</vt:lpstr>
      <vt:lpstr>            Игры с предметами </vt:lpstr>
      <vt:lpstr>    Игры с пинцетом и пипеткой   </vt:lpstr>
      <vt:lpstr>             Игры-шнуровки</vt:lpstr>
      <vt:lpstr>    Наматывание ленточек</vt:lpstr>
      <vt:lpstr>     Игры с сыпучими материалами </vt:lpstr>
      <vt:lpstr> Игры с крышками </vt:lpstr>
      <vt:lpstr>    Выкладывание фигур из        счётных    палочек</vt:lpstr>
      <vt:lpstr>Нанизывание бусин и других                                                             предметов (макарон,пуговиц)</vt:lpstr>
      <vt:lpstr>               Игры с пуговицами  </vt:lpstr>
      <vt:lpstr>     Теневой и пальчиковый театр</vt:lpstr>
      <vt:lpstr>   Развитие графической моторики</vt:lpstr>
      <vt:lpstr> Конструирование и работа с    мозаикой, пазлами.</vt:lpstr>
      <vt:lpstr>       Художественно-творческая                  деятельность </vt:lpstr>
      <vt:lpstr>    Массаж и самомассаж кистей и                    пальцев рук </vt:lpstr>
      <vt:lpstr>   Мягкие игрушки, наполненные       гранулами и лабиринты </vt:lpstr>
      <vt:lpstr>        Методическое пособие             «Волшебный куб»</vt:lpstr>
      <vt:lpstr>Слайд 24</vt:lpstr>
      <vt:lpstr>    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мелкой моторики у детей младшего дошкольного возраста.</dc:title>
  <dc:creator>VITALII STRATIEV</dc:creator>
  <cp:lastModifiedBy>User</cp:lastModifiedBy>
  <cp:revision>191</cp:revision>
  <dcterms:modified xsi:type="dcterms:W3CDTF">2020-04-28T07:21:26Z</dcterms:modified>
</cp:coreProperties>
</file>