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244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118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78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77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512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44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813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734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62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172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999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9AD06-6E79-49B8-B94A-D378D1063F6A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8EEDB-9D82-4000-B1EF-081B3F9934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35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846640" cy="276373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>«Современные формы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работы</a:t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 родителями в дошкольном учреждении»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lvl="0" algn="l" fontAlgn="base">
              <a:spcAft>
                <a:spcPct val="0"/>
              </a:spcAft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fontAlgn="base"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algn="l" fontAlgn="base">
              <a:spcAft>
                <a:spcPct val="0"/>
              </a:spcAft>
            </a:pP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Мазаева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О.А.</a:t>
            </a:r>
          </a:p>
          <a:p>
            <a:pPr lvl="0" algn="l" fontAlgn="base"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«Детский сад №19 «Рябинка»</a:t>
            </a:r>
          </a:p>
          <a:p>
            <a:pPr lvl="0" algn="l" fontAlgn="base"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Рубцовск</a:t>
            </a:r>
            <a:endParaRPr lang="ru-RU" sz="2800" dirty="0" smtClean="0"/>
          </a:p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859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8531212"/>
              </p:ext>
            </p:extLst>
          </p:nvPr>
        </p:nvGraphicFramePr>
        <p:xfrm>
          <a:off x="43112" y="-15616"/>
          <a:ext cx="9113080" cy="6827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27010"/>
                <a:gridCol w="3886070"/>
              </a:tblGrid>
              <a:tr h="103042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Досуговые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Цель:</a:t>
                      </a:r>
                    </a:p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Установление эмоционального контакта между педагогами, родителями, детьми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Совместные досуги, праздники</a:t>
                      </a: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Выставки работ родителей и детей</a:t>
                      </a: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Кружки и секции</a:t>
                      </a: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Клубы отцов, бабушек, дедушек, семинары, практикумы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042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Наглядно-ин формационные: информационно-ознакомительные; информационно-просветительские</a:t>
                      </a:r>
                    </a:p>
                    <a:p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Ознакомление родителей с работой дошкольного учреждения, особенностями воспитания детей. Формирование у родителей знаний о воспитании и развитии детей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Информационные проспекты для родителей</a:t>
                      </a:r>
                      <a:endParaRPr lang="ru-RU" sz="20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Альманахи</a:t>
                      </a:r>
                      <a:endParaRPr lang="ru-RU" sz="20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Журналы и газеты, издаваемые ДОУ для родителей</a:t>
                      </a:r>
                      <a:endParaRPr lang="ru-RU" sz="20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Дни (недели) открытых дверей</a:t>
                      </a:r>
                      <a:endParaRPr lang="ru-RU" sz="20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Открытые просмотры занятий и других видов деятельности детей</a:t>
                      </a:r>
                      <a:endParaRPr lang="ru-RU" sz="20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Выпуск стенгазет</a:t>
                      </a:r>
                      <a:endParaRPr lang="ru-RU" sz="20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algn="just" rtl="0">
                        <a:buFont typeface="+mj-lt"/>
                        <a:buAutoNum type="arabicPeriod"/>
                      </a:pPr>
                      <a:r>
                        <a:rPr lang="ru-RU" sz="20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 мини-библиотек</a:t>
                      </a:r>
                      <a:endParaRPr lang="ru-RU" sz="20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89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1044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40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75" y="957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«От того, как прошло детство, кто вёл ребенка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малыш».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i="1" dirty="0" err="1" smtClean="0">
                <a:effectLst/>
                <a:latin typeface="Times New Roman"/>
                <a:ea typeface="Calibri"/>
                <a:cs typeface="Times New Roman"/>
              </a:rPr>
              <a:t>В.А.Сухомлинский</a:t>
            </a:r>
            <a:r>
              <a:rPr lang="ru-RU" sz="1800" dirty="0">
                <a:ea typeface="Calibri"/>
                <a:cs typeface="Times New Roman"/>
              </a:rPr>
              <a:t/>
            </a:r>
            <a:br>
              <a:rPr lang="ru-RU" sz="1800" dirty="0">
                <a:ea typeface="Calibri"/>
                <a:cs typeface="Times New Roman"/>
              </a:rPr>
            </a:b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4691" y="2636913"/>
            <a:ext cx="603461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806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При организации совместной работы дошкольного образовательного учреждения с семьями необходимо соблюдать основные </a:t>
            </a:r>
            <a:r>
              <a:rPr lang="ru-RU" sz="2400" b="1" i="1" dirty="0" smtClean="0">
                <a:effectLst/>
                <a:latin typeface="Times New Roman"/>
                <a:ea typeface="Calibri"/>
                <a:cs typeface="Times New Roman"/>
              </a:rPr>
              <a:t>принципы: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137323"/>
          </a:xfrm>
        </p:spPr>
        <p:txBody>
          <a:bodyPr>
            <a:normAutofit/>
          </a:bodyPr>
          <a:lstStyle/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открытость детского сада для семьи (каждому родителю обеспечивается возможность знать и видеть, как живет и развивается его ребенок);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сотрудничество педагогов и родителей в воспитании детей;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создание активной развивающей среды, обеспечивающей единые подходы к развитию личности в семье и детском коллективе;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диагностика общих и частных проблем в развитии и воспитании ребенка.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9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effectLst/>
                <a:latin typeface="Times New Roman"/>
                <a:ea typeface="Calibri"/>
                <a:cs typeface="Times New Roman"/>
              </a:rPr>
              <a:t>Главная цель педагогов дошкольного учреждения</a:t>
            </a: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 – профессионально помочь семье в воспитании детей, при этом, не подменяя ее, а дополняя и обеспечивая более полную реализацию ее воспитательных функций: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развитие интересов и потребностей ребенка;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распределение обязанностей и ответственности между родителями в постоянно меняющихся ситуациях воспитания детей;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поддержка открытости во взаимоотношениях между разными поколениями в семье;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выработка образа жизни семьи, формирование семейных традиций;</a:t>
            </a:r>
            <a:endParaRPr lang="ru-RU" sz="1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понимание и принятие индивидуальности ребенка, доверие и уважение к нему как к уникальной личности.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0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Данная цель реализуется через следующие </a:t>
            </a:r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задачи: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воспитание уважения к детству и </a:t>
            </a:r>
            <a:r>
              <a:rPr lang="ru-RU" sz="2000" dirty="0" err="1" smtClean="0">
                <a:effectLst/>
                <a:latin typeface="Times New Roman"/>
                <a:ea typeface="Calibri"/>
                <a:cs typeface="Times New Roman"/>
              </a:rPr>
              <a:t>родительству</a:t>
            </a: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взаимодействие с родителями для изучения их семейной микросреды;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повышение и содействие общей культуры семьи и психолого-педагогической компетентности родителей;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оказание практической и теоретической помощи родителям воспитанников через трансляцию основ теоретических знаний и формирование умений и навыков практической работы с детьми;</a:t>
            </a:r>
            <a:endParaRPr lang="ru-RU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000" dirty="0" smtClean="0">
                <a:effectLst/>
                <a:latin typeface="Times New Roman"/>
                <a:ea typeface="Calibri"/>
                <a:cs typeface="Times New Roman"/>
              </a:rPr>
              <a:t>использование с родителями различных форм сотрудничества и совместного творчества, исходя из индивидуально-дифференцированного подхода к семьям.</a:t>
            </a:r>
            <a:endParaRPr lang="ru-RU" sz="2000" dirty="0">
              <a:ea typeface="Calibri"/>
              <a:cs typeface="Times New Roman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55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/>
                <a:ea typeface="Calibri"/>
              </a:rPr>
              <a:t>Э</a:t>
            </a:r>
            <a:r>
              <a:rPr lang="ru-RU" sz="2800" b="1" dirty="0" smtClean="0">
                <a:effectLst/>
                <a:latin typeface="Times New Roman"/>
                <a:ea typeface="Calibri"/>
              </a:rPr>
              <a:t>тапы работы с родителями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24536"/>
          </a:xfrm>
        </p:spPr>
        <p:txBody>
          <a:bodyPr>
            <a:noAutofit/>
          </a:bodyPr>
          <a:lstStyle/>
          <a:p>
            <a:endParaRPr lang="ru-RU" sz="2000" dirty="0">
              <a:latin typeface="Times New Roman"/>
              <a:ea typeface="Calibri"/>
            </a:endParaRPr>
          </a:p>
          <a:p>
            <a:endParaRPr lang="ru-RU" sz="2000" dirty="0" smtClean="0">
              <a:effectLst/>
              <a:latin typeface="Times New Roman"/>
              <a:ea typeface="Calibri"/>
            </a:endParaRPr>
          </a:p>
          <a:p>
            <a:r>
              <a:rPr lang="ru-RU" sz="2000" dirty="0" smtClean="0">
                <a:effectLst/>
                <a:latin typeface="Times New Roman"/>
                <a:ea typeface="Calibri"/>
              </a:rPr>
              <a:t>Продумывание содержания и форм работы с родителями</a:t>
            </a:r>
          </a:p>
          <a:p>
            <a:r>
              <a:rPr lang="ru-RU" sz="2000" dirty="0" smtClean="0">
                <a:effectLst/>
                <a:latin typeface="Times New Roman"/>
                <a:ea typeface="Calibri"/>
              </a:rPr>
              <a:t>Установление между воспитателями и родителями доброжелательных отношений с установкой на будущее деловое сотрудничество</a:t>
            </a:r>
          </a:p>
          <a:p>
            <a:r>
              <a:rPr lang="ru-RU" sz="2000" dirty="0" smtClean="0">
                <a:effectLst/>
                <a:latin typeface="Times New Roman"/>
                <a:ea typeface="Calibri"/>
              </a:rPr>
              <a:t>Формирование у родителей более полного образа своего ребенка и правильного его восприятия посредством сообщения им знаний, информации, которые невозможно получить в семье и которые оказываются неожиданными и интересными для них.</a:t>
            </a:r>
          </a:p>
          <a:p>
            <a:r>
              <a:rPr lang="ru-RU" sz="2000" dirty="0" smtClean="0">
                <a:effectLst/>
                <a:latin typeface="Times New Roman"/>
                <a:ea typeface="Calibri"/>
              </a:rPr>
              <a:t>Ознакомление педагога с проблемами семьи в воспитании ребенка </a:t>
            </a:r>
          </a:p>
          <a:p>
            <a:r>
              <a:rPr lang="ru-RU" sz="2000" dirty="0" smtClean="0">
                <a:effectLst/>
                <a:latin typeface="Times New Roman"/>
                <a:ea typeface="Calibri"/>
              </a:rPr>
              <a:t>Совместное с взрослыми исследование и формирование личности ребенка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0644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Calibri"/>
              </a:rPr>
              <a:t>Ф</a:t>
            </a:r>
            <a:r>
              <a:rPr lang="ru-RU" b="1" dirty="0" smtClean="0">
                <a:effectLst/>
                <a:latin typeface="Times New Roman"/>
                <a:ea typeface="Calibri"/>
              </a:rPr>
              <a:t>ормы работы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оллективные (массовые),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Индивидуальные, 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аглядно-информационные,</a:t>
            </a:r>
            <a:endParaRPr lang="ru-RU" sz="2400" dirty="0">
              <a:ea typeface="Calibri"/>
              <a:cs typeface="Times New Roman"/>
            </a:endParaRPr>
          </a:p>
          <a:p>
            <a:r>
              <a:rPr lang="ru-RU" dirty="0" smtClean="0">
                <a:effectLst/>
                <a:latin typeface="Times New Roman"/>
                <a:ea typeface="Calibri"/>
              </a:rPr>
              <a:t>Традиционные</a:t>
            </a:r>
          </a:p>
          <a:p>
            <a:r>
              <a:rPr lang="ru-RU" dirty="0">
                <a:latin typeface="Times New Roman"/>
                <a:ea typeface="Calibri"/>
              </a:rPr>
              <a:t>Н</a:t>
            </a:r>
            <a:r>
              <a:rPr lang="ru-RU" dirty="0" smtClean="0">
                <a:effectLst/>
                <a:latin typeface="Times New Roman"/>
                <a:ea typeface="Calibri"/>
              </a:rPr>
              <a:t>етрадиционные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0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79712" y="5903443"/>
            <a:ext cx="51845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6879153"/>
              </p:ext>
            </p:extLst>
          </p:nvPr>
        </p:nvGraphicFramePr>
        <p:xfrm>
          <a:off x="35496" y="-27384"/>
          <a:ext cx="9108504" cy="7046457"/>
        </p:xfrm>
        <a:graphic>
          <a:graphicData uri="http://schemas.openxmlformats.org/drawingml/2006/table">
            <a:tbl>
              <a:tblPr firstRow="1">
                <a:tableStyleId>{69C7853C-536D-4A76-A0AE-DD22124D55A5}</a:tableStyleId>
              </a:tblPr>
              <a:tblGrid>
                <a:gridCol w="4536504"/>
                <a:gridCol w="4572000"/>
              </a:tblGrid>
              <a:tr h="526707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проведения общения</a:t>
                      </a:r>
                    </a:p>
                  </a:txBody>
                  <a:tcPr marL="25400" marR="25400" marT="0" marB="0" anchor="ctr"/>
                </a:tc>
              </a:tr>
              <a:tr h="1433115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Информационно-аналитические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интересов, потребностей, запросов родителей, уровня их педагогической грамотности</a:t>
                      </a:r>
                    </a:p>
                    <a:p>
                      <a:pPr algn="just" rtl="0" fontAlgn="t"/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социологических срезов, опросов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«Почтовый ящик»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Индивидуальные блокноты</a:t>
                      </a:r>
                    </a:p>
                  </a:txBody>
                  <a:tcPr marL="25400" marR="25400" marT="0" marB="0"/>
                </a:tc>
              </a:tr>
              <a:tr h="4751910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</a:p>
                    <a:p>
                      <a:pPr algn="just" rtl="0" fontAlgn="t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</a:t>
                      </a:r>
                      <a:endParaRPr lang="ru-RU" sz="18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Ознакомление родителей с возрастными и психологическими особенностями детей дошкольного возраста. Формирование у родителей практических навыков воспитания детей</a:t>
                      </a:r>
                    </a:p>
                    <a:p>
                      <a:pPr algn="just" rtl="0" fontAlgn="t"/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Семинары-практикумы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Тренинги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собраний, консультаций в нетрадиционной форме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Мини-собрания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Педагогический брифинг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Педагогическая гостиная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Устные педагогические журналы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Игры с педагогическим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содержанием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Педагогическая библиотека для родителей</a:t>
                      </a:r>
                    </a:p>
                    <a:p>
                      <a:pPr marL="228600" algn="just" rtl="0" fontAlgn="t">
                        <a:buFont typeface="+mj-lt"/>
                        <a:buAutoNum type="arabicPeriod"/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Исследовательско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-проектные, ролевые, имитационные и деловые игры.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03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esktop\fon-dlya-prezentacii-vesna-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96116640"/>
              </p:ext>
            </p:extLst>
          </p:nvPr>
        </p:nvGraphicFramePr>
        <p:xfrm>
          <a:off x="107504" y="0"/>
          <a:ext cx="8928992" cy="69118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92488"/>
                <a:gridCol w="4536504"/>
              </a:tblGrid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Формы проведения общения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13234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Традиционные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коллективные формы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родительское собрание ДОУ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Педагогический совет с участием родителей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Родительская конференция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Тематические консультации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Педагогический консилиум.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Групповые собрания родителей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Родительский совет (комитет) группы.</a:t>
                      </a:r>
                      <a:r>
                        <a:rPr lang="ru-RU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800" b="0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Презентация дошкольного учреждения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521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Нетрадиционные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«Круглый стол»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«Дни открытых дверей».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Открытые занятия с детьми в ДОУ для родителей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Клубы для родителей.</a:t>
                      </a:r>
                    </a:p>
                    <a:p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Устный педагогический журнал</a:t>
                      </a:r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Вечера</a:t>
                      </a:r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вопросов и ответов</a:t>
                      </a:r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«Родительский университет».</a:t>
                      </a:r>
                    </a:p>
                    <a:p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Мини-собрания</a:t>
                      </a:r>
                      <a:r>
                        <a:rPr lang="ru-RU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r>
                        <a:rPr lang="ru-RU" b="1" i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Исследовательско</a:t>
                      </a:r>
                      <a:r>
                        <a:rPr lang="ru-RU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-проектные, ролевые, имитационные и деловые игры.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8750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574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«Современные формы работы  с родителями в дошкольном учреждении»    </vt:lpstr>
      <vt:lpstr>«От того, как прошло детство, кто вёл ребенка за руку в детские годы, что вошло в его разум и сердце из окружающего мира – от этого в решающей степени зависит, каким человеком станет сегодняшний малыш». В.А.Сухомлинский </vt:lpstr>
      <vt:lpstr> При организации совместной работы дошкольного образовательного учреждения с семьями необходимо соблюдать основные принципы: </vt:lpstr>
      <vt:lpstr>Главная цель педагогов дошкольного учреждения – профессионально помочь семье в воспитании детей, при этом, не подменяя ее, а дополняя и обеспечивая более полную реализацию ее воспитательных функций: </vt:lpstr>
      <vt:lpstr>Данная цель реализуется через следующие задачи:</vt:lpstr>
      <vt:lpstr>Этапы работы с родителями</vt:lpstr>
      <vt:lpstr>Формы работы с родителями</vt:lpstr>
      <vt:lpstr>Слайд 8</vt:lpstr>
      <vt:lpstr>Слайд 9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«Современные формы работы с родителями в дошкольном учреждении»</dc:title>
  <dc:creator>alex</dc:creator>
  <cp:lastModifiedBy>User</cp:lastModifiedBy>
  <cp:revision>19</cp:revision>
  <dcterms:created xsi:type="dcterms:W3CDTF">2020-02-17T15:13:41Z</dcterms:created>
  <dcterms:modified xsi:type="dcterms:W3CDTF">2021-09-29T02:57:47Z</dcterms:modified>
</cp:coreProperties>
</file>