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32" r:id="rId6"/>
  </p:sldMasterIdLst>
  <p:notesMasterIdLst>
    <p:notesMasterId r:id="rId35"/>
  </p:notesMasterIdLst>
  <p:sldIdLst>
    <p:sldId id="294" r:id="rId7"/>
    <p:sldId id="272" r:id="rId8"/>
    <p:sldId id="259" r:id="rId9"/>
    <p:sldId id="273" r:id="rId10"/>
    <p:sldId id="260" r:id="rId11"/>
    <p:sldId id="261" r:id="rId12"/>
    <p:sldId id="262" r:id="rId13"/>
    <p:sldId id="263" r:id="rId14"/>
    <p:sldId id="264" r:id="rId15"/>
    <p:sldId id="265" r:id="rId16"/>
    <p:sldId id="298" r:id="rId17"/>
    <p:sldId id="296" r:id="rId18"/>
    <p:sldId id="297" r:id="rId19"/>
    <p:sldId id="299" r:id="rId20"/>
    <p:sldId id="284" r:id="rId21"/>
    <p:sldId id="285" r:id="rId22"/>
    <p:sldId id="286" r:id="rId23"/>
    <p:sldId id="287" r:id="rId24"/>
    <p:sldId id="289" r:id="rId25"/>
    <p:sldId id="290" r:id="rId26"/>
    <p:sldId id="292" r:id="rId27"/>
    <p:sldId id="293" r:id="rId28"/>
    <p:sldId id="291" r:id="rId29"/>
    <p:sldId id="276" r:id="rId30"/>
    <p:sldId id="279" r:id="rId31"/>
    <p:sldId id="301" r:id="rId32"/>
    <p:sldId id="281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DCAA7-8F6E-4C45-A67D-07B0A5583BC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ACBBD-CAA8-469C-A85E-EE99D00727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18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008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753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85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76423"/>
      </p:ext>
    </p:extLst>
  </p:cSld>
  <p:clrMapOvr>
    <a:masterClrMapping/>
  </p:clrMapOvr>
  <p:transition spd="slow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425929"/>
      </p:ext>
    </p:extLst>
  </p:cSld>
  <p:clrMapOvr>
    <a:masterClrMapping/>
  </p:clrMapOvr>
  <p:transition spd="slow"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387128"/>
      </p:ext>
    </p:extLst>
  </p:cSld>
  <p:clrMapOvr>
    <a:masterClrMapping/>
  </p:clrMapOvr>
  <p:transition spd="slow"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703956"/>
      </p:ext>
    </p:extLst>
  </p:cSld>
  <p:clrMapOvr>
    <a:masterClrMapping/>
  </p:clrMapOvr>
  <p:transition spd="slow"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725673"/>
      </p:ext>
    </p:extLst>
  </p:cSld>
  <p:clrMapOvr>
    <a:masterClrMapping/>
  </p:clrMapOvr>
  <p:transition spd="slow"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998356"/>
      </p:ext>
    </p:extLst>
  </p:cSld>
  <p:clrMapOvr>
    <a:masterClrMapping/>
  </p:clrMapOvr>
  <p:transition spd="slow"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399273"/>
      </p:ext>
    </p:extLst>
  </p:cSld>
  <p:clrMapOvr>
    <a:masterClrMapping/>
  </p:clrMapOvr>
  <p:transition spd="slow"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08489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1753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104434"/>
      </p:ext>
    </p:extLst>
  </p:cSld>
  <p:clrMapOvr>
    <a:masterClrMapping/>
  </p:clrMapOvr>
  <p:transition spd="slow"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215662"/>
      </p:ext>
    </p:extLst>
  </p:cSld>
  <p:clrMapOvr>
    <a:masterClrMapping/>
  </p:clrMapOvr>
  <p:transition spd="slow"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558514"/>
      </p:ext>
    </p:extLst>
  </p:cSld>
  <p:clrMapOvr>
    <a:masterClrMapping/>
  </p:clrMapOvr>
  <p:transition spd="slow"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815198"/>
      </p:ext>
    </p:extLst>
  </p:cSld>
  <p:clrMapOvr>
    <a:masterClrMapping/>
  </p:clrMapOvr>
  <p:transition spd="slow">
    <p:checke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15710"/>
      </p:ext>
    </p:extLst>
  </p:cSld>
  <p:clrMapOvr>
    <a:masterClrMapping/>
  </p:clrMapOvr>
  <p:transition spd="slow"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350641"/>
      </p:ext>
    </p:extLst>
  </p:cSld>
  <p:clrMapOvr>
    <a:masterClrMapping/>
  </p:clrMapOvr>
  <p:transition spd="slow">
    <p:checke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57803"/>
      </p:ext>
    </p:extLst>
  </p:cSld>
  <p:clrMapOvr>
    <a:masterClrMapping/>
  </p:clrMapOvr>
  <p:transition spd="slow">
    <p:checke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406885"/>
      </p:ext>
    </p:extLst>
  </p:cSld>
  <p:clrMapOvr>
    <a:masterClrMapping/>
  </p:clrMapOvr>
  <p:transition spd="slow">
    <p:checke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502911"/>
      </p:ext>
    </p:extLst>
  </p:cSld>
  <p:clrMapOvr>
    <a:masterClrMapping/>
  </p:clrMapOvr>
  <p:transition spd="slow"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242267"/>
      </p:ext>
    </p:extLst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565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145688"/>
      </p:ext>
    </p:extLst>
  </p:cSld>
  <p:clrMapOvr>
    <a:masterClrMapping/>
  </p:clrMapOvr>
  <p:transition spd="slow"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222212"/>
      </p:ext>
    </p:extLst>
  </p:cSld>
  <p:clrMapOvr>
    <a:masterClrMapping/>
  </p:clrMapOvr>
  <p:transition spd="slow">
    <p:checke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252842"/>
      </p:ext>
    </p:extLst>
  </p:cSld>
  <p:clrMapOvr>
    <a:masterClrMapping/>
  </p:clrMapOvr>
  <p:transition spd="slow">
    <p:checke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729675"/>
      </p:ext>
    </p:extLst>
  </p:cSld>
  <p:clrMapOvr>
    <a:masterClrMapping/>
  </p:clrMapOvr>
  <p:transition spd="slow">
    <p:checke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387227"/>
      </p:ext>
    </p:extLst>
  </p:cSld>
  <p:clrMapOvr>
    <a:masterClrMapping/>
  </p:clrMapOvr>
  <p:transition spd="slow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776340"/>
      </p:ext>
    </p:extLst>
  </p:cSld>
  <p:clrMapOvr>
    <a:masterClrMapping/>
  </p:clrMapOvr>
  <p:transition spd="slow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548509"/>
      </p:ext>
    </p:extLst>
  </p:cSld>
  <p:clrMapOvr>
    <a:masterClrMapping/>
  </p:clrMapOvr>
  <p:transition spd="slow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928818"/>
      </p:ext>
    </p:extLst>
  </p:cSld>
  <p:clrMapOvr>
    <a:masterClrMapping/>
  </p:clrMapOvr>
  <p:transition spd="slow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661643"/>
      </p:ext>
    </p:extLst>
  </p:cSld>
  <p:clrMapOvr>
    <a:masterClrMapping/>
  </p:clrMapOvr>
  <p:transition spd="slow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752318"/>
      </p:ext>
    </p:extLst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695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709855"/>
      </p:ext>
    </p:extLst>
  </p:cSld>
  <p:clrMapOvr>
    <a:masterClrMapping/>
  </p:clrMapOvr>
  <p:transition spd="slow"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569090"/>
      </p:ext>
    </p:extLst>
  </p:cSld>
  <p:clrMapOvr>
    <a:masterClrMapping/>
  </p:clrMapOvr>
  <p:transition spd="slow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584267"/>
      </p:ext>
    </p:extLst>
  </p:cSld>
  <p:clrMapOvr>
    <a:masterClrMapping/>
  </p:clrMapOvr>
  <p:transition spd="slow"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586208"/>
      </p:ext>
    </p:extLst>
  </p:cSld>
  <p:clrMapOvr>
    <a:masterClrMapping/>
  </p:clrMapOvr>
  <p:transition spd="slow"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049440"/>
      </p:ext>
    </p:extLst>
  </p:cSld>
  <p:clrMapOvr>
    <a:masterClrMapping/>
  </p:clrMapOvr>
  <p:transition spd="slow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883891"/>
      </p:ext>
    </p:extLst>
  </p:cSld>
  <p:clrMapOvr>
    <a:masterClrMapping/>
  </p:clrMapOvr>
  <p:transition spd="slow"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553666"/>
      </p:ext>
    </p:extLst>
  </p:cSld>
  <p:clrMapOvr>
    <a:masterClrMapping/>
  </p:clrMapOvr>
  <p:transition spd="slow">
    <p:checke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93306"/>
      </p:ext>
    </p:extLst>
  </p:cSld>
  <p:clrMapOvr>
    <a:masterClrMapping/>
  </p:clrMapOvr>
  <p:transition spd="slow">
    <p:checke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485212"/>
      </p:ext>
    </p:extLst>
  </p:cSld>
  <p:clrMapOvr>
    <a:masterClrMapping/>
  </p:clrMapOvr>
  <p:transition spd="slow">
    <p:checke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973209"/>
      </p:ext>
    </p:extLst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506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899492"/>
      </p:ext>
    </p:extLst>
  </p:cSld>
  <p:clrMapOvr>
    <a:masterClrMapping/>
  </p:clrMapOvr>
  <p:transition spd="slow">
    <p:checke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177222"/>
      </p:ext>
    </p:extLst>
  </p:cSld>
  <p:clrMapOvr>
    <a:masterClrMapping/>
  </p:clrMapOvr>
  <p:transition spd="slow">
    <p:checke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452239"/>
      </p:ext>
    </p:extLst>
  </p:cSld>
  <p:clrMapOvr>
    <a:masterClrMapping/>
  </p:clrMapOvr>
  <p:transition spd="slow">
    <p:checke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485154"/>
      </p:ext>
    </p:extLst>
  </p:cSld>
  <p:clrMapOvr>
    <a:masterClrMapping/>
  </p:clrMapOvr>
  <p:transition spd="slow">
    <p:checke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246570"/>
      </p:ext>
    </p:extLst>
  </p:cSld>
  <p:clrMapOvr>
    <a:masterClrMapping/>
  </p:clrMapOvr>
  <p:transition spd="slow">
    <p:checke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940915"/>
      </p:ext>
    </p:extLst>
  </p:cSld>
  <p:clrMapOvr>
    <a:masterClrMapping/>
  </p:clrMapOvr>
  <p:transition spd="slow">
    <p:checke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76216"/>
      </p:ext>
    </p:extLst>
  </p:cSld>
  <p:clrMapOvr>
    <a:masterClrMapping/>
  </p:clrMapOvr>
  <p:transition spd="slow">
    <p:checke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634054"/>
      </p:ext>
    </p:extLst>
  </p:cSld>
  <p:clrMapOvr>
    <a:masterClrMapping/>
  </p:clrMapOvr>
  <p:transition spd="slow">
    <p:checke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024013"/>
      </p:ext>
    </p:extLst>
  </p:cSld>
  <p:clrMapOvr>
    <a:masterClrMapping/>
  </p:clrMapOvr>
  <p:transition spd="slow">
    <p:checke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480770"/>
      </p:ext>
    </p:extLst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785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544790"/>
      </p:ext>
    </p:extLst>
  </p:cSld>
  <p:clrMapOvr>
    <a:masterClrMapping/>
  </p:clrMapOvr>
  <p:transition spd="slow">
    <p:checke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719990"/>
      </p:ext>
    </p:extLst>
  </p:cSld>
  <p:clrMapOvr>
    <a:masterClrMapping/>
  </p:clrMapOvr>
  <p:transition spd="slow">
    <p:checke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119012"/>
      </p:ext>
    </p:extLst>
  </p:cSld>
  <p:clrMapOvr>
    <a:masterClrMapping/>
  </p:clrMapOvr>
  <p:transition spd="slow">
    <p:checke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111340"/>
      </p:ext>
    </p:extLst>
  </p:cSld>
  <p:clrMapOvr>
    <a:masterClrMapping/>
  </p:clrMapOvr>
  <p:transition spd="slow">
    <p:checke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264949"/>
      </p:ext>
    </p:extLst>
  </p:cSld>
  <p:clrMapOvr>
    <a:masterClrMapping/>
  </p:clrMapOvr>
  <p:transition spd="slow">
    <p:checke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800207"/>
      </p:ext>
    </p:extLst>
  </p:cSld>
  <p:clrMapOvr>
    <a:masterClrMapping/>
  </p:clrMapOvr>
  <p:transition spd="slow">
    <p:checke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705624"/>
      </p:ext>
    </p:extLst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468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35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276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67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59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10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0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89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00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ryabinka.detskiysad19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3938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3968" y="4149081"/>
            <a:ext cx="4555232" cy="1440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Юрьева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О.Н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599" y="1556792"/>
            <a:ext cx="72728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организации контакта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с родителями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новых социальных условиях 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 rot="10800000" flipV="1">
            <a:off x="0" y="78612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комбинированного вида № 19 «Рябинка»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658204, г. Рубцовск, ул.Комсомольская, 65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тел.: (38557) 7-59-69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-mail: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ryabinka.detskiysad19@mail.ru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589240"/>
            <a:ext cx="1889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  <a:latin typeface="Open Sans"/>
              </a:rPr>
              <a:t>2020 г.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986553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" y="-648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8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Стадии контактного взаимодействия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Филоновой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Д.Б.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640263" y="3861048"/>
            <a:ext cx="5936749" cy="704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Выявление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качеств, опасных для взаимодействия.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20379" y="4797152"/>
            <a:ext cx="5936752" cy="7695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Реализация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способов индивидуального воздействия и взаимной адаптации.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2840" y="2996952"/>
            <a:ext cx="5936749" cy="565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Взаимное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принятие для обсуждения личностных качеств и принципов.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74389" y="2206331"/>
            <a:ext cx="5936750" cy="5312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Поиск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совпадающих интересов.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17396" y="5825163"/>
            <a:ext cx="5936751" cy="5215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Согласованное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взаимодействие.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31492" y="1412776"/>
            <a:ext cx="5979647" cy="483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ctr">
              <a:buAutoNum type="arabicPeriod"/>
            </a:pP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AutoNum type="arabicPeriod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Накопление согласия.</a:t>
            </a:r>
          </a:p>
          <a:p>
            <a:pPr lvl="0" algn="ct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95536" y="332657"/>
            <a:ext cx="8405536" cy="1584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Современная техника  речевого общения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Томаса Гордон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–высказывание», «Я – сообщение»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34888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028700" algn="l"/>
              </a:tabLst>
            </a:pP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фраза произносится от первого лица («я», «мне», «меня»), когда человек говорит о своих собственных ощущениях, переживаниях, а не о другом человеке и его поведении.</a:t>
            </a:r>
            <a:endParaRPr lang="ru-RU" sz="32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87182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55576" y="620688"/>
            <a:ext cx="763284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«Я –высказывание».</a:t>
            </a:r>
          </a:p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(Современная техника общения Томаса Гордона )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Алгоритм построения «Я - высказывания»</a:t>
            </a:r>
          </a:p>
          <a:p>
            <a:pPr algn="ctr">
              <a:buFont typeface="Arial" panose="020B0604020202020204" pitchFamily="34" charset="0"/>
              <a:buNone/>
            </a:pPr>
            <a:endParaRPr lang="ru-RU" sz="1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Объективное описание ситуации или поведения человека (без собственной оценки происходящего).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Точная вербализация своих чувств, возникших у говорящего в напряженной ситуации. 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Описание причины возникновения чувства. 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Выражение просьбы. 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74685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71600" y="1699402"/>
            <a:ext cx="79208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Я огорчаюсь, что Вы до сих пор не принесли физкультурную форму!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Я огорчаюсь, когда у ребят нет физкультурной формы.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0466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из этих предложений будет верным?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90295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эффективного общения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«Правило 3 плюсов»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772816"/>
            <a:ext cx="424847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509120"/>
            <a:ext cx="424847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Комплимент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3140968"/>
            <a:ext cx="424847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Имя собеседника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84544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совместной работы педагога   с педагога с родителями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00" y="1752600"/>
            <a:ext cx="7215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одна из важных проблем, с которой встречаются педагоги в своей работе, это проблема оказания помощи родителям в воспитании детей. Несомненно, перед многими педагогами встает вопрос о том, как правильно взаимодействовать с родителями, как научиться оказывать им реальную помощь, как сообщать информацию о детях. Педагоги зачастую испытывают трудности в данном вопросе. Поэтому мы с вами рассмотрим несколько способов сообщения информации о ребенке.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49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ds04.infourok.ru/uploads/ex/00db/00141192-397869a4/im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8" y="584979"/>
            <a:ext cx="7794645" cy="5845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9223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сэндвича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55576" y="1484784"/>
            <a:ext cx="7704856" cy="4946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383838"/>
                </a:solidFill>
                <a:latin typeface="Open Sans"/>
              </a:rPr>
              <a:t>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разговоре с родителями педагогу следует делать акцент не на обвинении, а на совместном поиске путей решения проблемы, что поможет сделать общение более эффективным. Беседу лучше начать, рассказав о ребенке хорошее, а затем переходить к неприятным моментам. Завершать такой разговор следует тоже на хорошей ноте. Сообщая неприятные моменты, нужно говорить о проступке ребенка, а не о его личности.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117481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Способ второй Использование речевых штампов нацеливающих родителей на сотруд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9" y="539071"/>
            <a:ext cx="7754779" cy="5803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7481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штампов нацеливающих родителей на сотрудничество с педагогом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988840"/>
            <a:ext cx="76763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родителям лучше выражать в виде просьбы, а не требования: «Вера Алексеевна! Не смогли бы вы...», «Вера Алексеевна! Я прошу...» (Сравните: «Вера Алексеевна! Вы должны…!»). - Желательно озадачить родителя: «Вы не замечали, что...» «Как вы думаете, с чем это может быть связано?» (Сравните: «Саша постоянно.., сегодня он снова ...). - Сопричастность «Давайте вместе попробуем поступить...»; «Давайте вместе подумаем, как ...» - Использовать местоимение «Мы», что подчеркивает общность интересов, солидарность с родителями «Мы с вами могли бы...»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4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28662" y="2276872"/>
            <a:ext cx="7572428" cy="4001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b="1" dirty="0" smtClean="0">
                <a:solidFill>
                  <a:srgbClr val="0066FF"/>
                </a:solidFill>
              </a:rPr>
              <a:t>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00FF"/>
                </a:solidFill>
                <a:latin typeface="Open Sans"/>
              </a:rPr>
              <a:t>Для того чтобы жить среди людей и добиваться от них того, что вам надо, нужно уметь общаться с ними». </a:t>
            </a:r>
            <a:endParaRPr lang="ru-RU" dirty="0" smtClean="0">
              <a:solidFill>
                <a:srgbClr val="0000FF"/>
              </a:solidFill>
              <a:latin typeface="Open Sans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  <a:latin typeface="Open Sans"/>
              </a:rPr>
              <a:t>Д</a:t>
            </a:r>
            <a:r>
              <a:rPr lang="ru-RU" dirty="0">
                <a:solidFill>
                  <a:srgbClr val="0000FF"/>
                </a:solidFill>
                <a:latin typeface="Open Sans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Open Sans"/>
              </a:rPr>
              <a:t>Карнеги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0589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Способ третий Передача негативной информации о ребенке в позитивном ключе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6" y="530388"/>
            <a:ext cx="8015127" cy="5998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7534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негативной информации о ребенке в позитивном ключе 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4254" y="2060848"/>
            <a:ext cx="71002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таком способе подачи информации о ребенке акцент следует делать на достижениях ребенка, даже если они не очень существенны для вас, как для взрослого. Перефразирование содержания в позитивном ключе дает возможность родителю понять ситуацию и не испытывать при этом фрустрацию и чувства вины за своего ребенка. Например: «Ваня сегодня смог целых 10 минут внимательно выполнять задание и ни разу не отвлекся». Сравните: «Ваня не может усидеть спокойно больше 10 минут, постоянно отвлекается».</a:t>
            </a:r>
          </a:p>
        </p:txBody>
      </p:sp>
    </p:spTree>
    <p:extLst>
      <p:ext uri="{BB962C8B-B14F-4D97-AF65-F5344CB8AC3E}">
        <p14:creationId xmlns="" xmlns:p14="http://schemas.microsoft.com/office/powerpoint/2010/main" val="574028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Способ четвертый Применение при общении стиля «адвокат»  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8332"/>
            <a:ext cx="7920880" cy="5927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3195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692696"/>
            <a:ext cx="8066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при общении стиля «адвокат»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904999"/>
            <a:ext cx="74603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таком стиле общения педагог встает на позицию уважения и заинтересованности к родителям, задавая себе следующую внутреннюю установку: - Какой бы серьезной ни была ситуация, мы попытаемся найти выход, и я протягиваю вам руку помощи. - Я не обвиняю вас и вашего ребенка в случившемся. - Для меня важно не выявление причин произошедшего (кто прав, кто виноват), не выражение своего одобрения или порицания, а оказание помощи в сложившейся ситуации. - Я педагог, и моя профессиональная задача - дать знания и умения ребенку, которые он сможет использовать в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1696534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Проблемы взаимодействия семьи и детского сада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500175"/>
            <a:ext cx="8229600" cy="4500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Пассивность родителей, безразличное отношение к своему ребёнку;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Чрезмерная занятость родителей;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Недоверие родителей к педагогам, нежелание идти на контакт, отсутствие конструктивного взаимодействия педагогов с родителями;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Агрессивное восприятие информации, идущей от воспитателя;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Недостаток времени у воспитателя для полноценного взаимодействия с семьёй;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Взаимодействие с разными категориями родителей одновременно;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Некомпетентность (педагога или родителей) в вопросах воспитания ребёнка;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Социальная неустойчивость семьи.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57224" y="1500174"/>
            <a:ext cx="7981976" cy="442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Таким образом, осуществляя реализацию контакта и взаимодействия с родителями в условиях ДОУ, педагог должен стремиться использовать все педагогические технологии и постоянно совершенствовать свое педагогическое мастерство. Ведь добиться правильных взаимоотношений с родителями можно только при условии, если целенаправленно строить общение, каждодневно решая каждый раз определенную коммуникативную задачу.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23528" y="2204864"/>
            <a:ext cx="8477544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Самая главная роскошь на земле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  это роскошь человеческого общения”.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4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ru-RU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Экзюпири</a:t>
            </a:r>
            <a:endParaRPr lang="ru-RU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2923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.mycdn.me/i?r=AzEPZsRbOZEKgBhR0XGMT1RknB0IMDCsGGSRme9bqmmEe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214546" y="2143116"/>
            <a:ext cx="6586526" cy="309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0" y="857232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28728" y="2285992"/>
            <a:ext cx="7000924" cy="414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>
                <a:solidFill>
                  <a:srgbClr val="383838"/>
                </a:solidFill>
                <a:latin typeface="Open Sans"/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мастерства педагогов ДОУ в вопросах взаимодействия с семьями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589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85852" y="642918"/>
            <a:ext cx="7358114" cy="563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2014 года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внедрен новый федеральный государственный образовательный стандарт дошкольного образования (ФГОС ДО), который отвечает новым социальным запросами в котором большое внимание уделяется работе с родителями.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95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5786" y="427038"/>
            <a:ext cx="80534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 в соответствии ФГОС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914400" y="2057400"/>
            <a:ext cx="7943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Должна иметь дифференцированный подход;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Учитывать социальный статус;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Учитывать микроклимат семьи;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Учитывать родительские запросы;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Степень заинтересованности родителей деятельностью ДОУ;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культуры педагогической грамотности семьи.</a:t>
            </a: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95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71538" y="1428737"/>
            <a:ext cx="7767662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атмосферы, взаимопонимания, общности интересов, целей, эмоциональной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между педагогами и семьёй;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Установить партнерские отношения между педагогами и семьей;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педагогическую поддержку семьи и повысить компетентность родителей;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Оказать помощь родителям в воспитании детей, коррекции имеющихся нарушений в речевом и общем развитии детей;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829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214414" y="1500174"/>
            <a:ext cx="7215238" cy="477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Активизировать родительские воспитательные умения, поддерживать их уверенность в собственных педагогических возможностях.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Определить основные формы и методы взаимодействия ДОУ и семьи;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Предоставить всем членам семьи возможность для активного участия в групповой деятельности.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242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партнёрства  педагогов с родителями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85926"/>
            <a:ext cx="8229600" cy="449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87624" y="1570039"/>
            <a:ext cx="7776864" cy="394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Доброжелательный стиль общения педагога с родителями.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Сотрудничество , а не наставничество.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Динамичность.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Открытость.</a:t>
            </a:r>
          </a:p>
          <a:p>
            <a:pPr marL="457200" indent="-457200">
              <a:buAutoNum type="arabicPeriod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136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и пошаговая технология продвижения к контакту и взаимопониманию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Филоновой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Д.Б.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Доверительное отношение не может быть навязано, оно должно возникнуть как естественное желание другой стороны; </a:t>
            </a:r>
          </a:p>
          <a:p>
            <a:pPr marL="514350" indent="-514350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 контактирования проходит в своём развитии определённые этапы. Задержка или попытка проскочить тот или иной этап может разрушить взаимодействие;</a:t>
            </a:r>
          </a:p>
          <a:p>
            <a:pPr marL="514350" indent="-514350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 взаимодействия должен развиваться последовательно, а переход в другую стадию возможен только при наличии определённых промежуточных результатов.</a:t>
            </a:r>
            <a:endParaRPr lang="ru-RU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1172</Words>
  <Application>Microsoft Office PowerPoint</Application>
  <PresentationFormat>Экран (4:3)</PresentationFormat>
  <Paragraphs>131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Тема Office</vt:lpstr>
      <vt:lpstr>1_Тема Office</vt:lpstr>
      <vt:lpstr>3_Тема Office</vt:lpstr>
      <vt:lpstr>4_Тема Office</vt:lpstr>
      <vt:lpstr>2_Тема Office</vt:lpstr>
      <vt:lpstr>6_Тема Office</vt:lpstr>
      <vt:lpstr>Слайд 1</vt:lpstr>
      <vt:lpstr>Слайд 2</vt:lpstr>
      <vt:lpstr>Слайд 3</vt:lpstr>
      <vt:lpstr>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dcterms:created xsi:type="dcterms:W3CDTF">2020-02-15T08:57:54Z</dcterms:created>
  <dcterms:modified xsi:type="dcterms:W3CDTF">2020-04-11T11:00:48Z</dcterms:modified>
</cp:coreProperties>
</file>