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56" r:id="rId2"/>
    <p:sldId id="258" r:id="rId3"/>
    <p:sldId id="283" r:id="rId4"/>
    <p:sldId id="293" r:id="rId5"/>
    <p:sldId id="292" r:id="rId6"/>
    <p:sldId id="324" r:id="rId7"/>
    <p:sldId id="323" r:id="rId8"/>
    <p:sldId id="321" r:id="rId9"/>
    <p:sldId id="322" r:id="rId10"/>
    <p:sldId id="320" r:id="rId11"/>
    <p:sldId id="325" r:id="rId12"/>
    <p:sldId id="346" r:id="rId13"/>
    <p:sldId id="339" r:id="rId14"/>
    <p:sldId id="291" r:id="rId15"/>
    <p:sldId id="305" r:id="rId16"/>
    <p:sldId id="302" r:id="rId17"/>
    <p:sldId id="304" r:id="rId18"/>
    <p:sldId id="311" r:id="rId19"/>
    <p:sldId id="347" r:id="rId20"/>
    <p:sldId id="326" r:id="rId21"/>
    <p:sldId id="312" r:id="rId22"/>
    <p:sldId id="328" r:id="rId23"/>
    <p:sldId id="296" r:id="rId24"/>
    <p:sldId id="290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60093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821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1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3;&#1072;&#1090;&#1072;&#1083;&#1100;&#1103;\Desktop\&#1092;&#1086;&#1090;&#1082;&#1080;%20&#1076;&#1083;&#1103;%20&#1072;&#1090;&#1090;&#1077;&#1089;&#1090;\SAM_3755.AVI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053;&#1072;&#1090;&#1072;&#1083;&#1100;&#1103;\Desktop\&#1092;&#1086;&#1090;&#1082;&#1080;%20&#1076;&#1083;&#1103;%20&#1072;&#1090;&#1090;&#1077;&#1089;&#1090;\SAM_3743.AVI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8701" y="1549991"/>
            <a:ext cx="81153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«Современные здоровьесберегающие </a:t>
            </a:r>
          </a:p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технологии </a:t>
            </a:r>
          </a:p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в детском саду»</a:t>
            </a:r>
          </a:p>
          <a:p>
            <a:pPr algn="ctr"/>
            <a:endParaRPr lang="ru-RU" sz="4800" dirty="0" smtClean="0">
              <a:solidFill>
                <a:srgbClr val="3333FF"/>
              </a:solidFill>
              <a:latin typeface="Arial Black" pitchFamily="34" charset="0"/>
              <a:cs typeface="Times New Roman" pitchFamily="18" charset="0"/>
            </a:endParaRPr>
          </a:p>
          <a:p>
            <a:pPr algn="r"/>
            <a:r>
              <a:rPr lang="ru-RU" sz="2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</a:t>
            </a:r>
          </a:p>
          <a:p>
            <a:pPr algn="r"/>
            <a:r>
              <a:rPr lang="ru-RU" sz="2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Чурилова Н.В.</a:t>
            </a:r>
          </a:p>
          <a:p>
            <a:pPr algn="ctr"/>
            <a:r>
              <a:rPr lang="ru-RU" sz="2000" dirty="0" smtClean="0">
                <a:solidFill>
                  <a:srgbClr val="3333FF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3333FF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06722" y="0"/>
            <a:ext cx="6202908" cy="118735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Дыхательная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SAM_37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4431323" cy="3108959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353637" y="1037230"/>
            <a:ext cx="4790364" cy="564492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Положительно влияет на обменные процессы, играющие важную роль в кровоснабжении, в том числе и легочной ткани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дренажную функцию бронхов; 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Восстанавливает нарушенное носовое дыхание 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Способствует восстановлению нормального </a:t>
            </a:r>
            <a:r>
              <a:rPr lang="ru-RU" sz="2400" b="1" i="1" dirty="0" err="1" smtClean="0">
                <a:solidFill>
                  <a:srgbClr val="D60093"/>
                </a:solidFill>
                <a:latin typeface="Times New Roman" pitchFamily="18" charset="0"/>
              </a:rPr>
              <a:t>крово</a:t>
            </a:r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- и </a:t>
            </a:r>
            <a:r>
              <a:rPr lang="ru-RU" sz="2400" b="1" i="1" dirty="0" err="1" smtClean="0">
                <a:solidFill>
                  <a:srgbClr val="D60093"/>
                </a:solidFill>
                <a:latin typeface="Times New Roman" pitchFamily="18" charset="0"/>
              </a:rPr>
              <a:t>лимфоснабжения</a:t>
            </a:r>
            <a:endParaRPr lang="ru-RU" sz="24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Повышает общую сопротивляемость организма 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1027" name="Picture 3" descr="C:\Users\Наталья\Desktop\фотки для аттест\SAM_3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0142"/>
            <a:ext cx="4403188" cy="308785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5778" y="274638"/>
            <a:ext cx="6121021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</a:rPr>
              <a:t>Гимнастика для глаз</a:t>
            </a:r>
            <a:endParaRPr lang="ru-RU" dirty="0"/>
          </a:p>
        </p:txBody>
      </p:sp>
      <p:pic>
        <p:nvPicPr>
          <p:cNvPr id="8" name="Содержимое 7" descr="IMG_15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1692321"/>
            <a:ext cx="4954137" cy="4326341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885899" y="1924334"/>
            <a:ext cx="4258101" cy="4722126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циркуляцию крови и внутриглазной жидкости глаз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Укрепляет мышцы глаз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аккомодацию (это способность глаза человека к хорошему качеству зрения на разных расстояниях)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4334" y="0"/>
            <a:ext cx="7219666" cy="135112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Гимнастика пробуждения (динамический час), закаливание</a:t>
            </a:r>
            <a:endParaRPr lang="ru-RU" sz="3600" dirty="0"/>
          </a:p>
        </p:txBody>
      </p:sp>
      <p:pic>
        <p:nvPicPr>
          <p:cNvPr id="10" name="Picture 3" descr="http://skazka.odvsoft.ru/upload/Image/SDC162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2890"/>
            <a:ext cx="4230806" cy="30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http://www.maam.ru/upload/blogs/768979468e26dcaf4f801db78ccc484f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62567" y="1269241"/>
            <a:ext cx="4981433" cy="305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http://ds20.doushd.ru/media/upload/news/12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6222" y="4285396"/>
            <a:ext cx="5281682" cy="25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54221" y="0"/>
            <a:ext cx="7976382" cy="108321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3333FF"/>
                </a:solidFill>
                <a:latin typeface="Times New Roman" pitchFamily="18" charset="0"/>
              </a:rPr>
              <a:t>Профилактика плоскостопия и нарушения осанки</a:t>
            </a:r>
            <a:endParaRPr lang="ru-RU" sz="3200" dirty="0">
              <a:solidFill>
                <a:srgbClr val="3333FF"/>
              </a:solidFill>
            </a:endParaRPr>
          </a:p>
        </p:txBody>
      </p:sp>
      <p:pic>
        <p:nvPicPr>
          <p:cNvPr id="12" name="Picture 2" descr="C:\Users\Наталья\Desktop\фотки для аттест\SAM_378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0288"/>
            <a:ext cx="4518025" cy="2627312"/>
          </a:xfrm>
          <a:prstGeom prst="rect">
            <a:avLst/>
          </a:prstGeom>
          <a:noFill/>
        </p:spPr>
      </p:pic>
      <p:pic>
        <p:nvPicPr>
          <p:cNvPr id="10" name="Рисунок 9" descr="IMG_1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98294"/>
            <a:ext cx="4517410" cy="3459706"/>
          </a:xfrm>
          <a:prstGeom prst="rect">
            <a:avLst/>
          </a:prstGeom>
        </p:spPr>
      </p:pic>
      <p:pic>
        <p:nvPicPr>
          <p:cNvPr id="13" name="Рисунок 12" descr="SAM_3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7594" y="1041008"/>
            <a:ext cx="4656406" cy="3439551"/>
          </a:xfrm>
          <a:prstGeom prst="rect">
            <a:avLst/>
          </a:prstGeom>
        </p:spPr>
      </p:pic>
      <p:pic>
        <p:nvPicPr>
          <p:cNvPr id="17" name="Содержимое 8" descr="IMG_15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3761" y="3390314"/>
            <a:ext cx="4640239" cy="3467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5970" y="477672"/>
            <a:ext cx="743803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0000FF"/>
                </a:solidFill>
                <a:latin typeface="Times New Roman" pitchFamily="18" charset="0"/>
              </a:rPr>
              <a:t>Технологии обучения здоровому образу жизни</a:t>
            </a: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Утренняя гимнастика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*Физкультурные занятия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2800" b="1" i="1" dirty="0" err="1" smtClean="0">
                <a:solidFill>
                  <a:srgbClr val="D60093"/>
                </a:solidFill>
                <a:latin typeface="Times New Roman" pitchFamily="18" charset="0"/>
              </a:rPr>
              <a:t>Самомассаж</a:t>
            </a:r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, массаж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в спортивных секциях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*Оздоровительный бег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из серии «ЗОЖ» с использованием проблемно – игровых и коммуникативных игр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*Активный отдых, прогулки (физ.досуг, физ. праздник, «Неделя здоровья»)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*Участие в соревнованиях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на тренажерах</a:t>
            </a:r>
          </a:p>
          <a:p>
            <a:endParaRPr lang="ru-RU" sz="28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28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3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1754" y="192751"/>
            <a:ext cx="7042245" cy="1595106"/>
          </a:xfrm>
        </p:spPr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Утренняя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11" name="Содержимое 10" descr="IMG_14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3761" y="2838734"/>
            <a:ext cx="4640239" cy="3275464"/>
          </a:xfrm>
        </p:spPr>
      </p:pic>
      <p:pic>
        <p:nvPicPr>
          <p:cNvPr id="10" name="Содержимое 9" descr="IMG_140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1774209"/>
            <a:ext cx="4503760" cy="3384646"/>
          </a:xfr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1188" y="274638"/>
            <a:ext cx="6632812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  <a:endParaRPr lang="ru-RU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60520_0928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392072"/>
            <a:ext cx="4612942" cy="5465928"/>
          </a:xfrm>
        </p:spPr>
      </p:pic>
      <p:pic>
        <p:nvPicPr>
          <p:cNvPr id="13" name="Содержимое 12" descr="IMG_20160520_0933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12943" y="1392072"/>
            <a:ext cx="4531057" cy="5465928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3958" y="274637"/>
            <a:ext cx="7670042" cy="185441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itchFamily="18" charset="0"/>
              </a:rPr>
              <a:t>Самомассаж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, массаж.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05400" y="2265527"/>
            <a:ext cx="4038600" cy="4421875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Учит детей сознательно заботиться о своём здоровье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Является профилактикой простудных заболеваний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Повышает жизненный тонуса у детей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Прививает им чувство ответственности за своё здоровье, уверенность в том, что они сами могут помочь себе улучшить своё самочувствие</a:t>
            </a:r>
          </a:p>
          <a:p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8" name="SAM_3755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251881"/>
            <a:ext cx="5076967" cy="3896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5778" y="274638"/>
            <a:ext cx="6578222" cy="8717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Занятия в спортивных секциях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joih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337481"/>
            <a:ext cx="4421875" cy="2893325"/>
          </a:xfrm>
        </p:spPr>
      </p:pic>
      <p:pic>
        <p:nvPicPr>
          <p:cNvPr id="9" name="Содержимое 8" descr="ccccc,,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39988" y="1317008"/>
            <a:ext cx="4804012" cy="2927445"/>
          </a:xfrm>
        </p:spPr>
      </p:pic>
      <p:pic>
        <p:nvPicPr>
          <p:cNvPr id="7" name="Рисунок 6" descr="bvvv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148919"/>
            <a:ext cx="4380932" cy="2709082"/>
          </a:xfrm>
          <a:prstGeom prst="rect">
            <a:avLst/>
          </a:prstGeom>
        </p:spPr>
      </p:pic>
      <p:pic>
        <p:nvPicPr>
          <p:cNvPr id="11" name="Рисунок 10" descr=",cc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046" y="4148919"/>
            <a:ext cx="4844954" cy="2709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7290" y="0"/>
            <a:ext cx="6946710" cy="129653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Участие в соревнованиях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hfff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4166652"/>
            <a:ext cx="4421875" cy="2691348"/>
          </a:xfrm>
        </p:spPr>
      </p:pic>
      <p:pic>
        <p:nvPicPr>
          <p:cNvPr id="9" name="Содержимое 8" descr="hh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161350"/>
            <a:ext cx="4572000" cy="3028950"/>
          </a:xfrm>
        </p:spPr>
      </p:pic>
      <p:pic>
        <p:nvPicPr>
          <p:cNvPr id="2050" name="Picture 2" descr="C:\Users\Наталья\Desktop\jffff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3189" y="3896435"/>
            <a:ext cx="4740812" cy="2961565"/>
          </a:xfrm>
          <a:prstGeom prst="rect">
            <a:avLst/>
          </a:prstGeom>
          <a:noFill/>
        </p:spPr>
      </p:pic>
      <p:pic>
        <p:nvPicPr>
          <p:cNvPr id="2051" name="Picture 3" descr="C:\Users\Наталья\Desktop\dd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6834" y="1153551"/>
            <a:ext cx="4727166" cy="2792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55845" y="210026"/>
            <a:ext cx="758815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8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0812" y="491320"/>
            <a:ext cx="66031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D60093"/>
                </a:solidFill>
                <a:latin typeface="Times New Roman"/>
                <a:cs typeface="Times New Roman"/>
              </a:rPr>
              <a:t>Забота о здоровье</a:t>
            </a:r>
            <a:r>
              <a:rPr lang="ru-RU" altLang="ru-RU" sz="3600" b="1" i="1" kern="0" dirty="0" smtClean="0">
                <a:solidFill>
                  <a:srgbClr val="3333FF"/>
                </a:solidFill>
                <a:latin typeface="Times New Roman"/>
                <a:cs typeface="Times New Roman"/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</a:t>
            </a:r>
          </a:p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3333FF"/>
                </a:solidFill>
                <a:latin typeface="Times New Roman"/>
                <a:cs typeface="Times New Roman"/>
              </a:rPr>
              <a:t>вера в свои силы» </a:t>
            </a:r>
          </a:p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3333FF"/>
                </a:solidFill>
                <a:latin typeface="Arial Black" pitchFamily="34" charset="0"/>
                <a:cs typeface="Times New Roman"/>
              </a:rPr>
              <a:t>В. А. Сухомлинский.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4304" y="274638"/>
            <a:ext cx="7799696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Оздоровительный бег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IMG_094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46662"/>
            <a:ext cx="4599296" cy="3725839"/>
          </a:xfrm>
        </p:spPr>
      </p:pic>
      <p:pic>
        <p:nvPicPr>
          <p:cNvPr id="9" name="Содержимое 8" descr="IMG_104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17409" y="2348705"/>
            <a:ext cx="4626591" cy="3656309"/>
          </a:xfr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5343"/>
          </a:xfrm>
        </p:spPr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Активный отдых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9" name="Содержимое 8" descr="mhhh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887413"/>
            <a:ext cx="4449763" cy="2989262"/>
          </a:xfrm>
        </p:spPr>
      </p:pic>
      <p:pic>
        <p:nvPicPr>
          <p:cNvPr id="3074" name="Picture 2" descr="C:\Users\Наталья\Desktop\vvvv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0303"/>
            <a:ext cx="4558352" cy="3227697"/>
          </a:xfrm>
          <a:prstGeom prst="rect">
            <a:avLst/>
          </a:prstGeom>
          <a:noFill/>
        </p:spPr>
      </p:pic>
      <p:pic>
        <p:nvPicPr>
          <p:cNvPr id="11" name="Содержимое 7" descr="d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84" y="873457"/>
            <a:ext cx="4776716" cy="2825086"/>
          </a:xfrm>
          <a:prstGeom prst="rect">
            <a:avLst/>
          </a:prstGeom>
        </p:spPr>
      </p:pic>
      <p:pic>
        <p:nvPicPr>
          <p:cNvPr id="12" name="Picture 4" descr="G:\ФОТОГРАФИИ\нед здоровья\1 денб неделя здоровья\IMG_0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5053" y="3671248"/>
            <a:ext cx="4768947" cy="318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2072" y="300251"/>
            <a:ext cx="7751929" cy="152855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Традиции детского сада:</a:t>
            </a:r>
            <a:b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Осенний кросс «Золотая осень»,</a:t>
            </a:r>
            <a:b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«Забег Дед Морозов и Снегурочек»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IMG_08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514901"/>
            <a:ext cx="4694830" cy="3043451"/>
          </a:xfrm>
        </p:spPr>
      </p:pic>
      <p:pic>
        <p:nvPicPr>
          <p:cNvPr id="9" name="Содержимое 8" descr="апопо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62818" y="1557137"/>
            <a:ext cx="4681182" cy="3028950"/>
          </a:xfrm>
        </p:spPr>
      </p:pic>
      <p:pic>
        <p:nvPicPr>
          <p:cNvPr id="10" name="Рисунок 9" descr="оао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13" y="3903260"/>
            <a:ext cx="4653887" cy="2954740"/>
          </a:xfrm>
          <a:prstGeom prst="rect">
            <a:avLst/>
          </a:prstGeom>
        </p:spPr>
      </p:pic>
      <p:pic>
        <p:nvPicPr>
          <p:cNvPr id="12" name="Рисунок 11" descr="imageпнпшп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135272"/>
            <a:ext cx="4503761" cy="2722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3391" y="286604"/>
            <a:ext cx="726060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u="sng" dirty="0" smtClean="0">
                <a:solidFill>
                  <a:srgbClr val="0000FF"/>
                </a:solidFill>
                <a:latin typeface="Times New Roman" pitchFamily="18" charset="0"/>
              </a:rPr>
              <a:t>Коррекционные технологии</a:t>
            </a: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Технология музыкального воздействия</a:t>
            </a: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Артикуляционная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ортопедическая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*Психогимнастика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Арт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 –терапия </a:t>
            </a:r>
            <a:r>
              <a:rPr lang="ru-RU" sz="2900" b="1" i="1" dirty="0" smtClean="0">
                <a:solidFill>
                  <a:srgbClr val="D60093"/>
                </a:solidFill>
                <a:latin typeface="Times New Roman" pitchFamily="18" charset="0"/>
              </a:rPr>
              <a:t>(исцеление искусством):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Сказкотерапия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 Песочная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игротерапия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Изотерапия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Цветотерапия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Игротерапия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4000" b="1" i="1" u="sng" dirty="0" smtClean="0">
                <a:solidFill>
                  <a:srgbClr val="D60093"/>
                </a:solidFill>
                <a:latin typeface="Times New Roman" pitchFamily="18" charset="0"/>
              </a:rPr>
              <a:t>   </a:t>
            </a:r>
            <a:endParaRPr lang="ru-RU" sz="40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3385" y="3261816"/>
            <a:ext cx="50906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Применение в работе ДОУ здоровьесберегающих технологий, повышает результативность воспитательно-образовательного процесса, формирует у педагогов и родителей ценностные ориентации, направленные на сохранение и укрепление здоровья воспитанников.</a:t>
            </a:r>
          </a:p>
          <a:p>
            <a:endParaRPr lang="ru-RU" sz="24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D60093"/>
                </a:solidFill>
                <a:latin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D60093"/>
                </a:solidFill>
                <a:latin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Рисунок 4" descr="IMG_1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0680" y="0"/>
            <a:ext cx="4285397" cy="3214048"/>
          </a:xfrm>
          <a:prstGeom prst="rect">
            <a:avLst/>
          </a:prstGeom>
        </p:spPr>
      </p:pic>
      <p:pic>
        <p:nvPicPr>
          <p:cNvPr id="6" name="Рисунок 5" descr="jd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972"/>
            <a:ext cx="3957850" cy="554781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801504" y="791570"/>
            <a:ext cx="70013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4" name="Picture 6" descr="47456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7043" y="2934269"/>
            <a:ext cx="5978467" cy="392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6346" y="0"/>
            <a:ext cx="6987654" cy="820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</a:rPr>
              <a:t>Здоровьесберегающие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технологии в дошкольном образовании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– это технологии, направленные на решение задачи сохранения, поддержания и обогащения здоровья субъектов педагогического процесса в детском саду: детей, педагогов и родителей.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ru-RU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Задачи </a:t>
            </a: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</a:rPr>
              <a:t>здоровьесбережения</a:t>
            </a:r>
            <a:r>
              <a:rPr lang="ru-RU" dirty="0" smtClean="0">
                <a:solidFill>
                  <a:srgbClr val="D60093"/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rgbClr val="3333FF"/>
              </a:solidFill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3333FF"/>
                </a:solidFill>
                <a:latin typeface="Arial Black" pitchFamily="34" charset="0"/>
              </a:rPr>
              <a:t>*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сохранение здоровья детей и повышение двигательной активности и умственной работоспособности ;</a:t>
            </a: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* создание адекватных условий для развития, обучения, оздоровления детей;</a:t>
            </a:r>
          </a:p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* создание положительного эмоционального настроя и снятие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itchFamily="18" charset="0"/>
              </a:rPr>
              <a:t>психоэмоционального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 напряжения.</a:t>
            </a:r>
          </a:p>
          <a:p>
            <a:pPr algn="ctr"/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Принципы </a:t>
            </a: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«Не навреди!»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все применяемые методы, приемы, используемые средства должны быть обоснованными, проверенными на практике, не наносящими вреда здоровью.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Непрерывность и преемственность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–работа ведется не от случая к случаю, а каждый день и на каждом занятии.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Соответствие содержания и организации обучения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воспитания возрастным и индивидуальным особенностям ребенка.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Комплексный, междисциплинарный подход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 единство в действиях педагога, психолога и врачей.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endParaRPr lang="ru-RU" sz="2400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endParaRPr lang="ru-RU" sz="2200" b="1" i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791569"/>
            <a:ext cx="68580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 algn="ctr">
              <a:lnSpc>
                <a:spcPct val="80000"/>
              </a:lnSpc>
            </a:pPr>
            <a: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</a:rPr>
              <a:t>Здоровьесберегающие образовательные технологии делятся на </a:t>
            </a:r>
            <a:r>
              <a:rPr lang="ru-RU" sz="3600" b="1" i="1" u="sng" dirty="0" smtClean="0">
                <a:solidFill>
                  <a:srgbClr val="3333FF"/>
                </a:solidFill>
                <a:latin typeface="Times New Roman" pitchFamily="18" charset="0"/>
              </a:rPr>
              <a:t>три группы: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6600CC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1. Технологии сохранения и стимулирования здоровья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2. Технологии обучения здоровому образу жизни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3. Коррекционные технологии.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9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01218" y="286603"/>
            <a:ext cx="6842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u="sng" dirty="0" smtClean="0">
                <a:solidFill>
                  <a:srgbClr val="0000FF"/>
                </a:solidFill>
                <a:latin typeface="Times New Roman" pitchFamily="18" charset="0"/>
              </a:rPr>
              <a:t>Технологии сохранения и </a:t>
            </a:r>
            <a:r>
              <a:rPr lang="ru-RU" sz="4400" b="1" i="1" u="sng" dirty="0" smtClean="0">
                <a:solidFill>
                  <a:srgbClr val="0000FF"/>
                </a:solidFill>
                <a:latin typeface="Times New Roman" pitchFamily="18" charset="0"/>
              </a:rPr>
              <a:t>стимулирования здоровья </a:t>
            </a:r>
            <a:endParaRPr lang="ru-RU" sz="4400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2006" y="1787857"/>
            <a:ext cx="62506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33CC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Динамические паузы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*Подвижные и спортивные игры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*Пальчиковая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*Релаксация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для глаз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*Дыхательная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пробуждения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*Закаливание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 Профилактика плоскостопия и нарушения осанки</a:t>
            </a:r>
          </a:p>
          <a:p>
            <a:endParaRPr lang="ru-RU" sz="32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Динамические паузы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7" name="SAM_3743.AVI">
            <a:hlinkClick r:id="" action="ppaction://media"/>
          </p:cNvPr>
          <p:cNvPicPr>
            <a:picLocks noGrp="1" noRot="1" noChangeAspect="1"/>
          </p:cNvPicPr>
          <p:nvPr>
            <p:ph sz="half"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0753" y="1187355"/>
            <a:ext cx="7533564" cy="54864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15404" y="0"/>
            <a:ext cx="7028596" cy="120100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Подвижные и спортивные игры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IMG_098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60061"/>
            <a:ext cx="4585648" cy="2906972"/>
          </a:xfrm>
        </p:spPr>
      </p:pic>
      <p:pic>
        <p:nvPicPr>
          <p:cNvPr id="11" name="Содержимое 10" descr="IMG_155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35522" y="1173707"/>
            <a:ext cx="4708478" cy="2797792"/>
          </a:xfrm>
        </p:spPr>
      </p:pic>
      <p:pic>
        <p:nvPicPr>
          <p:cNvPr id="12" name="Рисунок 11" descr="IMG_15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30555"/>
            <a:ext cx="4421875" cy="2927444"/>
          </a:xfrm>
          <a:prstGeom prst="rect">
            <a:avLst/>
          </a:prstGeom>
        </p:spPr>
      </p:pic>
      <p:pic>
        <p:nvPicPr>
          <p:cNvPr id="13" name="Рисунок 12" descr="IMG_16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8227" y="3889612"/>
            <a:ext cx="4735772" cy="296838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0437" y="274638"/>
            <a:ext cx="7533564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Пальчиковая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336274" y="1600200"/>
            <a:ext cx="3807725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Способствует овладению навыкам мелкой моторики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Помогает развивать речь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Повышает работоспособность коры головного мозга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Развивает психические способности: мышление, память, воображение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Снимает тревожность</a:t>
            </a:r>
          </a:p>
        </p:txBody>
      </p:sp>
      <p:pic>
        <p:nvPicPr>
          <p:cNvPr id="3074" name="Picture 2" descr="C:\Users\Наталья\Desktop\фотки для аттест\SAM_3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015"/>
            <a:ext cx="5308978" cy="454470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Релаксация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IMG_15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42196"/>
            <a:ext cx="5445457" cy="5315803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540990" y="1600200"/>
            <a:ext cx="3603009" cy="45259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Учит детей расслабляться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Способствует концентрации внимания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Помогает снять напряжение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Снимает возбуждение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595</Words>
  <Application>Microsoft Office PowerPoint</Application>
  <PresentationFormat>Экран (4:3)</PresentationFormat>
  <Paragraphs>120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Динамические паузы</vt:lpstr>
      <vt:lpstr>Подвижные и спортивные игры</vt:lpstr>
      <vt:lpstr>Пальчиковая гимнастика</vt:lpstr>
      <vt:lpstr>Релаксация</vt:lpstr>
      <vt:lpstr>Дыхательная гимнастика</vt:lpstr>
      <vt:lpstr>Гимнастика для глаз</vt:lpstr>
      <vt:lpstr>Гимнастика пробуждения (динамический час), закаливание</vt:lpstr>
      <vt:lpstr>Профилактика плоскостопия и нарушения осанки</vt:lpstr>
      <vt:lpstr>Слайд 14</vt:lpstr>
      <vt:lpstr>Утренняя гимнастика</vt:lpstr>
      <vt:lpstr>Физкультурные занятия</vt:lpstr>
      <vt:lpstr> Самомассаж, массаж.</vt:lpstr>
      <vt:lpstr>Занятия в спортивных секциях</vt:lpstr>
      <vt:lpstr>Участие в соревнованиях</vt:lpstr>
      <vt:lpstr>Оздоровительный бег</vt:lpstr>
      <vt:lpstr>Активный отдых</vt:lpstr>
      <vt:lpstr>Традиции детского сада: Осенний кросс «Золотая осень», «Забег Дед Морозов и Снегурочек» 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Наталья</cp:lastModifiedBy>
  <cp:revision>176</cp:revision>
  <dcterms:created xsi:type="dcterms:W3CDTF">2013-11-19T05:52:05Z</dcterms:created>
  <dcterms:modified xsi:type="dcterms:W3CDTF">2017-01-22T16:02:08Z</dcterms:modified>
</cp:coreProperties>
</file>