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sldIdLst>
    <p:sldId id="256" r:id="rId2"/>
    <p:sldId id="265" r:id="rId3"/>
    <p:sldId id="268" r:id="rId4"/>
    <p:sldId id="269" r:id="rId5"/>
    <p:sldId id="271" r:id="rId6"/>
    <p:sldId id="272" r:id="rId7"/>
    <p:sldId id="274" r:id="rId8"/>
    <p:sldId id="276" r:id="rId9"/>
    <p:sldId id="259" r:id="rId10"/>
    <p:sldId id="298" r:id="rId11"/>
    <p:sldId id="299" r:id="rId12"/>
    <p:sldId id="300" r:id="rId13"/>
    <p:sldId id="307" r:id="rId14"/>
    <p:sldId id="301" r:id="rId15"/>
    <p:sldId id="302" r:id="rId16"/>
    <p:sldId id="303" r:id="rId17"/>
    <p:sldId id="304" r:id="rId18"/>
    <p:sldId id="305" r:id="rId19"/>
    <p:sldId id="306" r:id="rId20"/>
    <p:sldId id="291" r:id="rId21"/>
    <p:sldId id="30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0266D49-3F55-409A-BF42-94D4698793AC}" type="datetimeFigureOut">
              <a:rPr lang="ru-RU" smtClean="0"/>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169911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66D49-3F55-409A-BF42-94D4698793AC}" type="datetimeFigureOut">
              <a:rPr lang="ru-RU" smtClean="0"/>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203913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66D49-3F55-409A-BF42-94D4698793AC}" type="datetimeFigureOut">
              <a:rPr lang="ru-RU" smtClean="0"/>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8BCEDD-5D08-443D-9146-5C3555F031F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22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66D49-3F55-409A-BF42-94D4698793AC}" type="datetimeFigureOut">
              <a:rPr lang="ru-RU" smtClean="0"/>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2143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66D49-3F55-409A-BF42-94D4698793AC}" type="datetimeFigureOut">
              <a:rPr lang="ru-RU" smtClean="0"/>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8BCEDD-5D08-443D-9146-5C3555F031F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269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66D49-3F55-409A-BF42-94D4698793AC}" type="datetimeFigureOut">
              <a:rPr lang="ru-RU" smtClean="0"/>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215284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266D49-3F55-409A-BF42-94D4698793AC}" type="datetimeFigureOut">
              <a:rPr lang="ru-RU" smtClean="0"/>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1151548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266D49-3F55-409A-BF42-94D4698793AC}" type="datetimeFigureOut">
              <a:rPr lang="ru-RU" smtClean="0"/>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301643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266D49-3F55-409A-BF42-94D4698793AC}" type="datetimeFigureOut">
              <a:rPr lang="ru-RU" smtClean="0"/>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130380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266D49-3F55-409A-BF42-94D4698793AC}" type="datetimeFigureOut">
              <a:rPr lang="ru-RU" smtClean="0"/>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167658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0266D49-3F55-409A-BF42-94D4698793AC}" type="datetimeFigureOut">
              <a:rPr lang="ru-RU" smtClean="0"/>
              <a:t>22.05.2020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12367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0266D49-3F55-409A-BF42-94D4698793AC}" type="datetimeFigureOut">
              <a:rPr lang="ru-RU" smtClean="0"/>
              <a:t>22.05.2020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21046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0266D49-3F55-409A-BF42-94D4698793AC}" type="datetimeFigureOut">
              <a:rPr lang="ru-RU" smtClean="0"/>
              <a:t>22.05.2020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238211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66D49-3F55-409A-BF42-94D4698793AC}" type="datetimeFigureOut">
              <a:rPr lang="ru-RU" smtClean="0"/>
              <a:t>22.05.2020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62698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266D49-3F55-409A-BF42-94D4698793AC}" type="datetimeFigureOut">
              <a:rPr lang="ru-RU" smtClean="0"/>
              <a:t>22.05.2020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8BCEDD-5D08-443D-9146-5C3555F031F8}" type="slidenum">
              <a:rPr lang="ru-RU" smtClean="0"/>
              <a:t>‹#›</a:t>
            </a:fld>
            <a:endParaRPr lang="ru-RU"/>
          </a:p>
        </p:txBody>
      </p:sp>
    </p:spTree>
    <p:extLst>
      <p:ext uri="{BB962C8B-B14F-4D97-AF65-F5344CB8AC3E}">
        <p14:creationId xmlns:p14="http://schemas.microsoft.com/office/powerpoint/2010/main" val="287210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8BCEDD-5D08-443D-9146-5C3555F031F8}" type="slidenum">
              <a:rPr lang="ru-RU" smtClean="0"/>
              <a:t>‹#›</a:t>
            </a:fld>
            <a:endParaRPr lang="ru-RU"/>
          </a:p>
        </p:txBody>
      </p:sp>
      <p:sp>
        <p:nvSpPr>
          <p:cNvPr id="5" name="Date Placeholder 4"/>
          <p:cNvSpPr>
            <a:spLocks noGrp="1"/>
          </p:cNvSpPr>
          <p:nvPr>
            <p:ph type="dt" sz="half" idx="10"/>
          </p:nvPr>
        </p:nvSpPr>
        <p:spPr/>
        <p:txBody>
          <a:bodyPr/>
          <a:lstStyle/>
          <a:p>
            <a:fld id="{E0266D49-3F55-409A-BF42-94D4698793AC}" type="datetimeFigureOut">
              <a:rPr lang="ru-RU" smtClean="0"/>
              <a:t>22.05.2020</a:t>
            </a:fld>
            <a:endParaRPr lang="ru-RU"/>
          </a:p>
        </p:txBody>
      </p:sp>
    </p:spTree>
    <p:extLst>
      <p:ext uri="{BB962C8B-B14F-4D97-AF65-F5344CB8AC3E}">
        <p14:creationId xmlns:p14="http://schemas.microsoft.com/office/powerpoint/2010/main" val="374032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266D49-3F55-409A-BF42-94D4698793AC}" type="datetimeFigureOut">
              <a:rPr lang="ru-RU" smtClean="0"/>
              <a:t>22.05.2020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48BCEDD-5D08-443D-9146-5C3555F031F8}" type="slidenum">
              <a:rPr lang="ru-RU" smtClean="0"/>
              <a:t>‹#›</a:t>
            </a:fld>
            <a:endParaRPr lang="ru-RU"/>
          </a:p>
        </p:txBody>
      </p:sp>
    </p:spTree>
    <p:extLst>
      <p:ext uri="{BB962C8B-B14F-4D97-AF65-F5344CB8AC3E}">
        <p14:creationId xmlns:p14="http://schemas.microsoft.com/office/powerpoint/2010/main" val="258102047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yabinka.detskiysad19@mail.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25782" y="1676400"/>
            <a:ext cx="7550727" cy="2715491"/>
          </a:xfrm>
        </p:spPr>
        <p:txBody>
          <a:bodyPr>
            <a:noAutofit/>
          </a:bodyPr>
          <a:lstStyle/>
          <a:p>
            <a:pPr algn="ctr"/>
            <a:r>
              <a:rPr lang="ru-RU" sz="1600" b="1" dirty="0">
                <a:solidFill>
                  <a:schemeClr val="tx1"/>
                </a:solidFill>
              </a:rPr>
              <a:t>Муниципальное бюджетное дошкольное образовательное </a:t>
            </a:r>
            <a:r>
              <a:rPr lang="ru-RU" sz="1600" b="1" dirty="0" smtClean="0">
                <a:solidFill>
                  <a:schemeClr val="tx1"/>
                </a:solidFill>
              </a:rPr>
              <a:t>учреждение «Детский </a:t>
            </a:r>
            <a:r>
              <a:rPr lang="ru-RU" sz="1600" b="1" dirty="0">
                <a:solidFill>
                  <a:schemeClr val="tx1"/>
                </a:solidFill>
              </a:rPr>
              <a:t>сад комбинированного вида № 19 «Рябинка»</a:t>
            </a:r>
            <a:r>
              <a:rPr lang="ru-RU" sz="1600" dirty="0">
                <a:solidFill>
                  <a:schemeClr val="tx1"/>
                </a:solidFill>
              </a:rPr>
              <a:t/>
            </a:r>
            <a:br>
              <a:rPr lang="ru-RU" sz="1600" dirty="0">
                <a:solidFill>
                  <a:schemeClr val="tx1"/>
                </a:solidFill>
              </a:rPr>
            </a:br>
            <a:r>
              <a:rPr lang="ru-RU" sz="1600" dirty="0">
                <a:solidFill>
                  <a:schemeClr val="tx1"/>
                </a:solidFill>
              </a:rPr>
              <a:t>_____________________________________________________________________</a:t>
            </a:r>
            <a:br>
              <a:rPr lang="ru-RU" sz="1600" dirty="0">
                <a:solidFill>
                  <a:schemeClr val="tx1"/>
                </a:solidFill>
              </a:rPr>
            </a:br>
            <a:r>
              <a:rPr lang="ru-RU" sz="1600" dirty="0">
                <a:solidFill>
                  <a:schemeClr val="tx1"/>
                </a:solidFill>
              </a:rPr>
              <a:t>658204, г. Рубцовск, </a:t>
            </a:r>
            <a:r>
              <a:rPr lang="ru-RU" sz="1600" dirty="0" err="1">
                <a:solidFill>
                  <a:schemeClr val="tx1"/>
                </a:solidFill>
              </a:rPr>
              <a:t>ул.Киевская</a:t>
            </a:r>
            <a:r>
              <a:rPr lang="ru-RU" sz="1600" dirty="0">
                <a:solidFill>
                  <a:schemeClr val="tx1"/>
                </a:solidFill>
              </a:rPr>
              <a:t>, 3</a:t>
            </a:r>
            <a:br>
              <a:rPr lang="ru-RU" sz="1600" dirty="0">
                <a:solidFill>
                  <a:schemeClr val="tx1"/>
                </a:solidFill>
              </a:rPr>
            </a:br>
            <a:r>
              <a:rPr lang="ru-RU" sz="1600" dirty="0">
                <a:solidFill>
                  <a:schemeClr val="tx1"/>
                </a:solidFill>
              </a:rPr>
              <a:t>тел.: (38557) 2-18-88</a:t>
            </a:r>
            <a:br>
              <a:rPr lang="ru-RU" sz="1600" dirty="0">
                <a:solidFill>
                  <a:schemeClr val="tx1"/>
                </a:solidFill>
              </a:rPr>
            </a:br>
            <a:r>
              <a:rPr lang="ru-RU" sz="1600" dirty="0">
                <a:solidFill>
                  <a:schemeClr val="tx1"/>
                </a:solidFill>
              </a:rPr>
              <a:t>Е</a:t>
            </a:r>
            <a:r>
              <a:rPr lang="en-US" sz="1600" dirty="0">
                <a:solidFill>
                  <a:schemeClr val="tx1"/>
                </a:solidFill>
              </a:rPr>
              <a:t>-mail: </a:t>
            </a:r>
            <a:r>
              <a:rPr lang="en-US" sz="1600" u="sng" dirty="0">
                <a:solidFill>
                  <a:schemeClr val="tx1"/>
                </a:solidFill>
                <a:hlinkClick r:id="rId2"/>
              </a:rPr>
              <a:t>ryabinka.detskiysad19@mail.ru</a:t>
            </a:r>
            <a:r>
              <a:rPr lang="ru-RU" sz="1600" dirty="0">
                <a:solidFill>
                  <a:schemeClr val="tx1"/>
                </a:solidFill>
              </a:rPr>
              <a:t/>
            </a:r>
            <a:br>
              <a:rPr lang="ru-RU" sz="1600" dirty="0">
                <a:solidFill>
                  <a:schemeClr val="tx1"/>
                </a:solidFill>
              </a:rPr>
            </a:br>
            <a:r>
              <a:rPr lang="en-US" sz="1600" dirty="0"/>
              <a:t> </a:t>
            </a:r>
            <a:r>
              <a:rPr lang="ru-RU" sz="1600" dirty="0"/>
              <a:t/>
            </a:r>
            <a:br>
              <a:rPr lang="ru-RU" sz="1600" dirty="0"/>
            </a:br>
            <a:r>
              <a:rPr lang="ru-RU" sz="1600" b="1" dirty="0" smtClean="0">
                <a:solidFill>
                  <a:srgbClr val="0070C0"/>
                </a:solidFill>
                <a:latin typeface="Times New Roman" panose="02020603050405020304" pitchFamily="18" charset="0"/>
                <a:cs typeface="Times New Roman" panose="02020603050405020304" pitchFamily="18" charset="0"/>
              </a:rPr>
              <a:t/>
            </a:r>
            <a:br>
              <a:rPr lang="ru-RU" sz="1600" b="1" dirty="0" smtClean="0">
                <a:solidFill>
                  <a:srgbClr val="0070C0"/>
                </a:solidFill>
                <a:latin typeface="Times New Roman" panose="02020603050405020304" pitchFamily="18" charset="0"/>
                <a:cs typeface="Times New Roman" panose="02020603050405020304" pitchFamily="18" charset="0"/>
              </a:rPr>
            </a:br>
            <a:r>
              <a:rPr lang="ru-RU" sz="1000" b="1" dirty="0" smtClean="0">
                <a:solidFill>
                  <a:srgbClr val="0070C0"/>
                </a:solidFill>
                <a:latin typeface="Times New Roman" panose="02020603050405020304" pitchFamily="18" charset="0"/>
                <a:cs typeface="Times New Roman" panose="02020603050405020304" pitchFamily="18" charset="0"/>
              </a:rPr>
              <a:t/>
            </a:r>
            <a:br>
              <a:rPr lang="ru-RU" sz="1000" b="1" dirty="0" smtClean="0">
                <a:solidFill>
                  <a:srgbClr val="0070C0"/>
                </a:solidFill>
                <a:latin typeface="Times New Roman" panose="02020603050405020304" pitchFamily="18" charset="0"/>
                <a:cs typeface="Times New Roman" panose="02020603050405020304" pitchFamily="18" charset="0"/>
              </a:rPr>
            </a:br>
            <a:r>
              <a:rPr lang="ru-RU" sz="3600" b="1" dirty="0" smtClean="0">
                <a:solidFill>
                  <a:srgbClr val="0070C0"/>
                </a:solidFill>
                <a:latin typeface="Times New Roman" panose="02020603050405020304" pitchFamily="18" charset="0"/>
                <a:cs typeface="Times New Roman" panose="02020603050405020304" pitchFamily="18" charset="0"/>
              </a:rPr>
              <a:t>Арт </a:t>
            </a:r>
            <a:r>
              <a:rPr lang="ru-RU" sz="3600" b="1" dirty="0">
                <a:solidFill>
                  <a:srgbClr val="0070C0"/>
                </a:solidFill>
                <a:latin typeface="Times New Roman" panose="02020603050405020304" pitchFamily="18" charset="0"/>
                <a:cs typeface="Times New Roman" panose="02020603050405020304" pitchFamily="18" charset="0"/>
              </a:rPr>
              <a:t>терапия как </a:t>
            </a:r>
            <a:r>
              <a:rPr lang="ru-RU" sz="3600" b="1" dirty="0" err="1">
                <a:solidFill>
                  <a:srgbClr val="0070C0"/>
                </a:solidFill>
                <a:latin typeface="Times New Roman" panose="02020603050405020304" pitchFamily="18" charset="0"/>
                <a:cs typeface="Times New Roman" panose="02020603050405020304" pitchFamily="18" charset="0"/>
              </a:rPr>
              <a:t>здоровьесберегающая</a:t>
            </a:r>
            <a:r>
              <a:rPr lang="ru-RU" sz="3600" b="1" dirty="0">
                <a:solidFill>
                  <a:srgbClr val="0070C0"/>
                </a:solidFill>
                <a:latin typeface="Times New Roman" panose="02020603050405020304" pitchFamily="18" charset="0"/>
                <a:cs typeface="Times New Roman" panose="02020603050405020304" pitchFamily="18" charset="0"/>
              </a:rPr>
              <a:t> технология в работе с детьми с </a:t>
            </a:r>
            <a:r>
              <a:rPr lang="ru-RU" sz="3600" b="1" dirty="0" smtClean="0">
                <a:solidFill>
                  <a:srgbClr val="0070C0"/>
                </a:solidFill>
                <a:latin typeface="Times New Roman" panose="02020603050405020304" pitchFamily="18" charset="0"/>
                <a:cs typeface="Times New Roman" panose="02020603050405020304" pitchFamily="18" charset="0"/>
              </a:rPr>
              <a:t>ОВЗ.</a:t>
            </a:r>
            <a:br>
              <a:rPr lang="ru-RU" sz="3600" b="1" dirty="0" smtClean="0">
                <a:solidFill>
                  <a:srgbClr val="0070C0"/>
                </a:solidFill>
                <a:latin typeface="Times New Roman" panose="02020603050405020304" pitchFamily="18" charset="0"/>
                <a:cs typeface="Times New Roman" panose="02020603050405020304" pitchFamily="18" charset="0"/>
              </a:rPr>
            </a:br>
            <a:r>
              <a:rPr lang="ru-RU" sz="3600" b="1" dirty="0" err="1" smtClean="0">
                <a:solidFill>
                  <a:srgbClr val="0070C0"/>
                </a:solidFill>
                <a:latin typeface="Times New Roman" panose="02020603050405020304" pitchFamily="18" charset="0"/>
                <a:cs typeface="Times New Roman" panose="02020603050405020304" pitchFamily="18" charset="0"/>
              </a:rPr>
              <a:t>Изотерапия</a:t>
            </a:r>
            <a:r>
              <a:rPr lang="ru-RU" sz="3600" b="1" dirty="0" smtClean="0">
                <a:solidFill>
                  <a:srgbClr val="0070C0"/>
                </a:solidFill>
                <a:latin typeface="Times New Roman" panose="02020603050405020304" pitchFamily="18" charset="0"/>
                <a:cs typeface="Times New Roman" panose="02020603050405020304" pitchFamily="18" charset="0"/>
              </a:rPr>
              <a:t>.</a:t>
            </a:r>
            <a:endParaRPr lang="ru-RU" sz="3600" b="1"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063346" y="4613564"/>
            <a:ext cx="3879272" cy="738664"/>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Автор –</a:t>
            </a:r>
            <a:r>
              <a:rPr lang="ru-RU" sz="1400" dirty="0" err="1" smtClean="0">
                <a:latin typeface="Times New Roman" panose="02020603050405020304" pitchFamily="18" charset="0"/>
                <a:cs typeface="Times New Roman" panose="02020603050405020304" pitchFamily="18" charset="0"/>
              </a:rPr>
              <a:t>состовитель</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Бычкова Г.П</a:t>
            </a:r>
            <a:r>
              <a:rPr lang="ru-RU"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84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055" y="332509"/>
            <a:ext cx="8672945" cy="4504566"/>
          </a:xfrm>
          <a:prstGeom prst="rect">
            <a:avLst/>
          </a:prstGeom>
        </p:spPr>
        <p:txBody>
          <a:bodyPr wrap="square">
            <a:spAutoFit/>
          </a:bodyPr>
          <a:lstStyle/>
          <a:p>
            <a:pPr>
              <a:lnSpc>
                <a:spcPct val="107000"/>
              </a:lnSpc>
              <a:spcAft>
                <a:spcPts val="750"/>
              </a:spcAft>
            </a:pPr>
            <a:r>
              <a:rPr lang="ru-RU" sz="2400" b="1" dirty="0" err="1">
                <a:solidFill>
                  <a:srgbClr val="C00000"/>
                </a:solidFill>
                <a:latin typeface="Times New Roman" panose="02020603050405020304" pitchFamily="18" charset="0"/>
                <a:cs typeface="Times New Roman" panose="02020603050405020304" pitchFamily="18" charset="0"/>
              </a:rPr>
              <a:t>Изотерапия</a:t>
            </a: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a:solidFill>
                  <a:srgbClr val="0070C0"/>
                </a:solidFill>
                <a:latin typeface="Times New Roman" panose="02020603050405020304" pitchFamily="18" charset="0"/>
                <a:cs typeface="Times New Roman" panose="02020603050405020304" pitchFamily="18" charset="0"/>
              </a:rPr>
              <a:t>- коррекция посредством изобразительной деятельности</a:t>
            </a:r>
          </a:p>
          <a:p>
            <a:pPr>
              <a:lnSpc>
                <a:spcPct val="107000"/>
              </a:lnSpc>
              <a:spcAft>
                <a:spcPts val="750"/>
              </a:spcAft>
            </a:pPr>
            <a:r>
              <a:rPr lang="ru-RU" sz="2400" b="1" dirty="0">
                <a:solidFill>
                  <a:srgbClr val="0070C0"/>
                </a:solidFill>
                <a:latin typeface="Times New Roman" panose="02020603050405020304" pitchFamily="18" charset="0"/>
                <a:cs typeface="Times New Roman" panose="02020603050405020304" pitchFamily="18" charset="0"/>
              </a:rPr>
              <a:t>При проведении рисуночной терапии можно использовать несколько типов заданий:</a:t>
            </a:r>
          </a:p>
          <a:p>
            <a:pPr marL="342900" lvl="0" indent="-342900">
              <a:spcAft>
                <a:spcPts val="800"/>
              </a:spcAft>
              <a:buSzPts val="1000"/>
              <a:buFont typeface="Symbol" panose="05050102010706020507" pitchFamily="18" charset="2"/>
              <a:buChar char=""/>
              <a:tabLst>
                <a:tab pos="457200" algn="l"/>
              </a:tabLst>
            </a:pPr>
            <a:r>
              <a:rPr lang="ru-RU" sz="2400" b="1" dirty="0">
                <a:solidFill>
                  <a:srgbClr val="0070C0"/>
                </a:solidFill>
                <a:latin typeface="Times New Roman" panose="02020603050405020304" pitchFamily="18" charset="0"/>
                <a:cs typeface="Times New Roman" panose="02020603050405020304" pitchFamily="18" charset="0"/>
              </a:rPr>
              <a:t>предметно-тематический </a:t>
            </a:r>
            <a:r>
              <a:rPr lang="ru-RU" sz="2400" b="1" dirty="0" smtClean="0">
                <a:solidFill>
                  <a:srgbClr val="0070C0"/>
                </a:solidFill>
                <a:latin typeface="Times New Roman" panose="02020603050405020304" pitchFamily="18" charset="0"/>
                <a:cs typeface="Times New Roman" panose="02020603050405020304" pitchFamily="18" charset="0"/>
              </a:rPr>
              <a:t>тип;</a:t>
            </a:r>
          </a:p>
          <a:p>
            <a:pPr marL="342900" lvl="0" indent="-342900">
              <a:spcAft>
                <a:spcPts val="800"/>
              </a:spcAft>
              <a:buSzPts val="1000"/>
              <a:buFont typeface="Symbol" panose="05050102010706020507" pitchFamily="18" charset="2"/>
              <a:buChar char=""/>
              <a:tabLst>
                <a:tab pos="457200" algn="l"/>
              </a:tabLst>
            </a:pPr>
            <a:r>
              <a:rPr lang="ru-RU" sz="2400" b="1" dirty="0" smtClean="0">
                <a:solidFill>
                  <a:srgbClr val="0070C0"/>
                </a:solidFill>
                <a:latin typeface="Times New Roman" panose="02020603050405020304" pitchFamily="18" charset="0"/>
                <a:cs typeface="Times New Roman" panose="02020603050405020304" pitchFamily="18" charset="0"/>
              </a:rPr>
              <a:t>образно-символический </a:t>
            </a:r>
            <a:r>
              <a:rPr lang="ru-RU" sz="2400" b="1" dirty="0">
                <a:solidFill>
                  <a:srgbClr val="0070C0"/>
                </a:solidFill>
                <a:latin typeface="Times New Roman" panose="02020603050405020304" pitchFamily="18" charset="0"/>
                <a:cs typeface="Times New Roman" panose="02020603050405020304" pitchFamily="18" charset="0"/>
              </a:rPr>
              <a:t>тип ;</a:t>
            </a:r>
          </a:p>
          <a:p>
            <a:pPr marL="342900" lvl="0" indent="-342900">
              <a:spcAft>
                <a:spcPts val="800"/>
              </a:spcAft>
              <a:buSzPts val="1000"/>
              <a:buFont typeface="Symbol" panose="05050102010706020507" pitchFamily="18" charset="2"/>
              <a:buChar char=""/>
              <a:tabLst>
                <a:tab pos="457200" algn="l"/>
              </a:tabLst>
            </a:pPr>
            <a:r>
              <a:rPr lang="ru-RU" sz="2400" b="1" dirty="0">
                <a:solidFill>
                  <a:srgbClr val="0070C0"/>
                </a:solidFill>
                <a:latin typeface="Times New Roman" panose="02020603050405020304" pitchFamily="18" charset="0"/>
                <a:cs typeface="Times New Roman" panose="02020603050405020304" pitchFamily="18" charset="0"/>
              </a:rPr>
              <a:t>упражнения па развитие образного восприятия, воображения и символической функции;</a:t>
            </a:r>
          </a:p>
          <a:p>
            <a:pPr marL="342900" lvl="0" indent="-342900">
              <a:spcAft>
                <a:spcPts val="800"/>
              </a:spcAft>
              <a:buSzPts val="1000"/>
              <a:buFont typeface="Symbol" panose="05050102010706020507" pitchFamily="18" charset="2"/>
              <a:buChar char=""/>
              <a:tabLst>
                <a:tab pos="457200" algn="l"/>
              </a:tabLst>
            </a:pPr>
            <a:r>
              <a:rPr lang="ru-RU" sz="2400" b="1" dirty="0">
                <a:solidFill>
                  <a:srgbClr val="0070C0"/>
                </a:solidFill>
                <a:latin typeface="Times New Roman" panose="02020603050405020304" pitchFamily="18" charset="0"/>
                <a:cs typeface="Times New Roman" panose="02020603050405020304" pitchFamily="18" charset="0"/>
              </a:rPr>
              <a:t>игры-упражнения с изобразительными материалами  ;</a:t>
            </a:r>
          </a:p>
          <a:p>
            <a:pPr marL="342900" lvl="0" indent="-342900">
              <a:spcAft>
                <a:spcPts val="800"/>
              </a:spcAft>
              <a:buSzPts val="1000"/>
              <a:buFont typeface="Symbol" panose="05050102010706020507" pitchFamily="18" charset="2"/>
              <a:buChar char=""/>
              <a:tabLst>
                <a:tab pos="457200" algn="l"/>
              </a:tabLst>
            </a:pPr>
            <a:r>
              <a:rPr lang="ru-RU" sz="2400" b="1" dirty="0">
                <a:solidFill>
                  <a:srgbClr val="0070C0"/>
                </a:solidFill>
                <a:latin typeface="Times New Roman" panose="02020603050405020304" pitchFamily="18" charset="0"/>
                <a:cs typeface="Times New Roman" panose="02020603050405020304" pitchFamily="18" charset="0"/>
              </a:rPr>
              <a:t>задания на совместную деятельность.</a:t>
            </a:r>
          </a:p>
        </p:txBody>
      </p:sp>
      <p:pic>
        <p:nvPicPr>
          <p:cNvPr id="8196" name="Picture 4" descr="https://novogireevo-kursy.ru/images/news/izo-nab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656" y="4935682"/>
            <a:ext cx="5486399"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5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45" y="387928"/>
            <a:ext cx="8853055" cy="5484130"/>
          </a:xfrm>
          <a:prstGeom prst="rect">
            <a:avLst/>
          </a:prstGeom>
        </p:spPr>
        <p:txBody>
          <a:bodyPr wrap="square">
            <a:spAutoFit/>
          </a:bodyPr>
          <a:lstStyle/>
          <a:p>
            <a:pPr>
              <a:lnSpc>
                <a:spcPct val="107000"/>
              </a:lnSpc>
              <a:spcAft>
                <a:spcPts val="750"/>
              </a:spcAft>
            </a:pPr>
            <a:r>
              <a:rPr lang="ru-RU" sz="2400" b="1" dirty="0">
                <a:solidFill>
                  <a:srgbClr val="0070C0"/>
                </a:solidFill>
                <a:latin typeface="Times New Roman" panose="02020603050405020304" pitchFamily="18" charset="0"/>
                <a:cs typeface="Times New Roman" panose="02020603050405020304" pitchFamily="18" charset="0"/>
              </a:rPr>
              <a:t>Применение </a:t>
            </a:r>
            <a:r>
              <a:rPr lang="ru-RU" sz="2400" b="1" dirty="0" err="1">
                <a:solidFill>
                  <a:srgbClr val="0070C0"/>
                </a:solidFill>
                <a:latin typeface="Times New Roman" panose="02020603050405020304" pitchFamily="18" charset="0"/>
                <a:cs typeface="Times New Roman" panose="02020603050405020304" pitchFamily="18" charset="0"/>
              </a:rPr>
              <a:t>изотерапии</a:t>
            </a:r>
            <a:r>
              <a:rPr lang="ru-RU" sz="2400" b="1" dirty="0">
                <a:solidFill>
                  <a:srgbClr val="0070C0"/>
                </a:solidFill>
                <a:latin typeface="Times New Roman" panose="02020603050405020304" pitchFamily="18" charset="0"/>
                <a:cs typeface="Times New Roman" panose="02020603050405020304" pitchFamily="18" charset="0"/>
              </a:rPr>
              <a:t> в коррекционной работе с детьми с </a:t>
            </a:r>
            <a:r>
              <a:rPr lang="ru-RU" sz="2400" b="1" dirty="0" smtClean="0">
                <a:solidFill>
                  <a:srgbClr val="0070C0"/>
                </a:solidFill>
                <a:latin typeface="Times New Roman" panose="02020603050405020304" pitchFamily="18" charset="0"/>
                <a:cs typeface="Times New Roman" panose="02020603050405020304" pitchFamily="18" charset="0"/>
              </a:rPr>
              <a:t>иными возможностями</a:t>
            </a:r>
            <a:r>
              <a:rPr lang="ru-RU" sz="2400" b="1" dirty="0">
                <a:solidFill>
                  <a:srgbClr val="0070C0"/>
                </a:solidFill>
                <a:latin typeface="Times New Roman" panose="02020603050405020304" pitchFamily="18" charset="0"/>
                <a:cs typeface="Times New Roman" panose="02020603050405020304" pitchFamily="18" charset="0"/>
              </a:rPr>
              <a:t> позволяет получить положительные результаты:</a:t>
            </a:r>
          </a:p>
          <a:p>
            <a:pPr marL="342900" lvl="0" indent="-342900">
              <a:spcAft>
                <a:spcPts val="800"/>
              </a:spcAft>
              <a:buSzPts val="1000"/>
              <a:buFont typeface="Symbol" panose="05050102010706020507" pitchFamily="18" charset="2"/>
              <a:buChar char=""/>
              <a:tabLst>
                <a:tab pos="457200" algn="l"/>
              </a:tabLst>
            </a:pPr>
            <a:r>
              <a:rPr lang="ru-RU" sz="2400" b="1" dirty="0">
                <a:solidFill>
                  <a:srgbClr val="0070C0"/>
                </a:solidFill>
                <a:latin typeface="Times New Roman" panose="02020603050405020304" pitchFamily="18" charset="0"/>
                <a:cs typeface="Times New Roman" panose="02020603050405020304" pitchFamily="18" charset="0"/>
              </a:rPr>
              <a:t>создаются благоприятные условия для развития общения замкнутых детей;</a:t>
            </a:r>
          </a:p>
          <a:p>
            <a:pPr marL="342900" lvl="0" indent="-342900">
              <a:spcAft>
                <a:spcPts val="800"/>
              </a:spcAft>
              <a:buSzPts val="1000"/>
              <a:buFont typeface="Symbol" panose="05050102010706020507" pitchFamily="18" charset="2"/>
              <a:buChar char=""/>
              <a:tabLst>
                <a:tab pos="457200" algn="l"/>
              </a:tabLst>
            </a:pPr>
            <a:r>
              <a:rPr lang="ru-RU" sz="2400" b="1" dirty="0">
                <a:solidFill>
                  <a:srgbClr val="0070C0"/>
                </a:solidFill>
                <a:latin typeface="Times New Roman" panose="02020603050405020304" pitchFamily="18" charset="0"/>
                <a:cs typeface="Times New Roman" panose="02020603050405020304" pitchFamily="18" charset="0"/>
              </a:rPr>
              <a:t>обеспечивается эффективное эмоциональное </a:t>
            </a:r>
            <a:r>
              <a:rPr lang="ru-RU" sz="2400" b="1" dirty="0" err="1">
                <a:solidFill>
                  <a:srgbClr val="0070C0"/>
                </a:solidFill>
                <a:latin typeface="Times New Roman" panose="02020603050405020304" pitchFamily="18" charset="0"/>
                <a:cs typeface="Times New Roman" panose="02020603050405020304" pitchFamily="18" charset="0"/>
              </a:rPr>
              <a:t>отреагирование</a:t>
            </a:r>
            <a:r>
              <a:rPr lang="ru-RU" sz="2400" b="1" dirty="0">
                <a:solidFill>
                  <a:srgbClr val="0070C0"/>
                </a:solidFill>
                <a:latin typeface="Times New Roman" panose="02020603050405020304" pitchFamily="18" charset="0"/>
                <a:cs typeface="Times New Roman" panose="02020603050405020304" pitchFamily="18" charset="0"/>
              </a:rPr>
              <a:t> социально приемлемыми формами — у детей с агрессивными проявлениями ;</a:t>
            </a:r>
          </a:p>
          <a:p>
            <a:pPr marL="342900" lvl="0" indent="-342900">
              <a:spcAft>
                <a:spcPts val="800"/>
              </a:spcAft>
              <a:buSzPts val="1000"/>
              <a:buFont typeface="Symbol" panose="05050102010706020507" pitchFamily="18" charset="2"/>
              <a:buChar char=""/>
              <a:tabLst>
                <a:tab pos="457200" algn="l"/>
              </a:tabLst>
            </a:pPr>
            <a:r>
              <a:rPr lang="ru-RU" sz="2400" b="1" dirty="0">
                <a:solidFill>
                  <a:srgbClr val="0070C0"/>
                </a:solidFill>
                <a:latin typeface="Times New Roman" panose="02020603050405020304" pitchFamily="18" charset="0"/>
                <a:cs typeface="Times New Roman" panose="02020603050405020304" pitchFamily="18" charset="0"/>
              </a:rPr>
              <a:t>оказывается влияние на осознание ребенком своих переживаний;</a:t>
            </a:r>
          </a:p>
          <a:p>
            <a:pPr marL="342900" lvl="0" indent="-342900">
              <a:spcAft>
                <a:spcPts val="800"/>
              </a:spcAft>
              <a:buSzPts val="1000"/>
              <a:buFont typeface="Symbol" panose="05050102010706020507" pitchFamily="18" charset="2"/>
              <a:buChar char=""/>
              <a:tabLst>
                <a:tab pos="457200" algn="l"/>
              </a:tabLst>
            </a:pPr>
            <a:r>
              <a:rPr lang="ru-RU" sz="2400" b="1" dirty="0">
                <a:solidFill>
                  <a:srgbClr val="0070C0"/>
                </a:solidFill>
                <a:latin typeface="Times New Roman" panose="02020603050405020304" pitchFamily="18" charset="0"/>
                <a:cs typeface="Times New Roman" panose="02020603050405020304" pitchFamily="18" charset="0"/>
              </a:rPr>
              <a:t>развитие произвольности и способности к </a:t>
            </a:r>
            <a:r>
              <a:rPr lang="ru-RU" sz="2400" b="1" dirty="0" err="1">
                <a:solidFill>
                  <a:srgbClr val="0070C0"/>
                </a:solidFill>
                <a:latin typeface="Times New Roman" panose="02020603050405020304" pitchFamily="18" charset="0"/>
                <a:cs typeface="Times New Roman" panose="02020603050405020304" pitchFamily="18" charset="0"/>
              </a:rPr>
              <a:t>саморегуляции</a:t>
            </a:r>
            <a:r>
              <a:rPr lang="ru-RU" sz="2400" b="1" dirty="0">
                <a:solidFill>
                  <a:srgbClr val="0070C0"/>
                </a:solidFill>
                <a:latin typeface="Times New Roman" panose="02020603050405020304" pitchFamily="18" charset="0"/>
                <a:cs typeface="Times New Roman" panose="02020603050405020304" pitchFamily="18" charset="0"/>
              </a:rPr>
              <a:t>;</a:t>
            </a:r>
          </a:p>
          <a:p>
            <a:pPr marL="342900" lvl="0" indent="-342900">
              <a:spcAft>
                <a:spcPts val="800"/>
              </a:spcAft>
              <a:buSzPts val="1000"/>
              <a:buFont typeface="Symbol" panose="05050102010706020507" pitchFamily="18" charset="2"/>
              <a:buChar char=""/>
              <a:tabLst>
                <a:tab pos="457200" algn="l"/>
              </a:tabLst>
            </a:pPr>
            <a:r>
              <a:rPr lang="ru-RU" sz="2400" b="1" dirty="0">
                <a:solidFill>
                  <a:srgbClr val="0070C0"/>
                </a:solidFill>
                <a:latin typeface="Times New Roman" panose="02020603050405020304" pitchFamily="18" charset="0"/>
                <a:cs typeface="Times New Roman" panose="02020603050405020304" pitchFamily="18" charset="0"/>
              </a:rPr>
              <a:t>уверенности в себе за счет социального признания ценности продукта, созданного ребенком.</a:t>
            </a:r>
          </a:p>
        </p:txBody>
      </p:sp>
      <p:pic>
        <p:nvPicPr>
          <p:cNvPr id="7170" name="Picture 2" descr="https://avatars.mds.yandex.net/get-pdb/1348397/933dc324-4170-4144-8d97-08678028a00c/s1200?webp=fal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4632787"/>
            <a:ext cx="2850861" cy="199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6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3345" y="263236"/>
            <a:ext cx="8700655" cy="3811300"/>
          </a:xfrm>
          <a:prstGeom prst="rect">
            <a:avLst/>
          </a:prstGeom>
        </p:spPr>
        <p:txBody>
          <a:bodyPr wrap="square">
            <a:spAutoFit/>
          </a:bodyPr>
          <a:lstStyle/>
          <a:p>
            <a:pPr>
              <a:spcBef>
                <a:spcPts val="150"/>
              </a:spcBef>
              <a:spcAft>
                <a:spcPts val="150"/>
              </a:spcAft>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Для </a:t>
            </a:r>
            <a:r>
              <a:rPr lang="ru-RU"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изотерапии</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подходят все виды художественных материалов:</a:t>
            </a:r>
          </a:p>
          <a:p>
            <a:pPr marL="571500" indent="-342900">
              <a:spcAft>
                <a:spcPts val="0"/>
              </a:spcAft>
              <a:buFont typeface="Wingdings" panose="05000000000000000000" pitchFamily="2" charset="2"/>
              <a:buChar char="q"/>
            </a:pPr>
            <a:r>
              <a:rPr lang="ru-RU"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краски</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карандаши, восковые мелки, пастель;</a:t>
            </a:r>
          </a:p>
          <a:p>
            <a:pPr marL="571500" indent="-342900">
              <a:spcAft>
                <a:spcPts val="0"/>
              </a:spcAft>
              <a:buFont typeface="Wingdings" panose="05000000000000000000" pitchFamily="2" charset="2"/>
              <a:buChar char="q"/>
            </a:pPr>
            <a:r>
              <a:rPr lang="ru-RU"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бумага </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для рисования разных форм и оттенков, картон;</a:t>
            </a:r>
          </a:p>
          <a:p>
            <a:pPr marL="571500" indent="-342900">
              <a:spcAft>
                <a:spcPts val="0"/>
              </a:spcAft>
              <a:buFont typeface="Wingdings" panose="05000000000000000000" pitchFamily="2" charset="2"/>
              <a:buChar char="q"/>
            </a:pPr>
            <a:r>
              <a:rPr lang="ru-RU"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кисти </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разных размеров;</a:t>
            </a:r>
          </a:p>
          <a:p>
            <a:pPr marL="571500" indent="-342900">
              <a:spcAft>
                <a:spcPts val="0"/>
              </a:spcAft>
              <a:buFont typeface="Wingdings" panose="05000000000000000000" pitchFamily="2" charset="2"/>
              <a:buChar char="q"/>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губки для закрашивания больших пространств и многое </a:t>
            </a:r>
            <a:r>
              <a:rPr lang="ru-RU"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другое.</a:t>
            </a:r>
          </a:p>
          <a:p>
            <a:pPr marL="228600">
              <a:spcAft>
                <a:spcPts val="0"/>
              </a:spcAft>
            </a:pPr>
            <a:r>
              <a:rPr lang="ru-RU"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На </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протяжении всех занятий постоянно закрепляется алгоритм выполнения задания: с чего начать, как лучше выполнить ту или иную технологическую операцию.</a:t>
            </a:r>
            <a:endPar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218" name="Picture 2" descr="https://shkolazhizni.ru/img/content/i205/205558_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180810" y="4222344"/>
            <a:ext cx="4376001" cy="23302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samopoznanie.ru/avatars/objects/4-12553_1_6.jpg?1563907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993" y="4074536"/>
            <a:ext cx="4016772" cy="262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78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227950"/>
          </a:xfrm>
        </p:spPr>
        <p:txBody>
          <a:bodyPr>
            <a:noAutofit/>
          </a:bodyPr>
          <a:lstStyle/>
          <a:p>
            <a:pPr>
              <a:lnSpc>
                <a:spcPct val="107000"/>
              </a:lnSpc>
              <a:spcAft>
                <a:spcPts val="800"/>
              </a:spcAft>
            </a:pPr>
            <a:r>
              <a:rPr lang="ru-RU" sz="24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Каракули </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самое доступное упражнение, для которого нужны только бумага и карандаш (ручка, фломастер). Ребёнок свободно, не задумываясь</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 результате, рисует на листе бумаги клубок линий</a:t>
            </a:r>
            <a:r>
              <a:rPr lang="ru-RU"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В процессе можно уже осознанно дорисовывать его, выделять контуры, заштриховывать отдельные участки и т.д.</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24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5530" y="2913594"/>
            <a:ext cx="4667596" cy="3271058"/>
          </a:xfrm>
        </p:spPr>
      </p:pic>
      <p:pic>
        <p:nvPicPr>
          <p:cNvPr id="16386" name="Picture 2" descr="karaku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86828">
            <a:off x="6748789" y="2434008"/>
            <a:ext cx="30480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9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7418" y="429491"/>
            <a:ext cx="8326582" cy="6155531"/>
          </a:xfrm>
          <a:prstGeom prst="rect">
            <a:avLst/>
          </a:prstGeom>
        </p:spPr>
        <p:txBody>
          <a:bodyPr wrap="square">
            <a:spAutoFit/>
          </a:bodyPr>
          <a:lstStyle/>
          <a:p>
            <a:pPr>
              <a:spcBef>
                <a:spcPts val="150"/>
              </a:spcBef>
              <a:spcAft>
                <a:spcPts val="15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1.Техника «штриховка»</a:t>
            </a:r>
            <a:endPar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50"/>
              </a:spcBef>
              <a:spcAft>
                <a:spcPts val="150"/>
              </a:spcAft>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На этом уроке дети работают в технике «</a:t>
            </a:r>
            <a:r>
              <a:rPr lang="ru-RU"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Штриховка».Эта</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техника используется в коррекции неврологических проблем нервной системы, концентрации внимания.</a:t>
            </a:r>
          </a:p>
          <a:p>
            <a:pPr>
              <a:spcBef>
                <a:spcPts val="150"/>
              </a:spcBef>
              <a:spcAft>
                <a:spcPts val="15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2.Техника «пуантилизм»</a:t>
            </a:r>
            <a:endPar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50"/>
              </a:spcBef>
              <a:spcAft>
                <a:spcPts val="150"/>
              </a:spcAft>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Она  очень близка к технике «штриховка». Пуантилизм - это направление в живописи, когда все богатство палитры красок передается чистыми, несмешанными красками. Таким образом, чтоб создать картину, требуется нанести множество точек - мазков основными цветами краски. Отсюда и название техники нанесения рисунка - пуантилизм, от французского слова </a:t>
            </a:r>
            <a:r>
              <a:rPr lang="ru-RU"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pointel</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писать точками. Она способствует, улучшает и корректирует мозговую деятельность. Здесь также  присутствует </a:t>
            </a:r>
            <a:r>
              <a:rPr lang="ru-RU"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цветотерапия</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Работа с цветом даёт хорошее настроение и хорошие эмоции.</a:t>
            </a:r>
            <a:endPar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4" name="Picture 4" descr="https://www.maam.ru/upload/blogs/5f27ef9aa4a7282c9ef62d015ee840a8.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0105" y="3311236"/>
            <a:ext cx="3291895" cy="235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9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4073" y="318655"/>
            <a:ext cx="8769927" cy="6052939"/>
          </a:xfrm>
          <a:prstGeom prst="rect">
            <a:avLst/>
          </a:prstGeom>
        </p:spPr>
        <p:txBody>
          <a:bodyPr wrap="square">
            <a:spAutoFit/>
          </a:bodyPr>
          <a:lstStyle/>
          <a:p>
            <a:pPr>
              <a:spcBef>
                <a:spcPts val="150"/>
              </a:spcBef>
              <a:spcAft>
                <a:spcPts val="15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3.Техника «рисование пальчиком»</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пальчиковая гимнастика и хороший рефлекторный массаж. На ладонях находятся определенные точки, которые связаны со всеми органами тела. Массажируя эти точки, можно добиться улучшения состояния организма в целом. Таким образом  развивается мелкая моторика, гибкость пальцев и мышц  рук. Центр, отвечающий за движения, расположен в мозге рядом с центром речи, и когда начинает работать первый, он заставляет трудиться и второй.</a:t>
            </a:r>
          </a:p>
          <a:p>
            <a:pPr indent="449580">
              <a:spcBef>
                <a:spcPts val="150"/>
              </a:spcBef>
              <a:spcAft>
                <a:spcPts val="150"/>
              </a:spcAft>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Ребёнок получает новые ощущения при макании пальчика в краску, при ведении пальчиком по различным поверхностям для рисования. Он передает свои чувства и ощущения на бумагу в виде рисунка различной цветовой гаммы.  В процессе ребенок раскрепощается, устраняет страхи, комплексы, развивает уверенность в себе и общительность.</a:t>
            </a:r>
            <a:endPar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266" name="Picture 2" descr="https://melkie.net/wp-content/uploads/2019/01/post_5c4ca9f8d490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81565">
            <a:off x="8537575" y="1662544"/>
            <a:ext cx="3256571" cy="2171047"/>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avatars.mds.yandex.net/get-pdb/770122/acd93ccd-23f2-4ec8-abad-da986236ffd7/s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46688">
            <a:off x="8749059" y="4187006"/>
            <a:ext cx="3169516" cy="198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6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10681854" cy="5837495"/>
          </a:xfrm>
          <a:prstGeom prst="rect">
            <a:avLst/>
          </a:prstGeom>
        </p:spPr>
        <p:txBody>
          <a:bodyPr wrap="square">
            <a:spAutoFit/>
          </a:bodyPr>
          <a:lstStyle/>
          <a:p>
            <a:pPr>
              <a:spcBef>
                <a:spcPts val="150"/>
              </a:spcBef>
              <a:spcAft>
                <a:spcPts val="15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4.Техника  «фактура»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spcBef>
                <a:spcPts val="150"/>
              </a:spcBef>
              <a:spcAft>
                <a:spcPts val="150"/>
              </a:spcAft>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В изобразительном искусстве фактура - это своеобразие художественной техники, характер поверхности художественного произведения,  обладающий неограниченными возможностями для создания различных эффектов.  Также под фактурой понимают декоративно-прикладные характеристики поверхности различных материалов с тактильно-визуальной точки зрения, например, «фактура дерева». При работе  в технике «фактура» происходит  переключение с одного на другое, развивается мелкая моторика, внимание, усидчивость</a:t>
            </a:r>
          </a:p>
          <a:p>
            <a:pPr>
              <a:spcBef>
                <a:spcPts val="150"/>
              </a:spcBef>
              <a:spcAft>
                <a:spcPts val="15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5.Техника «рисование мелом»</a:t>
            </a:r>
            <a:endPar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50"/>
              </a:spcBef>
              <a:spcAft>
                <a:spcPts val="150"/>
              </a:spcAft>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Мел – это  экологически чистый материал природного происхождения.</a:t>
            </a:r>
          </a:p>
          <a:p>
            <a:pPr>
              <a:spcBef>
                <a:spcPts val="150"/>
              </a:spcBef>
              <a:spcAft>
                <a:spcPts val="150"/>
              </a:spcAft>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Рисование мелками — своеобразный вид творчества. Дети обычно с увлечением </a:t>
            </a:r>
            <a:r>
              <a:rPr lang="ru-RU"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создавают</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рисунки не только на гладком асфальте, но и на листе бумаги. Чтобы рисовать, ребенок должен овладеть некоторыми приемами, приложить умственные и физические усилия .</a:t>
            </a:r>
            <a:endPar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290" name="Picture 2" descr="http://www.poznaemigraya.ru/wp-content/uploads/2013/01/2013-01-23-20.05.13-1280x76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761"/>
          <a:stretch/>
        </p:blipFill>
        <p:spPr bwMode="auto">
          <a:xfrm rot="1523201">
            <a:off x="9527325" y="1124186"/>
            <a:ext cx="2309059" cy="121978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td1.mycdn.me/image?id=871248585853&amp;t=20&amp;plc=WEB&amp;tkn=*WGjPwxCaghFHw-Taq6tSlSITcW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19745">
            <a:off x="9568698" y="5095027"/>
            <a:ext cx="2226310" cy="148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6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909" y="338385"/>
            <a:ext cx="6096000" cy="5709255"/>
          </a:xfrm>
          <a:prstGeom prst="rect">
            <a:avLst/>
          </a:prstGeom>
        </p:spPr>
        <p:txBody>
          <a:bodyPr>
            <a:spAutoFit/>
          </a:bodyPr>
          <a:lstStyle/>
          <a:p>
            <a:pPr>
              <a:spcBef>
                <a:spcPts val="150"/>
              </a:spcBef>
              <a:spcAft>
                <a:spcPts val="15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6.Техника « </a:t>
            </a:r>
            <a:r>
              <a:rPr lang="ru-RU"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Кляксография</a:t>
            </a: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50"/>
              </a:spcBef>
              <a:spcAft>
                <a:spcPts val="0"/>
              </a:spcAft>
            </a:pPr>
            <a:r>
              <a:rPr lang="ru-RU"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Кляксография</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это отличный способ весело и с пользой поэкспериментировать с красками, создать необычные образы. Средство выразительности: пятно. Такая игра с красками хорошо развивает детское мышление и воображение, творческие фантазии, индивидуальность.  Любое цветовое решение позволяет детям чувствовать себя </a:t>
            </a:r>
            <a:r>
              <a:rPr lang="ru-RU"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раскованнее</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смелее, непосредственнее, дает полную свободу для самовыражения.</a:t>
            </a:r>
          </a:p>
          <a:p>
            <a:pPr>
              <a:spcBef>
                <a:spcPts val="150"/>
              </a:spcBef>
              <a:spcAft>
                <a:spcPts val="150"/>
              </a:spcAft>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Этот вид рисования помогает развить глазомер, координацию.</a:t>
            </a:r>
            <a:endPar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314" name="Picture 2" descr="http://www.steptospain.com/wp-content/uploads/2013/03/Taller-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909" y="1204884"/>
            <a:ext cx="5301673" cy="397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0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4182" y="0"/>
            <a:ext cx="8589818" cy="4575612"/>
          </a:xfrm>
          <a:prstGeom prst="rect">
            <a:avLst/>
          </a:prstGeom>
        </p:spPr>
        <p:txBody>
          <a:bodyPr wrap="square">
            <a:spAutoFit/>
          </a:bodyPr>
          <a:lstStyle/>
          <a:p>
            <a:pPr>
              <a:spcBef>
                <a:spcPts val="150"/>
              </a:spcBef>
              <a:spcAft>
                <a:spcPts val="15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7.Техника « Монотипия»</a:t>
            </a:r>
            <a:endPar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50"/>
              </a:spcBef>
              <a:spcAft>
                <a:spcPts val="150"/>
              </a:spcAft>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Монотипия - вид печатной графики. Техника монотипии заключается в нанесении красок от руки на идеально гладкую поверхность печатной формы с последующим печатанием на станке.  Полученный на бумаге оттиск всегда бывает единственным, уникальным. Развивается мелкая моторика, тактильное восприятие, пространственное ориентировка на листе бумаги, зрительное восприятие, глазомер, усидчивость, наблюдательность. Использование данной техники  позволяет детям чувствовать себя </a:t>
            </a:r>
            <a:r>
              <a:rPr lang="ru-RU"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раскованнее</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смелее, непосредственнее, развивает воображение, дает полную свободу для самовыражения.</a:t>
            </a:r>
            <a:endPar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338" name="Picture 2" descr="https://2.bp.blogspot.com/-_GqYy3PCLi0/WFEeIa_mziI/AAAAAAAADB0/RPVt6pP-YP8n53oYYCuymnd6D69BzZcjgCLcB/s1600/IMG_02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86165">
            <a:off x="8450851" y="3952013"/>
            <a:ext cx="3256841" cy="230014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avatars.mds.yandex.net/get-pdb/750514/97dacb39-7622-4903-8f27-1db0f7630532/s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31450">
            <a:off x="6125532" y="4743737"/>
            <a:ext cx="2496222" cy="189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5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45" y="138545"/>
            <a:ext cx="9033164" cy="3098284"/>
          </a:xfrm>
          <a:prstGeom prst="rect">
            <a:avLst/>
          </a:prstGeom>
        </p:spPr>
        <p:txBody>
          <a:bodyPr wrap="square">
            <a:spAutoFit/>
          </a:bodyPr>
          <a:lstStyle/>
          <a:p>
            <a:pPr>
              <a:spcBef>
                <a:spcPts val="150"/>
              </a:spcBef>
              <a:spcAft>
                <a:spcPts val="15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8. Техника «Рисование губкой»</a:t>
            </a:r>
            <a:endPar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spcBef>
                <a:spcPts val="150"/>
              </a:spcBef>
              <a:spcAft>
                <a:spcPts val="150"/>
              </a:spcAft>
            </a:pP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Это необычная техника рисования. Идёт большая работа с цветом.  Развивается мелкая моторика, тактильное восприятие. Можно использовать обычные хозяйственные губки. В зависимости от размера губки можно получить большие или маленькие отпечатки. Губкой легко закрасить большие поверхности. Можно использовать готовые трафареты, а можно вырезать самим.</a:t>
            </a:r>
            <a:endPar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362" name="Picture 2" descr="https://st03.kakprosto.ru/images/article/2016/5/25/253862_574549c54a4f2574549c54a52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83338">
            <a:off x="9161030" y="928255"/>
            <a:ext cx="2717690" cy="17233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0945" y="3394364"/>
            <a:ext cx="8853055" cy="2308324"/>
          </a:xfrm>
          <a:prstGeom prst="rect">
            <a:avLst/>
          </a:prstGeom>
        </p:spPr>
        <p:txBody>
          <a:bodyPr wrap="square">
            <a:spAutoFit/>
          </a:bodyPr>
          <a:lstStyle/>
          <a:p>
            <a:r>
              <a:rPr lang="ru-RU" sz="2400" b="1"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9.Рисование </a:t>
            </a:r>
            <a:r>
              <a:rPr lang="ru-RU"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сухими листьями (сыпучими материалами и продуктами) </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подходит детям с выраженной моторной неловкостью, негативизмом, зажатостью,</a:t>
            </a:r>
            <a:b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способствует процессу адаптации в новом пространстве, дарит чувство успешности. </a:t>
            </a:r>
            <a:b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endParaRPr lang="ru-RU" sz="2400" b="1" dirty="0">
              <a:solidFill>
                <a:srgbClr val="0070C0"/>
              </a:solidFill>
              <a:latin typeface="Times New Roman" panose="02020603050405020304" pitchFamily="18" charset="0"/>
              <a:cs typeface="Times New Roman" panose="02020603050405020304" pitchFamily="18" charset="0"/>
            </a:endParaRPr>
          </a:p>
        </p:txBody>
      </p:sp>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24319">
            <a:off x="8417966" y="3487059"/>
            <a:ext cx="3435061" cy="2377707"/>
          </a:xfrm>
          <a:prstGeom prst="rect">
            <a:avLst/>
          </a:prstGeom>
        </p:spPr>
      </p:pic>
      <p:pic>
        <p:nvPicPr>
          <p:cNvPr id="15366" name="Picture 6" descr="https://i1.wp.com/beremennost-po-nedeliam.com/wp-content/uploads/2017/11/%D0%BD%D0%B0%D1%83%D1%87%D0%B8%D1%82%D1%8C-%D1%80%D0%B5%D0%B1%D0%B5%D0%BD%D0%BA%D0%B0-%D1%80%D0%B8%D1%81%D0%BE%D0%B2%D0%B0%D1%82%D1%8C-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012" y="4923444"/>
            <a:ext cx="3114097" cy="17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0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8181109" cy="2294947"/>
          </a:xfrm>
        </p:spPr>
        <p:txBody>
          <a:bodyPr>
            <a:normAutofit/>
          </a:bodyPr>
          <a:lstStyle/>
          <a:p>
            <a:pPr algn="ct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Важнейшей задачей современной семьи и дошкольного учреждения является сохранение здоровья ребёнка с </a:t>
            </a:r>
            <a:r>
              <a:rPr lang="ru-RU"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иными возможностями</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способного проявлять самостоятельность, физически подготовленного, творчески мыслящего, уверенного в своих силах.</a:t>
            </a:r>
            <a:endParaRPr lang="ru-RU" sz="2400" b="1" dirty="0">
              <a:solidFill>
                <a:srgbClr val="0070C0"/>
              </a:solidFill>
              <a:latin typeface="Times New Roman" panose="02020603050405020304" pitchFamily="18" charset="0"/>
              <a:cs typeface="Times New Roman" panose="02020603050405020304" pitchFamily="18" charset="0"/>
            </a:endParaRPr>
          </a:p>
        </p:txBody>
      </p:sp>
      <p:pic>
        <p:nvPicPr>
          <p:cNvPr id="1028" name="Picture 4" descr="https://get.pxhere.com/photo/game-play-city-child-painting-public-space-art-children-colors-hands-playground-mural-kindergarten-murals-human-settlement-692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331" y="2507672"/>
            <a:ext cx="5355288" cy="401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92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1" y="401782"/>
            <a:ext cx="11014364" cy="2964874"/>
          </a:xfrm>
        </p:spPr>
        <p:txBody>
          <a:bodyPr>
            <a:noAutofit/>
          </a:bodyPr>
          <a:lstStyle/>
          <a:p>
            <a:pPr>
              <a:lnSpc>
                <a:spcPct val="107000"/>
              </a:lnSpc>
              <a:spcAft>
                <a:spcPts val="800"/>
              </a:spcAft>
            </a:pP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Рисование предметами окружающего пространства: (мятой бумагой, резиновым игрушками, кубиками, губками, зубными щетками, палочками, нитками,</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листьями, коктейльными соломинками, ластиками) служит для ребёнка  возрастанием самооценки,</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появления сил для выдвижения и отстаивания собственных идей.</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 </a:t>
            </a:r>
            <a:br>
              <a:rPr lang="ru-RU" sz="24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911034">
            <a:off x="795123" y="3366656"/>
            <a:ext cx="3763024" cy="2822268"/>
          </a:xfrm>
        </p:spPr>
      </p:pic>
      <p:pic>
        <p:nvPicPr>
          <p:cNvPr id="17412" name="Picture 4" descr="http://alcvet.nnov.prosadiki.ru/media/2019/01/27/1274894157/DSCN20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64294">
            <a:off x="7731870" y="3426394"/>
            <a:ext cx="3608421" cy="270279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s://ds05.infourok.ru/uploads/ex/10c3/0007b1e2-10f1c415/img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1183" y="3552853"/>
            <a:ext cx="3266498" cy="244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429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636" y="360218"/>
            <a:ext cx="8728364" cy="1569660"/>
          </a:xfrm>
          <a:prstGeom prst="rect">
            <a:avLst/>
          </a:prstGeom>
        </p:spPr>
        <p:txBody>
          <a:bodyPr wrap="square">
            <a:spAutoFit/>
          </a:bodyPr>
          <a:lstStyle/>
          <a:p>
            <a:r>
              <a:rPr lang="ru-RU" sz="2400" b="1" dirty="0">
                <a:solidFill>
                  <a:srgbClr val="0070C0"/>
                </a:solidFill>
                <a:latin typeface="Times New Roman" panose="02020603050405020304" pitchFamily="18" charset="0"/>
                <a:cs typeface="Times New Roman" panose="02020603050405020304" pitchFamily="18" charset="0"/>
              </a:rPr>
              <a:t>Занятия могут проводится как опытным педагогом, так и близкими друзьями или родителями. Ребенок должен доверять этому человеку и не бояться его.</a:t>
            </a:r>
            <a:br>
              <a:rPr lang="ru-RU" sz="2400" b="1" dirty="0">
                <a:solidFill>
                  <a:srgbClr val="0070C0"/>
                </a:solidFill>
                <a:latin typeface="Times New Roman" panose="02020603050405020304" pitchFamily="18" charset="0"/>
                <a:cs typeface="Times New Roman" panose="02020603050405020304" pitchFamily="18" charset="0"/>
              </a:rPr>
            </a:br>
            <a:endParaRPr lang="ru-RU" sz="2400" b="1" dirty="0">
              <a:solidFill>
                <a:srgbClr val="0070C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86000" y="1523999"/>
            <a:ext cx="8077200" cy="2308324"/>
          </a:xfrm>
          <a:prstGeom prst="rect">
            <a:avLst/>
          </a:prstGeom>
        </p:spPr>
        <p:txBody>
          <a:bodyPr wrap="square">
            <a:spAutoFit/>
          </a:bodyPr>
          <a:lstStyle/>
          <a:p>
            <a:r>
              <a:rPr lang="ru-RU" sz="2400" b="1" dirty="0">
                <a:solidFill>
                  <a:srgbClr val="0070C0"/>
                </a:solidFill>
                <a:latin typeface="Times New Roman" panose="02020603050405020304" pitchFamily="18" charset="0"/>
                <a:cs typeface="Times New Roman" panose="02020603050405020304" pitchFamily="18" charset="0"/>
              </a:rPr>
              <a:t>Используя в своей работе метод </a:t>
            </a:r>
            <a:r>
              <a:rPr lang="ru-RU" sz="2400" b="1" dirty="0" err="1">
                <a:solidFill>
                  <a:srgbClr val="0070C0"/>
                </a:solidFill>
                <a:latin typeface="Times New Roman" panose="02020603050405020304" pitchFamily="18" charset="0"/>
                <a:cs typeface="Times New Roman" panose="02020603050405020304" pitchFamily="18" charset="0"/>
              </a:rPr>
              <a:t>изотерапию</a:t>
            </a:r>
            <a:r>
              <a:rPr lang="ru-RU" sz="2400" b="1" dirty="0">
                <a:solidFill>
                  <a:srgbClr val="0070C0"/>
                </a:solidFill>
                <a:latin typeface="Times New Roman" panose="02020603050405020304" pitchFamily="18" charset="0"/>
                <a:cs typeface="Times New Roman" panose="02020603050405020304" pitchFamily="18" charset="0"/>
              </a:rPr>
              <a:t>, достаточно быстро можно добиться положительных результатов, так как подобная деятельность является очень необычной, интересной и увлекательной, а это в свою очередь, помогает участникам педагогического процесса наладить взаимодействие и достичь желаемого эффекта.</a:t>
            </a:r>
          </a:p>
        </p:txBody>
      </p:sp>
      <p:sp>
        <p:nvSpPr>
          <p:cNvPr id="5" name="Прямоугольник 4"/>
          <p:cNvSpPr/>
          <p:nvPr/>
        </p:nvSpPr>
        <p:spPr>
          <a:xfrm>
            <a:off x="415636" y="3735341"/>
            <a:ext cx="11346872" cy="2554545"/>
          </a:xfrm>
          <a:prstGeom prst="rect">
            <a:avLst/>
          </a:prstGeom>
        </p:spPr>
        <p:txBody>
          <a:bodyPr wrap="square">
            <a:spAutoFit/>
          </a:bodyPr>
          <a:lstStyle/>
          <a:p>
            <a:r>
              <a:rPr lang="ru-RU" sz="2400" b="1" dirty="0">
                <a:solidFill>
                  <a:srgbClr val="C00000"/>
                </a:solidFill>
              </a:rPr>
              <a:t>В глубине человека заложена творческая </a:t>
            </a:r>
            <a:r>
              <a:rPr lang="ru-RU" sz="2400" b="1" dirty="0" smtClean="0">
                <a:solidFill>
                  <a:srgbClr val="C00000"/>
                </a:solidFill>
              </a:rPr>
              <a:t>сила, которая </a:t>
            </a:r>
            <a:r>
              <a:rPr lang="ru-RU" sz="2400" b="1" dirty="0">
                <a:solidFill>
                  <a:srgbClr val="C00000"/>
                </a:solidFill>
              </a:rPr>
              <a:t>способна создать то, что должно </a:t>
            </a:r>
            <a:r>
              <a:rPr lang="ru-RU" sz="2400" b="1" dirty="0" smtClean="0">
                <a:solidFill>
                  <a:srgbClr val="C00000"/>
                </a:solidFill>
              </a:rPr>
              <a:t>быть, которая </a:t>
            </a:r>
            <a:r>
              <a:rPr lang="ru-RU" sz="2400" b="1" dirty="0">
                <a:solidFill>
                  <a:srgbClr val="C00000"/>
                </a:solidFill>
              </a:rPr>
              <a:t>не даст нам покоя и отдыха, пока мы </a:t>
            </a:r>
            <a:r>
              <a:rPr lang="ru-RU" sz="2400" b="1" dirty="0" smtClean="0">
                <a:solidFill>
                  <a:srgbClr val="C00000"/>
                </a:solidFill>
              </a:rPr>
              <a:t>не выразим </a:t>
            </a:r>
            <a:r>
              <a:rPr lang="ru-RU" sz="2400" b="1" dirty="0">
                <a:solidFill>
                  <a:srgbClr val="C00000"/>
                </a:solidFill>
              </a:rPr>
              <a:t>это вне нас тем или иным способом.</a:t>
            </a:r>
          </a:p>
          <a:p>
            <a:pPr lvl="8" algn="r"/>
            <a:r>
              <a:rPr lang="ru-RU" sz="2400" b="1" dirty="0" smtClean="0">
                <a:solidFill>
                  <a:srgbClr val="C00000"/>
                </a:solidFill>
              </a:rPr>
              <a:t>                                                                                                                                    Иоганн </a:t>
            </a:r>
            <a:r>
              <a:rPr lang="ru-RU" sz="2400" b="1" dirty="0">
                <a:solidFill>
                  <a:srgbClr val="C00000"/>
                </a:solidFill>
              </a:rPr>
              <a:t>Вольфганг </a:t>
            </a:r>
            <a:r>
              <a:rPr lang="ru-RU" sz="2400" b="1" dirty="0" smtClean="0">
                <a:solidFill>
                  <a:srgbClr val="C00000"/>
                </a:solidFill>
              </a:rPr>
              <a:t>Гёте</a:t>
            </a:r>
          </a:p>
          <a:p>
            <a:pPr lvl="5"/>
            <a:r>
              <a:rPr lang="ru-RU" sz="4000" b="1" dirty="0" smtClean="0">
                <a:solidFill>
                  <a:srgbClr val="0070C0"/>
                </a:solidFill>
              </a:rPr>
              <a:t>Желаем творческих успехов!</a:t>
            </a:r>
            <a:endParaRPr lang="ru-RU" sz="4000" b="1" dirty="0">
              <a:solidFill>
                <a:srgbClr val="0070C0"/>
              </a:solidFill>
            </a:endParaRPr>
          </a:p>
        </p:txBody>
      </p:sp>
    </p:spTree>
    <p:extLst>
      <p:ext uri="{BB962C8B-B14F-4D97-AF65-F5344CB8AC3E}">
        <p14:creationId xmlns:p14="http://schemas.microsoft.com/office/powerpoint/2010/main" val="136328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5145"/>
            <a:ext cx="8825345" cy="2828451"/>
          </a:xfrm>
        </p:spPr>
        <p:txBody>
          <a:bodyPr>
            <a:noAutofit/>
          </a:bodyPr>
          <a:lstStyle/>
          <a:p>
            <a:pPr>
              <a:lnSpc>
                <a:spcPct val="107000"/>
              </a:lnSpc>
              <a:spcAft>
                <a:spcPts val="800"/>
              </a:spcAft>
            </a:pP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Арттерапия – что это такое? </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Арттерапия (лат. </a:t>
            </a:r>
            <a:r>
              <a:rPr lang="ru-RU" sz="2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ars</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искусство, греч. </a:t>
            </a:r>
            <a:r>
              <a:rPr lang="ru-RU" sz="2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therapeia</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лечение), т.е. буквально означает «лечение искусством». Представляет собой методику лечения и развития при помощи художественного искусства и творчества. Считается одним из наиболее мягких, но эффективных методов, используемых в работе психологами, психотерапевтами и педагогами</a:t>
            </a:r>
            <a:r>
              <a:rPr lang="ru-RU" sz="24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24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7022" y="3874148"/>
            <a:ext cx="5264106" cy="2803743"/>
          </a:xfrm>
        </p:spPr>
      </p:pic>
    </p:spTree>
    <p:extLst>
      <p:ext uri="{BB962C8B-B14F-4D97-AF65-F5344CB8AC3E}">
        <p14:creationId xmlns:p14="http://schemas.microsoft.com/office/powerpoint/2010/main" val="158694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8056418" cy="2364219"/>
          </a:xfrm>
        </p:spPr>
        <p:txBody>
          <a:bodyPr>
            <a:noAutofit/>
          </a:bodyPr>
          <a:lstStyle/>
          <a:p>
            <a:pPr>
              <a:lnSpc>
                <a:spcPct val="107000"/>
              </a:lnSpc>
              <a:spcAft>
                <a:spcPts val="800"/>
              </a:spcAft>
            </a:pP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В отличие от занятий, направленных на систематическое обучение какому-либо искусству, занятия </a:t>
            </a:r>
            <a:r>
              <a:rPr lang="ru-RU" sz="2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арттерапией</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носят скорее спонтанный характер </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и направлены не на результат, а на сам творческий процесс.</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2400" b="1" dirty="0">
              <a:solidFill>
                <a:srgbClr val="0070C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7365" y="2584726"/>
            <a:ext cx="6878781" cy="3819134"/>
          </a:xfrm>
        </p:spPr>
      </p:pic>
    </p:spTree>
    <p:extLst>
      <p:ext uri="{BB962C8B-B14F-4D97-AF65-F5344CB8AC3E}">
        <p14:creationId xmlns:p14="http://schemas.microsoft.com/office/powerpoint/2010/main" val="293970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7090"/>
            <a:ext cx="7557655" cy="2807303"/>
          </a:xfrm>
        </p:spPr>
        <p:txBody>
          <a:bodyPr>
            <a:noAutofit/>
          </a:bodyPr>
          <a:lstStyle/>
          <a:p>
            <a:pPr>
              <a:lnSpc>
                <a:spcPct val="107000"/>
              </a:lnSpc>
              <a:spcAft>
                <a:spcPts val="800"/>
              </a:spcAft>
            </a:pPr>
            <a:r>
              <a:rPr lang="ru-RU" sz="24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Задачи </a:t>
            </a:r>
            <a:r>
              <a:rPr lang="ru-RU" sz="2400" b="1" dirty="0" err="1"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арттерапии</a:t>
            </a:r>
            <a:r>
              <a:rPr lang="ru-RU" sz="24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4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диагностика психологических проблем;</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облегчение установления социальных контактов;</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развитие творческих способностей;</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развитие самоконтроля;</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повышение самооценки.</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 </a:t>
            </a:r>
            <a:br>
              <a:rPr lang="ru-RU" sz="24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242" y="3084393"/>
            <a:ext cx="4923897" cy="3649662"/>
          </a:xfrm>
        </p:spPr>
      </p:pic>
    </p:spTree>
    <p:extLst>
      <p:ext uri="{BB962C8B-B14F-4D97-AF65-F5344CB8AC3E}">
        <p14:creationId xmlns:p14="http://schemas.microsoft.com/office/powerpoint/2010/main" val="3155799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818" y="365125"/>
            <a:ext cx="9670473" cy="3770147"/>
          </a:xfrm>
        </p:spPr>
        <p:txBody>
          <a:bodyPr>
            <a:normAutofit fontScale="90000"/>
          </a:bodyPr>
          <a:lstStyle/>
          <a:p>
            <a:pPr>
              <a:lnSpc>
                <a:spcPct val="107000"/>
              </a:lnSpc>
              <a:spcAft>
                <a:spcPts val="800"/>
              </a:spcAft>
            </a:pPr>
            <a:r>
              <a:rPr lang="ru-RU" sz="2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Разновидности </a:t>
            </a:r>
            <a:r>
              <a:rPr lang="ru-RU" sz="2400" b="1" dirty="0" err="1"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арттерапии</a:t>
            </a:r>
            <a:r>
              <a:rPr lang="ru-RU"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ru-RU" sz="24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4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изотерапия</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(все, что связано с изобразительным искусством: рисование, живопись, лепка и т.д.);</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цветотерапия</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песочная терапия;</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музыкотерапия</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библиотерапия</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(работа со словом – сочинение сказок, стихов и т.д.),</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данс</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терапия</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драматерапия</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2400" b="1" dirty="0">
              <a:solidFill>
                <a:srgbClr val="0070C0"/>
              </a:solidFill>
              <a:latin typeface="Times New Roman" panose="02020603050405020304" pitchFamily="18" charset="0"/>
              <a:cs typeface="Times New Roman" panose="02020603050405020304" pitchFamily="18" charset="0"/>
            </a:endParaRPr>
          </a:p>
        </p:txBody>
      </p:sp>
      <p:pic>
        <p:nvPicPr>
          <p:cNvPr id="2050" name="Picture 2" descr="https://www.pinclipart.com/picdir/big/124-1242934_illustration-painted-children-transprent-children-painting-png-clipart.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7487" y="3843244"/>
            <a:ext cx="3724295" cy="25451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rhivurokov.ru/kopilka/up/html/2017/05/22/k_5922ee00bbcf9/417685_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139" y="2940612"/>
            <a:ext cx="3308061" cy="20838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td1.mycdn.me/image?id=871630616171&amp;t=20&amp;plc=WEB&amp;tkn=*5VRUPwDt-Etvl52fba9IyhPJ-y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0993" y="3252244"/>
            <a:ext cx="3214255" cy="228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31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37" y="1482277"/>
            <a:ext cx="4775527" cy="1925782"/>
          </a:xfrm>
        </p:spPr>
        <p:txBody>
          <a:bodyPr>
            <a:noAutofit/>
          </a:bodyPr>
          <a:lstStyle/>
          <a:p>
            <a:pPr>
              <a:lnSpc>
                <a:spcPct val="107000"/>
              </a:lnSpc>
              <a:spcAft>
                <a:spcPts val="800"/>
              </a:spcAft>
            </a:pPr>
            <a:r>
              <a:rPr lang="ru-RU" sz="24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Левое полушарие </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это своеобразный цензор, разум, сознание, которое подчас не пропускает наружу искренние чувства, подавляя их.</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2400" b="1" dirty="0">
              <a:solidFill>
                <a:srgbClr val="0070C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669" y="3597753"/>
            <a:ext cx="3140507" cy="3121701"/>
          </a:xfrm>
        </p:spPr>
      </p:pic>
      <p:pic>
        <p:nvPicPr>
          <p:cNvPr id="5122" name="Picture 2" descr="https://pediatriya.info/wp-content/uploads/2017/07/izoterapi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6" y="3218365"/>
            <a:ext cx="4485697" cy="336427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56505" y="1482276"/>
            <a:ext cx="5592839" cy="1938992"/>
          </a:xfrm>
          <a:prstGeom prst="rect">
            <a:avLst/>
          </a:prstGeom>
        </p:spPr>
        <p:txBody>
          <a:bodyPr wrap="square">
            <a:spAutoFit/>
          </a:bodyPr>
          <a:lstStyle/>
          <a:p>
            <a:r>
              <a:rPr lang="ru-RU"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Правое</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активизируется во время творческой деятельности, запускает бессознательные процессы, открывающие путь к выражению подлинных переживаний.</a:t>
            </a:r>
            <a:endParaRPr lang="ru-RU" sz="2400" b="1" dirty="0">
              <a:solidFill>
                <a:srgbClr val="0070C0"/>
              </a:solidFill>
              <a:latin typeface="Times New Roman" panose="02020603050405020304" pitchFamily="18" charset="0"/>
              <a:cs typeface="Times New Roman" panose="02020603050405020304" pitchFamily="18" charset="0"/>
            </a:endParaRPr>
          </a:p>
        </p:txBody>
      </p:sp>
      <p:pic>
        <p:nvPicPr>
          <p:cNvPr id="7" name="Объект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8775" y="3597753"/>
            <a:ext cx="1949335" cy="2598126"/>
          </a:xfrm>
          <a:prstGeom prst="rect">
            <a:avLst/>
          </a:prstGeom>
        </p:spPr>
      </p:pic>
      <p:sp>
        <p:nvSpPr>
          <p:cNvPr id="5" name="Прямоугольник 4"/>
          <p:cNvSpPr/>
          <p:nvPr/>
        </p:nvSpPr>
        <p:spPr>
          <a:xfrm>
            <a:off x="498765" y="56994"/>
            <a:ext cx="8645236" cy="1569660"/>
          </a:xfrm>
          <a:prstGeom prst="rect">
            <a:avLst/>
          </a:prstGeom>
        </p:spPr>
        <p:txBody>
          <a:bodyPr wrap="square">
            <a:spAutoFit/>
          </a:bodyPr>
          <a:lstStyle/>
          <a:p>
            <a:pPr algn="ct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Каждый из видов </a:t>
            </a:r>
            <a:r>
              <a:rPr lang="ru-RU"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арттерапии</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имеет свои методики, которые базируются на «переключении» активности полушарий головного мозга. </a:t>
            </a:r>
            <a:b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endParaRPr lang="ru-RU" sz="2400" dirty="0"/>
          </a:p>
        </p:txBody>
      </p:sp>
    </p:spTree>
    <p:extLst>
      <p:ext uri="{BB962C8B-B14F-4D97-AF65-F5344CB8AC3E}">
        <p14:creationId xmlns:p14="http://schemas.microsoft.com/office/powerpoint/2010/main" val="112727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7091"/>
            <a:ext cx="8250382" cy="2493818"/>
          </a:xfrm>
        </p:spPr>
        <p:txBody>
          <a:bodyPr>
            <a:normAutofit/>
          </a:bodyPr>
          <a:lstStyle/>
          <a:p>
            <a:pPr>
              <a:lnSpc>
                <a:spcPct val="107000"/>
              </a:lnSpc>
              <a:spcAft>
                <a:spcPts val="800"/>
              </a:spcAft>
            </a:pP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В результате </a:t>
            </a:r>
            <a:r>
              <a:rPr lang="ru-RU" sz="2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арттерапевтических</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занятий полушария начинают «дружно» работать вместе, и работа эта направлена на осознание и исправление внутренних,</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бессознательных проблем: страхов, комплексов, «зажимов» и т.д.</a:t>
            </a:r>
            <a:b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2400" b="1" dirty="0">
              <a:solidFill>
                <a:srgbClr val="0070C0"/>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1569" y="2547850"/>
            <a:ext cx="4858789" cy="3645131"/>
          </a:xfrm>
        </p:spPr>
      </p:pic>
      <p:sp>
        <p:nvSpPr>
          <p:cNvPr id="3" name="Прямоугольник 2"/>
          <p:cNvSpPr/>
          <p:nvPr/>
        </p:nvSpPr>
        <p:spPr>
          <a:xfrm>
            <a:off x="5902036" y="2272145"/>
            <a:ext cx="4572000" cy="1938992"/>
          </a:xfrm>
          <a:prstGeom prst="rect">
            <a:avLst/>
          </a:prstGeom>
        </p:spPr>
        <p:txBody>
          <a:bodyPr wrap="square">
            <a:spAutoFit/>
          </a:bodyPr>
          <a:lstStyle/>
          <a:p>
            <a:r>
              <a:rPr lang="ru-RU"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Главное условие </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для упражнений детской </a:t>
            </a:r>
            <a:r>
              <a:rPr lang="ru-RU"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арттерапии</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доступность средств, привлекательность, понятность и безопасность.</a:t>
            </a:r>
            <a:endParaRPr lang="ru-RU"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88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8070273" cy="1806575"/>
          </a:xfrm>
        </p:spPr>
        <p:txBody>
          <a:bodyPr>
            <a:normAutofit/>
          </a:bodyPr>
          <a:lstStyle/>
          <a:p>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err="1"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Изотерапия</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как одно из направлений </a:t>
            </a:r>
            <a:r>
              <a:rPr lang="ru-RU" sz="2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арттерапии</a:t>
            </a:r>
            <a:r>
              <a:rPr lang="ru-RU"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является мощным и эффективным средством в образовательной среде</a:t>
            </a: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pic>
        <p:nvPicPr>
          <p:cNvPr id="4098" name="Picture 2" descr="https://avatars.mds.yandex.net/get-pdb/1408921/c3f87840-0b52-47d4-b67d-663bb8fa0df2/s1200?webp=fals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018" y="1824470"/>
            <a:ext cx="4177146" cy="27917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ekoner.ru/wp-content/uploads/2016/03/igry-dlja-dete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606" y="1413867"/>
            <a:ext cx="4799734" cy="35665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avatars.mds.yandex.net/get-pdb/1366542/07bbe8fc-3cf5-426b-9312-707d04224682/s1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108468" y="4031673"/>
            <a:ext cx="4703046" cy="264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67440"/>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1136</TotalTime>
  <Words>534</Words>
  <Application>Microsoft Office PowerPoint</Application>
  <PresentationFormat>Широкоэкранный</PresentationFormat>
  <Paragraphs>59</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Calibri</vt:lpstr>
      <vt:lpstr>Symbol</vt:lpstr>
      <vt:lpstr>Times New Roman</vt:lpstr>
      <vt:lpstr>Trebuchet MS</vt:lpstr>
      <vt:lpstr>Wingdings</vt:lpstr>
      <vt:lpstr>Wingdings 3</vt:lpstr>
      <vt:lpstr>Аспект</vt:lpstr>
      <vt:lpstr>Муниципальное бюджетное дошкольное образовательное учреждение «Детский сад комбинированного вида № 19 «Рябинка» _____________________________________________________________________ 658204, г. Рубцовск, ул.Киевская, 3 тел.: (38557) 2-18-88 Е-mail: ryabinka.detskiysad19@mail.ru     Арт терапия как здоровьесберегающая технология в работе с детьми с ОВЗ. Изотерапия.</vt:lpstr>
      <vt:lpstr>Важнейшей задачей современной семьи и дошкольного учреждения является сохранение здоровья ребёнка с иными возможностями, способного проявлять самостоятельность, физически подготовленного, творчески мыслящего, уверенного в своих силах.</vt:lpstr>
      <vt:lpstr>Арттерапия – что это такое?  Арттерапия (лат. ars — искусство, греч. therapeia — лечение), т.е. буквально означает «лечение искусством». Представляет собой методику лечения и развития при помощи художественного искусства и творчества. Считается одним из наиболее мягких, но эффективных методов, используемых в работе психологами, психотерапевтами и педагогами.  </vt:lpstr>
      <vt:lpstr>В отличие от занятий, направленных на систематическое обучение какому-либо искусству, занятия арттерапией носят скорее спонтанный характер  и направлены не на результат, а на сам творческий процесс. </vt:lpstr>
      <vt:lpstr>Задачи арттерапии:  - диагностика психологических проблем;  - облегчение установления социальных контактов;  - развитие творческих способностей;  - развитие самоконтроля;  - повышение самооценки.   </vt:lpstr>
      <vt:lpstr> Разновидности арттерапии:  - изотерапия (все, что связано с изобразительным искусством: рисование, живопись, лепка и т.д.);  - цветотерапия;  - песочная терапия;  - музыкотерапия;  -библиотерапия (работа со словом – сочинение сказок, стихов и т.д.),  - данс – терапия;  - драматерапия;  </vt:lpstr>
      <vt:lpstr>Левое полушарие – это своеобразный цензор, разум, сознание, которое подчас не пропускает наружу искренние чувства, подавляя их. </vt:lpstr>
      <vt:lpstr>В результате арттерапевтических занятий полушария начинают «дружно» работать вместе, и работа эта направлена на осознание и исправление внутренних, бессознательных проблем: страхов, комплексов, «зажимов» и т.д. </vt:lpstr>
      <vt:lpstr> Изотерапия как одно из направлений арттерапии является мощным и эффективным средством в образовательной среде.</vt:lpstr>
      <vt:lpstr>Презентация PowerPoint</vt:lpstr>
      <vt:lpstr>Презентация PowerPoint</vt:lpstr>
      <vt:lpstr>Презентация PowerPoint</vt:lpstr>
      <vt:lpstr>Каракули – самое доступное упражнение, для которого нужны только бумага и карандаш (ручка, фломастер). Ребёнок свободно, не задумываясь о результате, рисует на листе бумаги клубок линий. В процессе можно уже осознанно дорисовывать его, выделять контуры, заштриховывать отдельные участки и т.д.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Рисование предметами окружающего пространства: (мятой бумагой, резиновым игрушками, кубиками, губками, зубными щетками, палочками, нитками, листьями, коктейльными соломинками, ластиками) служит для ребёнка  возрастанием самооценки, появления сил для выдвижения и отстаивания собственных идей.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 терапия как здоровьесберегающая технология в работе с детьми с ОВЗ</dc:title>
  <dc:creator>Лариса Пальчикова</dc:creator>
  <cp:lastModifiedBy>RePack by Diakov</cp:lastModifiedBy>
  <cp:revision>52</cp:revision>
  <dcterms:created xsi:type="dcterms:W3CDTF">2018-02-09T07:02:08Z</dcterms:created>
  <dcterms:modified xsi:type="dcterms:W3CDTF">2020-05-21T17:45:08Z</dcterms:modified>
</cp:coreProperties>
</file>