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5" r:id="rId4"/>
    <p:sldId id="278" r:id="rId5"/>
    <p:sldId id="274" r:id="rId6"/>
    <p:sldId id="276" r:id="rId7"/>
    <p:sldId id="275" r:id="rId8"/>
    <p:sldId id="281" r:id="rId9"/>
    <p:sldId id="277" r:id="rId10"/>
    <p:sldId id="282" r:id="rId11"/>
    <p:sldId id="28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53"/>
    <a:srgbClr val="0068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6;&#1087;&#1099;&#1090;%20&#1085;&#1086;&#1074;&#1086;&#1077;\&#1072;&#1083;&#1100;&#1073;&#1086;&#1084;%20&#1084;&#1103;&#1075;&#1082;&#1080;&#1077;%20&#1089;&#1086;&#1075;&#1083;\&#1072;&#1072;&#1072;&#1072;%20&#1085;&#1086;&#1074;&#1086;&#1077;\&#1074;%20&#1075;&#1086;&#1089;&#1090;&#1103;&#1093;%20&#1091;%20&#1089;&#1082;&#1072;&#1079;&#1082;&#1080;\&#1084;&#1077;&#1083;&#1086;&#1076;&#1080;&#1103;%201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1" Type="http://schemas.openxmlformats.org/officeDocument/2006/relationships/audio" Target="file:///F:\&#1086;&#1087;&#1099;&#1090;%20&#1085;&#1086;&#1074;&#1086;&#1077;\&#1072;&#1083;&#1100;&#1073;&#1086;&#1084;%20&#1084;&#1103;&#1075;&#1082;&#1080;&#1077;%20&#1089;&#1086;&#1075;&#1083;\&#1072;&#1072;&#1072;&#1072;%20&#1085;&#1086;&#1074;&#1086;&#1077;\&#1074;%20&#1075;&#1086;&#1089;&#1090;&#1103;&#1093;%20&#1091;%20&#1089;&#1082;&#1072;&#1079;&#1082;&#1080;\&#1084;&#1077;&#1083;&#1086;&#1076;&#1080;&#1103;%201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gorode.ru/" TargetMode="External"/><Relationship Id="rId3" Type="http://schemas.openxmlformats.org/officeDocument/2006/relationships/hyperlink" Target="http://900igr.net/kartinki/algebra/Vyrazhenie/035-25.html" TargetMode="External"/><Relationship Id="rId7" Type="http://schemas.openxmlformats.org/officeDocument/2006/relationships/hyperlink" Target="http://www.liveinternet.ru/users/vsjo_dlja_doshkoljat/post290154602/" TargetMode="External"/><Relationship Id="rId2" Type="http://schemas.openxmlformats.org/officeDocument/2006/relationships/hyperlink" Target="http://fotki.yandex.ru/users/eleni-mironya/album/187779/?&amp;p=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orisova.3dn.ru/index/skazochnye_geroi/0-130" TargetMode="External"/><Relationship Id="rId5" Type="http://schemas.openxmlformats.org/officeDocument/2006/relationships/hyperlink" Target="http://antalpiti.ru/kartinki/mult-geroi/geroi-disneya/" TargetMode="External"/><Relationship Id="rId10" Type="http://schemas.openxmlformats.org/officeDocument/2006/relationships/hyperlink" Target="http://muzofon.com/search/&#1042;%20&#1043;&#1054;&#1057;&#1058;&#1071;&#1061;%20&#1059;%20&#1057;&#1050;&#1040;&#1047;&#1050;&#1048;%20&#1084;&#1080;&#1085;&#1091;&#1089;&#1086;&#1074;&#1082;&#1072;" TargetMode="External"/><Relationship Id="rId4" Type="http://schemas.openxmlformats.org/officeDocument/2006/relationships/hyperlink" Target="http://www.znaemtolk.com/t704-topic" TargetMode="External"/><Relationship Id="rId9" Type="http://schemas.openxmlformats.org/officeDocument/2006/relationships/hyperlink" Target="http://agrochimexport.ucoz.org/blog/geroi_multfilmov/2013-05-22-1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15107" y="-150417"/>
            <a:ext cx="9215998" cy="7008417"/>
            <a:chOff x="-15107" y="-150417"/>
            <a:chExt cx="9215998" cy="70084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 descr="F:\опыт новое\IT урок г-к\Фестиваль уроков IT\рисунки\волшебство\0_8f140_b1c7804c_XXXL.png"/>
            <p:cNvPicPr>
              <a:picLocks noChangeAspect="1" noChangeArrowheads="1"/>
            </p:cNvPicPr>
            <p:nvPr/>
          </p:nvPicPr>
          <p:blipFill>
            <a:blip r:embed="rId3"/>
            <a:srcRect t="20250"/>
            <a:stretch>
              <a:fillRect/>
            </a:stretch>
          </p:blipFill>
          <p:spPr bwMode="auto">
            <a:xfrm>
              <a:off x="0" y="3071810"/>
              <a:ext cx="9144000" cy="3786190"/>
            </a:xfrm>
            <a:prstGeom prst="rect">
              <a:avLst/>
            </a:prstGeom>
            <a:noFill/>
          </p:spPr>
        </p:pic>
        <p:pic>
          <p:nvPicPr>
            <p:cNvPr id="5" name="Picture 4" descr="F:\опыт новое\IT урок г-к\Фестиваль уроков IT\рисунки\волшебство\радуга мал феи.png"/>
            <p:cNvPicPr>
              <a:picLocks noChangeAspect="1" noChangeArrowheads="1"/>
            </p:cNvPicPr>
            <p:nvPr/>
          </p:nvPicPr>
          <p:blipFill>
            <a:blip r:embed="rId4"/>
            <a:srcRect l="1890"/>
            <a:stretch>
              <a:fillRect/>
            </a:stretch>
          </p:blipFill>
          <p:spPr bwMode="auto">
            <a:xfrm rot="21333605">
              <a:off x="-15107" y="-150417"/>
              <a:ext cx="9215998" cy="4697929"/>
            </a:xfrm>
            <a:prstGeom prst="rect">
              <a:avLst/>
            </a:prstGeom>
            <a:noFill/>
          </p:spPr>
        </p:pic>
        <p:grpSp>
          <p:nvGrpSpPr>
            <p:cNvPr id="6" name="Группа 18"/>
            <p:cNvGrpSpPr/>
            <p:nvPr/>
          </p:nvGrpSpPr>
          <p:grpSpPr>
            <a:xfrm>
              <a:off x="1142976" y="1928802"/>
              <a:ext cx="2143140" cy="2085960"/>
              <a:chOff x="642910" y="1785926"/>
              <a:chExt cx="3517927" cy="4086224"/>
            </a:xfrm>
          </p:grpSpPr>
          <p:pic>
            <p:nvPicPr>
              <p:cNvPr id="7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Documents and Settings\Преподаватель\Мои документы\блог\герои мультов\Рисунок2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28577"/>
              <a:stretch>
                <a:fillRect/>
              </a:stretch>
            </p:blipFill>
            <p:spPr bwMode="auto">
              <a:xfrm>
                <a:off x="2071670" y="4929198"/>
                <a:ext cx="642942" cy="809631"/>
              </a:xfrm>
              <a:prstGeom prst="rect">
                <a:avLst/>
              </a:prstGeom>
              <a:noFill/>
            </p:spPr>
          </p:pic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5"/>
            <p:cNvGrpSpPr/>
            <p:nvPr/>
          </p:nvGrpSpPr>
          <p:grpSpPr>
            <a:xfrm>
              <a:off x="5357818" y="2214554"/>
              <a:ext cx="2357454" cy="2371712"/>
              <a:chOff x="4572000" y="1357298"/>
              <a:chExt cx="3517927" cy="4086224"/>
            </a:xfrm>
          </p:grpSpPr>
          <p:grpSp>
            <p:nvGrpSpPr>
              <p:cNvPr id="13" name="Группа 19"/>
              <p:cNvGrpSpPr/>
              <p:nvPr/>
            </p:nvGrpSpPr>
            <p:grpSpPr>
              <a:xfrm>
                <a:off x="4572000" y="1357298"/>
                <a:ext cx="3517927" cy="4086224"/>
                <a:chOff x="642910" y="1785926"/>
                <a:chExt cx="3517927" cy="4086224"/>
              </a:xfrm>
            </p:grpSpPr>
            <p:pic>
              <p:nvPicPr>
                <p:cNvPr id="15" name="Picture 2" descr="F:\опыт новое\альбом мягкие согл\герои мультов\0_82303_56fae0b2_orig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2910" y="1785926"/>
                  <a:ext cx="3517927" cy="4086224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714348" y="2428868"/>
                  <a:ext cx="1143008" cy="933824"/>
                </a:xfrm>
                <a:prstGeom prst="triangle">
                  <a:avLst/>
                </a:prstGeom>
                <a:solidFill>
                  <a:srgbClr val="00682F"/>
                </a:solidFill>
                <a:ln>
                  <a:solidFill>
                    <a:srgbClr val="0068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Равнобедренный треугольник 16"/>
                <p:cNvSpPr/>
                <p:nvPr/>
              </p:nvSpPr>
              <p:spPr>
                <a:xfrm>
                  <a:off x="2857488" y="2500306"/>
                  <a:ext cx="1285884" cy="933824"/>
                </a:xfrm>
                <a:prstGeom prst="triangle">
                  <a:avLst/>
                </a:prstGeom>
                <a:solidFill>
                  <a:srgbClr val="00682F"/>
                </a:solidFill>
                <a:ln>
                  <a:solidFill>
                    <a:srgbClr val="0068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Равнобедренный треугольник 17"/>
                <p:cNvSpPr/>
                <p:nvPr/>
              </p:nvSpPr>
              <p:spPr>
                <a:xfrm>
                  <a:off x="1714480" y="2071678"/>
                  <a:ext cx="1285884" cy="1000132"/>
                </a:xfrm>
                <a:prstGeom prst="triangle">
                  <a:avLst/>
                </a:prstGeom>
                <a:solidFill>
                  <a:srgbClr val="00682F"/>
                </a:solidFill>
                <a:ln>
                  <a:solidFill>
                    <a:srgbClr val="0068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4" name="Picture 3" descr="F:\опыт новое\альбом мягкие согл\герои мультов\Рисунок3.png"/>
              <p:cNvPicPr>
                <a:picLocks noChangeAspect="1" noChangeArrowheads="1"/>
              </p:cNvPicPr>
              <p:nvPr/>
            </p:nvPicPr>
            <p:blipFill>
              <a:blip r:embed="rId8"/>
              <a:srcRect b="23815"/>
              <a:stretch>
                <a:fillRect/>
              </a:stretch>
            </p:blipFill>
            <p:spPr bwMode="auto">
              <a:xfrm>
                <a:off x="6000760" y="4500570"/>
                <a:ext cx="685801" cy="857256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Picture 2" descr="F:\опыт новое\альбом мягкие согл\герои мультов\незнайка 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1071538" y="3929066"/>
              <a:ext cx="1514153" cy="2381190"/>
            </a:xfrm>
            <a:prstGeom prst="rect">
              <a:avLst/>
            </a:prstGeom>
            <a:noFill/>
          </p:spPr>
        </p:pic>
        <p:pic>
          <p:nvPicPr>
            <p:cNvPr id="22" name="Picture 2" descr="F:\опыт новое\альбом мягкие согл\герои мультов\буратино пнг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 rot="203325">
              <a:off x="5071073" y="4192506"/>
              <a:ext cx="1734186" cy="2434815"/>
            </a:xfrm>
            <a:prstGeom prst="rect">
              <a:avLst/>
            </a:prstGeom>
            <a:noFill/>
          </p:spPr>
        </p:pic>
        <p:pic>
          <p:nvPicPr>
            <p:cNvPr id="23" name="Picture 2" descr="F:\опыт новое\альбом мягкие согл\герои мультов\буратино пнг.png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 rot="203325" flipH="1">
              <a:off x="2929477" y="3494751"/>
              <a:ext cx="2298771" cy="2503774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1071538" y="785794"/>
              <a:ext cx="714380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solidFill>
                    <a:srgbClr val="E2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ookman Old Style" pitchFamily="18" charset="0"/>
                </a:rPr>
                <a:t> В гостях у сказки</a:t>
              </a:r>
              <a:endParaRPr lang="ru-RU" sz="5400" b="1" cap="none" spc="50" dirty="0">
                <a:ln w="11430"/>
                <a:solidFill>
                  <a:srgbClr val="E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pic>
        <p:nvPicPr>
          <p:cNvPr id="26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  <p:pic>
        <p:nvPicPr>
          <p:cNvPr id="29" name="мелоди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 flipH="1">
            <a:off x="1392729" y="3155441"/>
            <a:ext cx="5358423" cy="3774711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0.02315 L -0.26823 -0.26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56891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3"/>
          <a:srcRect t="20250"/>
          <a:stretch>
            <a:fillRect/>
          </a:stretch>
        </p:blipFill>
        <p:spPr bwMode="auto">
          <a:xfrm>
            <a:off x="-56892" y="3071810"/>
            <a:ext cx="9200891" cy="3786190"/>
          </a:xfrm>
          <a:prstGeom prst="rect">
            <a:avLst/>
          </a:prstGeom>
          <a:noFill/>
        </p:spPr>
      </p:pic>
      <p:pic>
        <p:nvPicPr>
          <p:cNvPr id="5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71998" y="-150417"/>
            <a:ext cx="9215998" cy="4697929"/>
          </a:xfrm>
          <a:prstGeom prst="rect">
            <a:avLst/>
          </a:prstGeom>
          <a:noFill/>
        </p:spPr>
      </p:pic>
      <p:grpSp>
        <p:nvGrpSpPr>
          <p:cNvPr id="3" name="Группа 18"/>
          <p:cNvGrpSpPr/>
          <p:nvPr/>
        </p:nvGrpSpPr>
        <p:grpSpPr>
          <a:xfrm>
            <a:off x="1142976" y="1571612"/>
            <a:ext cx="2057155" cy="2014522"/>
            <a:chOff x="642910" y="1785926"/>
            <a:chExt cx="3517927" cy="4086224"/>
          </a:xfrm>
        </p:grpSpPr>
        <p:pic>
          <p:nvPicPr>
            <p:cNvPr id="7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6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9" name="Равнобедренный треугольник 8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286512" y="2071678"/>
            <a:ext cx="2071702" cy="2014522"/>
            <a:chOff x="4572000" y="1357298"/>
            <a:chExt cx="3517927" cy="4086224"/>
          </a:xfrm>
        </p:grpSpPr>
        <p:grpSp>
          <p:nvGrpSpPr>
            <p:cNvPr id="12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15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8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pic>
        <p:nvPicPr>
          <p:cNvPr id="19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000628" y="2573534"/>
            <a:ext cx="1285884" cy="2022209"/>
          </a:xfrm>
          <a:prstGeom prst="rect">
            <a:avLst/>
          </a:prstGeom>
          <a:noFill/>
        </p:spPr>
      </p:pic>
      <p:pic>
        <p:nvPicPr>
          <p:cNvPr id="22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203325" flipH="1">
            <a:off x="54483" y="2251935"/>
            <a:ext cx="1320450" cy="1882500"/>
          </a:xfrm>
          <a:prstGeom prst="rect">
            <a:avLst/>
          </a:prstGeom>
          <a:noFill/>
        </p:spPr>
      </p:pic>
      <p:pic>
        <p:nvPicPr>
          <p:cNvPr id="23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203325" flipH="1">
            <a:off x="1335108" y="3331112"/>
            <a:ext cx="1572823" cy="171308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014647" y="785794"/>
            <a:ext cx="7143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E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 гостях у сказки</a:t>
            </a:r>
            <a:endParaRPr lang="ru-RU" sz="5400" b="1" cap="none" spc="50" dirty="0">
              <a:ln w="11430"/>
              <a:solidFill>
                <a:srgbClr val="E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6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  <p:pic>
        <p:nvPicPr>
          <p:cNvPr id="27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500034" y="4630820"/>
            <a:ext cx="3161612" cy="2227180"/>
          </a:xfrm>
          <a:prstGeom prst="rect">
            <a:avLst/>
          </a:prstGeom>
          <a:noFill/>
        </p:spPr>
      </p:pic>
      <p:pic>
        <p:nvPicPr>
          <p:cNvPr id="28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 flipH="1">
            <a:off x="6643702" y="4357694"/>
            <a:ext cx="2101070" cy="2299042"/>
          </a:xfrm>
          <a:prstGeom prst="rect">
            <a:avLst/>
          </a:prstGeom>
          <a:noFill/>
        </p:spPr>
      </p:pic>
      <p:pic>
        <p:nvPicPr>
          <p:cNvPr id="29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7817585" y="3000372"/>
            <a:ext cx="1326415" cy="1981853"/>
          </a:xfrm>
          <a:prstGeom prst="rect">
            <a:avLst/>
          </a:prstGeom>
          <a:noFill/>
        </p:spPr>
      </p:pic>
      <p:pic>
        <p:nvPicPr>
          <p:cNvPr id="30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 flipH="1">
            <a:off x="4786314" y="4572008"/>
            <a:ext cx="2071702" cy="2080631"/>
          </a:xfrm>
          <a:prstGeom prst="rect">
            <a:avLst/>
          </a:prstGeom>
          <a:noFill/>
        </p:spPr>
      </p:pic>
      <p:pic>
        <p:nvPicPr>
          <p:cNvPr id="31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 rot="21246282">
            <a:off x="2974400" y="2081790"/>
            <a:ext cx="1709691" cy="2364553"/>
          </a:xfrm>
          <a:prstGeom prst="rect">
            <a:avLst/>
          </a:prstGeom>
          <a:noFill/>
        </p:spPr>
      </p:pic>
      <p:pic>
        <p:nvPicPr>
          <p:cNvPr id="35" name="мелоди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4282" y="714356"/>
            <a:ext cx="85725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Ресурсы интернета:</a:t>
            </a:r>
          </a:p>
          <a:p>
            <a:pPr algn="ctr"/>
            <a:endParaRPr lang="ru-RU" dirty="0" smtClean="0"/>
          </a:p>
          <a:p>
            <a:r>
              <a:rPr lang="ru-RU" sz="1400" dirty="0" smtClean="0"/>
              <a:t>З</a:t>
            </a:r>
            <a:r>
              <a:rPr lang="ru-RU" sz="1400" i="1" dirty="0" smtClean="0"/>
              <a:t>а</a:t>
            </a:r>
            <a:r>
              <a:rPr lang="ru-RU" sz="1400" dirty="0" smtClean="0"/>
              <a:t>мок</a:t>
            </a:r>
            <a:r>
              <a:rPr lang="en-US" sz="1400" dirty="0" smtClean="0"/>
              <a:t> http://www.lenagold.ru/fon/clipart/z/zamok.html</a:t>
            </a:r>
            <a:endParaRPr lang="ru-RU" sz="1400" dirty="0" smtClean="0"/>
          </a:p>
          <a:p>
            <a:r>
              <a:rPr lang="ru-RU" sz="1400" dirty="0" smtClean="0">
                <a:latin typeface="Calibri" pitchFamily="34" charset="0"/>
              </a:rPr>
              <a:t>Фон  </a:t>
            </a:r>
            <a:r>
              <a:rPr lang="en-US" sz="1400" dirty="0" smtClean="0">
                <a:latin typeface="Calibri" pitchFamily="34" charset="0"/>
                <a:hlinkClick r:id="rId2"/>
              </a:rPr>
              <a:t>http://fotki.yandex.ru/users/eleni-mironya/album/187779/?&amp;p=5</a:t>
            </a:r>
            <a:endParaRPr lang="ru-RU" sz="1400" dirty="0" smtClean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Радуга </a:t>
            </a:r>
            <a:r>
              <a:rPr lang="en-US" sz="1400" dirty="0" smtClean="0">
                <a:latin typeface="Calibri" pitchFamily="34" charset="0"/>
              </a:rPr>
              <a:t>http://fotki.yandex.ru/users/eleni-mironya/album/182004/?&amp;p=1</a:t>
            </a:r>
            <a:endParaRPr lang="ru-RU" sz="1400" dirty="0" smtClean="0">
              <a:latin typeface="Calibri" pitchFamily="34" charset="0"/>
            </a:endParaRPr>
          </a:p>
          <a:p>
            <a:r>
              <a:rPr lang="ru-RU" sz="1400" dirty="0" smtClean="0"/>
              <a:t>Незнайка</a:t>
            </a:r>
            <a:r>
              <a:rPr lang="ru-RU" sz="1400" u="sng" dirty="0" smtClean="0">
                <a:hlinkClick r:id="rId3"/>
              </a:rPr>
              <a:t> http://900igr.net/kartinki/algebra/Vyrazhenie/035-25.html</a:t>
            </a:r>
            <a:endParaRPr lang="ru-RU" sz="1400" dirty="0" smtClean="0"/>
          </a:p>
          <a:p>
            <a:r>
              <a:rPr lang="ru-RU" sz="1400" dirty="0" err="1" smtClean="0"/>
              <a:t>Винни</a:t>
            </a:r>
            <a:r>
              <a:rPr lang="ru-RU" sz="1400" dirty="0" smtClean="0"/>
              <a:t> Пух http://www.proshkolu.ru/user/sarma151/folder/266507/</a:t>
            </a:r>
          </a:p>
          <a:p>
            <a:r>
              <a:rPr lang="ru-RU" sz="1400" dirty="0" smtClean="0"/>
              <a:t>Пятачок</a:t>
            </a:r>
            <a:r>
              <a:rPr lang="ru-RU" sz="1400" u="sng" dirty="0" smtClean="0">
                <a:hlinkClick r:id="rId4"/>
              </a:rPr>
              <a:t> http://www.znaemtolk.com/t704-topic</a:t>
            </a:r>
            <a:endParaRPr lang="ru-RU" sz="1400" u="sng" dirty="0" smtClean="0"/>
          </a:p>
          <a:p>
            <a:r>
              <a:rPr lang="ru-RU" sz="1400" dirty="0" smtClean="0"/>
              <a:t>Пиноккио  </a:t>
            </a:r>
            <a:r>
              <a:rPr lang="en-US" sz="1400" dirty="0" smtClean="0">
                <a:hlinkClick r:id="rId5"/>
              </a:rPr>
              <a:t>http://antalpiti.ru/kartinki/mult-geroi/geroi-disneya/</a:t>
            </a:r>
            <a:endParaRPr lang="ru-RU" sz="1400" dirty="0" smtClean="0"/>
          </a:p>
          <a:p>
            <a:r>
              <a:rPr lang="ru-RU" sz="1400" dirty="0" smtClean="0"/>
              <a:t>Баба Яга </a:t>
            </a:r>
            <a:r>
              <a:rPr lang="ru-RU" sz="1400" u="sng" dirty="0" smtClean="0">
                <a:hlinkClick r:id="rId6"/>
              </a:rPr>
              <a:t>http://borisova.3dn.ru/index/skazochnye_geroi/0-130</a:t>
            </a:r>
            <a:endParaRPr lang="ru-RU" sz="1400" dirty="0" smtClean="0"/>
          </a:p>
          <a:p>
            <a:r>
              <a:rPr lang="ru-RU" sz="1400" dirty="0" smtClean="0"/>
              <a:t>Три поросенка </a:t>
            </a:r>
            <a:r>
              <a:rPr lang="ru-RU" sz="1400" u="sng" dirty="0" smtClean="0">
                <a:hlinkClick r:id="rId7"/>
              </a:rPr>
              <a:t>http://www.liveinternet.ru/users/vsjo_dlja_doshkoljat/post290154602/</a:t>
            </a:r>
            <a:endParaRPr lang="ru-RU" sz="1400" dirty="0" smtClean="0"/>
          </a:p>
          <a:p>
            <a:r>
              <a:rPr lang="ru-RU" sz="1400" dirty="0" smtClean="0"/>
              <a:t>Красная Шапочка</a:t>
            </a:r>
            <a:r>
              <a:rPr lang="ru-RU" sz="1400" u="sng" dirty="0" smtClean="0">
                <a:hlinkClick r:id="rId8"/>
              </a:rPr>
              <a:t> http://www.vgorode.ru/#/people/showPost/tId/50128233/postId/50315636/id/50128232</a:t>
            </a:r>
            <a:endParaRPr lang="ru-RU" sz="1400" dirty="0" smtClean="0"/>
          </a:p>
          <a:p>
            <a:r>
              <a:rPr lang="ru-RU" sz="1400" dirty="0" smtClean="0"/>
              <a:t>Буратино </a:t>
            </a:r>
            <a:r>
              <a:rPr lang="en-US" sz="1400" u="sng" dirty="0" smtClean="0">
                <a:hlinkClick r:id="rId9"/>
              </a:rPr>
              <a:t>http</a:t>
            </a:r>
            <a:r>
              <a:rPr lang="ru-RU" sz="1400" u="sng" dirty="0" smtClean="0">
                <a:hlinkClick r:id="rId9"/>
              </a:rPr>
              <a:t>://</a:t>
            </a:r>
            <a:r>
              <a:rPr lang="en-US" sz="1400" u="sng" dirty="0" err="1" smtClean="0">
                <a:hlinkClick r:id="rId9"/>
              </a:rPr>
              <a:t>agrochimexport</a:t>
            </a:r>
            <a:r>
              <a:rPr lang="ru-RU" sz="1400" u="sng" dirty="0" smtClean="0">
                <a:hlinkClick r:id="rId9"/>
              </a:rPr>
              <a:t>.</a:t>
            </a:r>
            <a:r>
              <a:rPr lang="en-US" sz="1400" u="sng" dirty="0" err="1" smtClean="0">
                <a:hlinkClick r:id="rId9"/>
              </a:rPr>
              <a:t>ucoz</a:t>
            </a:r>
            <a:r>
              <a:rPr lang="ru-RU" sz="1400" u="sng" dirty="0" smtClean="0">
                <a:hlinkClick r:id="rId9"/>
              </a:rPr>
              <a:t>.</a:t>
            </a:r>
            <a:r>
              <a:rPr lang="en-US" sz="1400" u="sng" dirty="0" smtClean="0">
                <a:hlinkClick r:id="rId9"/>
              </a:rPr>
              <a:t>org</a:t>
            </a:r>
            <a:r>
              <a:rPr lang="ru-RU" sz="1400" u="sng" dirty="0" smtClean="0">
                <a:hlinkClick r:id="rId9"/>
              </a:rPr>
              <a:t>/</a:t>
            </a:r>
            <a:r>
              <a:rPr lang="en-US" sz="1400" u="sng" dirty="0" smtClean="0">
                <a:hlinkClick r:id="rId9"/>
              </a:rPr>
              <a:t>blog</a:t>
            </a:r>
            <a:r>
              <a:rPr lang="ru-RU" sz="1400" u="sng" dirty="0" smtClean="0">
                <a:hlinkClick r:id="rId9"/>
              </a:rPr>
              <a:t>/</a:t>
            </a:r>
            <a:r>
              <a:rPr lang="en-US" sz="1400" u="sng" dirty="0" err="1" smtClean="0">
                <a:hlinkClick r:id="rId9"/>
              </a:rPr>
              <a:t>geroi</a:t>
            </a:r>
            <a:r>
              <a:rPr lang="ru-RU" sz="1400" u="sng" dirty="0" smtClean="0">
                <a:hlinkClick r:id="rId9"/>
              </a:rPr>
              <a:t>_</a:t>
            </a:r>
            <a:r>
              <a:rPr lang="en-US" sz="1400" u="sng" dirty="0" err="1" smtClean="0">
                <a:hlinkClick r:id="rId9"/>
              </a:rPr>
              <a:t>multfilmov</a:t>
            </a:r>
            <a:r>
              <a:rPr lang="ru-RU" sz="1400" u="sng" dirty="0" smtClean="0">
                <a:hlinkClick r:id="rId9"/>
              </a:rPr>
              <a:t>/2013-05-22-15</a:t>
            </a:r>
            <a:endParaRPr lang="ru-RU" sz="1400" u="sng" dirty="0" smtClean="0"/>
          </a:p>
          <a:p>
            <a:r>
              <a:rPr lang="ru-RU" sz="1400" dirty="0" smtClean="0"/>
              <a:t>Мелодия </a:t>
            </a:r>
            <a:r>
              <a:rPr lang="ru-RU" sz="1400" dirty="0" smtClean="0">
                <a:hlinkClick r:id="rId10"/>
              </a:rPr>
              <a:t>http</a:t>
            </a:r>
            <a:r>
              <a:rPr lang="ru-RU" sz="1400" smtClean="0">
                <a:hlinkClick r:id="rId10"/>
              </a:rPr>
              <a:t>://muzofon.com/search/В%20ГОСТЯХ%20У%20СКАЗКИ%20минусовка</a:t>
            </a:r>
            <a:endParaRPr lang="ru-RU" sz="1400" smtClean="0"/>
          </a:p>
          <a:p>
            <a:endParaRPr lang="ru-RU" sz="1400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7858148" y="5929330"/>
            <a:ext cx="857256" cy="714356"/>
          </a:xfrm>
          <a:prstGeom prst="actionButtonHome">
            <a:avLst/>
          </a:prstGeom>
          <a:solidFill>
            <a:srgbClr val="00B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2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pic>
        <p:nvPicPr>
          <p:cNvPr id="5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3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grpSp>
        <p:nvGrpSpPr>
          <p:cNvPr id="21" name="Группа 18"/>
          <p:cNvGrpSpPr/>
          <p:nvPr/>
        </p:nvGrpSpPr>
        <p:grpSpPr>
          <a:xfrm>
            <a:off x="500034" y="1571612"/>
            <a:ext cx="2786082" cy="2800340"/>
            <a:chOff x="642910" y="1785926"/>
            <a:chExt cx="3517927" cy="4086224"/>
          </a:xfrm>
        </p:grpSpPr>
        <p:pic>
          <p:nvPicPr>
            <p:cNvPr id="25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26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5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27" name="Равнобедренный треугольник 26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5"/>
          <p:cNvGrpSpPr/>
          <p:nvPr/>
        </p:nvGrpSpPr>
        <p:grpSpPr>
          <a:xfrm>
            <a:off x="5857884" y="1500174"/>
            <a:ext cx="2857520" cy="3086092"/>
            <a:chOff x="4572000" y="1357298"/>
            <a:chExt cx="3517927" cy="4086224"/>
          </a:xfrm>
        </p:grpSpPr>
        <p:grpSp>
          <p:nvGrpSpPr>
            <p:cNvPr id="31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33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1000100" y="4714884"/>
            <a:ext cx="6929518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/>
            <a:r>
              <a:rPr lang="ru-RU" sz="2400" dirty="0" smtClean="0"/>
              <a:t>Сказочные герои, имена которых начинаются </a:t>
            </a:r>
          </a:p>
          <a:p>
            <a:pPr algn="just"/>
            <a:r>
              <a:rPr lang="ru-RU" sz="2400" dirty="0" smtClean="0"/>
              <a:t>с </a:t>
            </a:r>
            <a:r>
              <a:rPr lang="ru-RU" sz="2400" b="1" dirty="0" smtClean="0"/>
              <a:t>твёрдого </a:t>
            </a:r>
            <a:r>
              <a:rPr lang="ru-RU" sz="2400" dirty="0" smtClean="0"/>
              <a:t>звука, живут в  з</a:t>
            </a:r>
            <a:r>
              <a:rPr lang="ru-RU" sz="2400" i="1" dirty="0" smtClean="0"/>
              <a:t>а</a:t>
            </a:r>
            <a:r>
              <a:rPr lang="ru-RU" sz="2400" dirty="0" smtClean="0"/>
              <a:t>мке с </a:t>
            </a:r>
            <a:r>
              <a:rPr lang="ru-RU" sz="2400" b="1" dirty="0" smtClean="0"/>
              <a:t>синей</a:t>
            </a:r>
            <a:r>
              <a:rPr lang="ru-RU" sz="2400" dirty="0" smtClean="0"/>
              <a:t> крышей. </a:t>
            </a:r>
          </a:p>
          <a:p>
            <a:pPr algn="just"/>
            <a:r>
              <a:rPr lang="ru-RU" sz="2400" dirty="0" smtClean="0"/>
              <a:t>А сказочные герои,  имена которых начинаются </a:t>
            </a:r>
          </a:p>
          <a:p>
            <a:pPr algn="just"/>
            <a:r>
              <a:rPr lang="ru-RU" sz="2400" dirty="0" smtClean="0"/>
              <a:t>с </a:t>
            </a:r>
            <a:r>
              <a:rPr lang="ru-RU" sz="2400" b="1" i="1" dirty="0" smtClean="0"/>
              <a:t>мягкого</a:t>
            </a:r>
            <a:r>
              <a:rPr lang="ru-RU" sz="2400" dirty="0" smtClean="0"/>
              <a:t>  звука, живут в з</a:t>
            </a:r>
            <a:r>
              <a:rPr lang="ru-RU" sz="2400" i="1" dirty="0" smtClean="0"/>
              <a:t>а</a:t>
            </a:r>
            <a:r>
              <a:rPr lang="ru-RU" sz="2400" dirty="0" smtClean="0"/>
              <a:t>мке с </a:t>
            </a:r>
            <a:r>
              <a:rPr lang="ru-RU" sz="2400" b="1" i="1" dirty="0" smtClean="0"/>
              <a:t>зелёной</a:t>
            </a:r>
            <a:r>
              <a:rPr lang="ru-RU" sz="2400" dirty="0" smtClean="0"/>
              <a:t> крышей. </a:t>
            </a:r>
          </a:p>
          <a:p>
            <a:pPr algn="ctr"/>
            <a:r>
              <a:rPr lang="ru-RU" sz="2400" dirty="0" smtClean="0"/>
              <a:t>Помоги героям сказок найти их з</a:t>
            </a:r>
            <a:r>
              <a:rPr lang="ru-RU" sz="2400" i="1" dirty="0" smtClean="0"/>
              <a:t>а</a:t>
            </a:r>
            <a:r>
              <a:rPr lang="ru-RU" sz="2400" dirty="0" smtClean="0"/>
              <a:t>мки.</a:t>
            </a:r>
            <a:endParaRPr lang="ru-RU" sz="2400" dirty="0"/>
          </a:p>
        </p:txBody>
      </p:sp>
      <p:pic>
        <p:nvPicPr>
          <p:cNvPr id="18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2928926" y="2285992"/>
            <a:ext cx="2786082" cy="4381454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3078 L 0.31875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>
            <a:off x="6064410" y="2067370"/>
            <a:ext cx="3788424" cy="4682757"/>
          </a:xfrm>
          <a:prstGeom prst="rect">
            <a:avLst/>
          </a:prstGeom>
          <a:noFill/>
        </p:spPr>
      </p:pic>
      <p:pic>
        <p:nvPicPr>
          <p:cNvPr id="20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 flipH="1">
            <a:off x="128810" y="1317282"/>
            <a:ext cx="3612373" cy="4465146"/>
          </a:xfrm>
          <a:prstGeom prst="rect">
            <a:avLst/>
          </a:prstGeom>
          <a:noFill/>
        </p:spPr>
      </p:pic>
      <p:pic>
        <p:nvPicPr>
          <p:cNvPr id="22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0625 -0.243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2428860" y="2857496"/>
            <a:ext cx="3786214" cy="3802533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3078 L 0.31875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 flipH="1">
            <a:off x="2537511" y="2813853"/>
            <a:ext cx="3469363" cy="3778758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0625 -0.24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857488" y="2320456"/>
            <a:ext cx="2928958" cy="4376281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3078 L 0.31875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F:\опыт новое\альбом мягкие согл\герои мультов\незнайка 1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2500298" y="2071678"/>
            <a:ext cx="3929090" cy="4299306"/>
          </a:xfrm>
          <a:prstGeom prst="rect">
            <a:avLst/>
          </a:prstGeom>
          <a:noFill/>
        </p:spPr>
      </p:pic>
      <p:pic>
        <p:nvPicPr>
          <p:cNvPr id="20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3078 L 0.31875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опыт новое\IT урок г-к\Фестиваль уроков IT\рисунки\волшебство\радуга мал феи.png"/>
          <p:cNvPicPr>
            <a:picLocks noChangeAspect="1" noChangeArrowheads="1"/>
          </p:cNvPicPr>
          <p:nvPr/>
        </p:nvPicPr>
        <p:blipFill>
          <a:blip r:embed="rId4"/>
          <a:srcRect l="1890"/>
          <a:stretch>
            <a:fillRect/>
          </a:stretch>
        </p:blipFill>
        <p:spPr bwMode="auto">
          <a:xfrm rot="21333605">
            <a:off x="-183206" y="-217308"/>
            <a:ext cx="9339667" cy="4857784"/>
          </a:xfrm>
          <a:prstGeom prst="rect">
            <a:avLst/>
          </a:prstGeom>
          <a:noFill/>
        </p:spPr>
      </p:pic>
      <p:pic>
        <p:nvPicPr>
          <p:cNvPr id="3075" name="Picture 3" descr="F:\опыт новое\IT урок г-к\Фестиваль уроков IT\рисунки\волшебство\0_8f140_b1c7804c_XXXL.png"/>
          <p:cNvPicPr>
            <a:picLocks noChangeAspect="1" noChangeArrowheads="1"/>
          </p:cNvPicPr>
          <p:nvPr/>
        </p:nvPicPr>
        <p:blipFill>
          <a:blip r:embed="rId5"/>
          <a:srcRect t="20250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grpSp>
        <p:nvGrpSpPr>
          <p:cNvPr id="3" name="Группа 25"/>
          <p:cNvGrpSpPr/>
          <p:nvPr/>
        </p:nvGrpSpPr>
        <p:grpSpPr>
          <a:xfrm>
            <a:off x="5857884" y="1571612"/>
            <a:ext cx="2857520" cy="3086092"/>
            <a:chOff x="4572000" y="1357298"/>
            <a:chExt cx="3517927" cy="4086224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4572000" y="1357298"/>
              <a:ext cx="3517927" cy="4086224"/>
              <a:chOff x="642910" y="1785926"/>
              <a:chExt cx="3517927" cy="4086224"/>
            </a:xfrm>
          </p:grpSpPr>
          <p:pic>
            <p:nvPicPr>
              <p:cNvPr id="21" name="Picture 2" descr="F:\опыт новое\альбом мягкие согл\герои мультов\0_82303_56fae0b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910" y="1785926"/>
                <a:ext cx="3517927" cy="4086224"/>
              </a:xfrm>
              <a:prstGeom prst="rect">
                <a:avLst/>
              </a:prstGeom>
              <a:noFill/>
            </p:spPr>
          </p:pic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714348" y="2428868"/>
                <a:ext cx="1143008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2857488" y="2500306"/>
                <a:ext cx="1285884" cy="933824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480" y="2071678"/>
                <a:ext cx="1285884" cy="1000132"/>
              </a:xfrm>
              <a:prstGeom prst="triangle">
                <a:avLst/>
              </a:prstGeom>
              <a:solidFill>
                <a:srgbClr val="00682F"/>
              </a:solidFill>
              <a:ln>
                <a:solidFill>
                  <a:srgbClr val="0068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Picture 3" descr="F:\опыт новое\альбом мягкие согл\герои мультов\Рисунок3.png"/>
            <p:cNvPicPr>
              <a:picLocks noChangeAspect="1" noChangeArrowheads="1"/>
            </p:cNvPicPr>
            <p:nvPr/>
          </p:nvPicPr>
          <p:blipFill>
            <a:blip r:embed="rId7"/>
            <a:srcRect b="23815"/>
            <a:stretch>
              <a:fillRect/>
            </a:stretch>
          </p:blipFill>
          <p:spPr bwMode="auto">
            <a:xfrm>
              <a:off x="6000760" y="4500570"/>
              <a:ext cx="685801" cy="857256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571472" y="1142984"/>
            <a:ext cx="2786082" cy="2800340"/>
            <a:chOff x="642910" y="1785926"/>
            <a:chExt cx="3517927" cy="4086224"/>
          </a:xfrm>
        </p:grpSpPr>
        <p:pic>
          <p:nvPicPr>
            <p:cNvPr id="1026" name="Picture 2" descr="F:\опыт новое\альбом мягкие согл\герои мультов\0_82303_56fae0b2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1785926"/>
              <a:ext cx="3517927" cy="4086224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Преподаватель\Мои документы\блог\герои мультов\Рисунок2.png"/>
            <p:cNvPicPr>
              <a:picLocks noChangeAspect="1" noChangeArrowheads="1"/>
            </p:cNvPicPr>
            <p:nvPr/>
          </p:nvPicPr>
          <p:blipFill>
            <a:blip r:embed="rId9" cstate="print"/>
            <a:srcRect b="28577"/>
            <a:stretch>
              <a:fillRect/>
            </a:stretch>
          </p:blipFill>
          <p:spPr bwMode="auto">
            <a:xfrm>
              <a:off x="2071670" y="4929198"/>
              <a:ext cx="642942" cy="809631"/>
            </a:xfrm>
            <a:prstGeom prst="rect">
              <a:avLst/>
            </a:prstGeom>
            <a:noFill/>
          </p:spPr>
        </p:pic>
        <p:sp>
          <p:nvSpPr>
            <p:cNvPr id="16" name="Равнобедренный треугольник 15"/>
            <p:cNvSpPr/>
            <p:nvPr/>
          </p:nvSpPr>
          <p:spPr>
            <a:xfrm>
              <a:off x="714348" y="2428868"/>
              <a:ext cx="1143008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857488" y="2500306"/>
              <a:ext cx="1285884" cy="9338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14480" y="2071678"/>
              <a:ext cx="1285884" cy="1000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>
            <a:off x="2869192" y="2332300"/>
            <a:ext cx="3156118" cy="4431224"/>
          </a:xfrm>
          <a:prstGeom prst="rect">
            <a:avLst/>
          </a:prstGeom>
          <a:noFill/>
        </p:spPr>
      </p:pic>
      <p:pic>
        <p:nvPicPr>
          <p:cNvPr id="20" name="Picture 2" descr="F:\опыт новое\альбом мягкие согл\герои мультов\буратино пнг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203325" flipH="1">
            <a:off x="3698421" y="2400247"/>
            <a:ext cx="3038382" cy="4371775"/>
          </a:xfrm>
          <a:prstGeom prst="rect">
            <a:avLst/>
          </a:prstGeom>
          <a:noFill/>
        </p:spPr>
      </p:pic>
      <p:pic>
        <p:nvPicPr>
          <p:cNvPr id="22" name="Picture 3" descr="C:\Users\Сергей\Pictures\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067885"/>
            <a:ext cx="785786" cy="7901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0625 -0.243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127</Words>
  <Application>Microsoft Office PowerPoint</Application>
  <PresentationFormat>Экран (4:3)</PresentationFormat>
  <Paragraphs>25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Полешова</cp:lastModifiedBy>
  <cp:revision>65</cp:revision>
  <dcterms:modified xsi:type="dcterms:W3CDTF">2014-04-08T02:37:36Z</dcterms:modified>
</cp:coreProperties>
</file>