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72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средняя №16</c:v>
                </c:pt>
              </c:strCache>
            </c:strRef>
          </c:tx>
          <c:invertIfNegative val="0"/>
          <c:cat>
            <c:strRef>
              <c:f>Лист1!$B$1:$D$1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Лист1!$B$2:$D$2</c:f>
              <c:numCache>
                <c:formatCode>0.00%</c:formatCode>
                <c:ptCount val="3"/>
                <c:pt idx="0" formatCode="0%">
                  <c:v>0.22</c:v>
                </c:pt>
                <c:pt idx="1">
                  <c:v>0.57999999999999996</c:v>
                </c:pt>
                <c:pt idx="2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старшая № 15</c:v>
                </c:pt>
              </c:strCache>
            </c:strRef>
          </c:tx>
          <c:invertIfNegative val="0"/>
          <c:cat>
            <c:strRef>
              <c:f>Лист1!$B$1:$D$1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Лист1!$B$3:$D$3</c:f>
              <c:numCache>
                <c:formatCode>0.00%</c:formatCode>
                <c:ptCount val="3"/>
                <c:pt idx="0" formatCode="0%">
                  <c:v>0.23</c:v>
                </c:pt>
                <c:pt idx="1">
                  <c:v>0.56000000000000005</c:v>
                </c:pt>
                <c:pt idx="2">
                  <c:v>0.21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подготовительная № 17</c:v>
                </c:pt>
              </c:strCache>
            </c:strRef>
          </c:tx>
          <c:invertIfNegative val="0"/>
          <c:cat>
            <c:strRef>
              <c:f>Лист1!$B$1:$D$1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Лист1!$B$4:$D$4</c:f>
              <c:numCache>
                <c:formatCode>0.00%</c:formatCode>
                <c:ptCount val="3"/>
                <c:pt idx="0" formatCode="0%">
                  <c:v>0.21</c:v>
                </c:pt>
                <c:pt idx="1">
                  <c:v>0.56000000000000005</c:v>
                </c:pt>
                <c:pt idx="2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274304"/>
        <c:axId val="141308288"/>
      </c:barChart>
      <c:catAx>
        <c:axId val="140274304"/>
        <c:scaling>
          <c:orientation val="minMax"/>
        </c:scaling>
        <c:delete val="0"/>
        <c:axPos val="b"/>
        <c:majorTickMark val="out"/>
        <c:minorTickMark val="none"/>
        <c:tickLblPos val="nextTo"/>
        <c:crossAx val="141308288"/>
        <c:crosses val="autoZero"/>
        <c:auto val="1"/>
        <c:lblAlgn val="ctr"/>
        <c:lblOffset val="100"/>
        <c:noMultiLvlLbl val="0"/>
      </c:catAx>
      <c:valAx>
        <c:axId val="1413082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402743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средняя № 16</c:v>
                </c:pt>
              </c:strCache>
            </c:strRef>
          </c:tx>
          <c:invertIfNegative val="0"/>
          <c:cat>
            <c:strRef>
              <c:f>Лист1!$B$1:$D$1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Лист1!$B$2:$D$2</c:f>
              <c:numCache>
                <c:formatCode>0%</c:formatCode>
                <c:ptCount val="3"/>
                <c:pt idx="0">
                  <c:v>0.24</c:v>
                </c:pt>
                <c:pt idx="1">
                  <c:v>0.61</c:v>
                </c:pt>
                <c:pt idx="2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старшая № 15</c:v>
                </c:pt>
              </c:strCache>
            </c:strRef>
          </c:tx>
          <c:invertIfNegative val="0"/>
          <c:cat>
            <c:strRef>
              <c:f>Лист1!$B$1:$D$1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Лист1!$B$3:$D$3</c:f>
              <c:numCache>
                <c:formatCode>0.00%</c:formatCode>
                <c:ptCount val="3"/>
                <c:pt idx="0" formatCode="0%">
                  <c:v>0.23</c:v>
                </c:pt>
                <c:pt idx="1">
                  <c:v>0.6</c:v>
                </c:pt>
                <c:pt idx="2" formatCode="0%">
                  <c:v>0.17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подготовительная № 17</c:v>
                </c:pt>
              </c:strCache>
            </c:strRef>
          </c:tx>
          <c:invertIfNegative val="0"/>
          <c:cat>
            <c:strRef>
              <c:f>Лист1!$B$1:$D$1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Лист1!$B$4:$D$4</c:f>
              <c:numCache>
                <c:formatCode>0.00%</c:formatCode>
                <c:ptCount val="3"/>
                <c:pt idx="0">
                  <c:v>0.25</c:v>
                </c:pt>
                <c:pt idx="1">
                  <c:v>0.61</c:v>
                </c:pt>
                <c:pt idx="2" formatCode="0%">
                  <c:v>0.14000000000000001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638336"/>
        <c:axId val="144639872"/>
      </c:barChart>
      <c:catAx>
        <c:axId val="144638336"/>
        <c:scaling>
          <c:orientation val="minMax"/>
        </c:scaling>
        <c:delete val="0"/>
        <c:axPos val="b"/>
        <c:majorTickMark val="out"/>
        <c:minorTickMark val="none"/>
        <c:tickLblPos val="nextTo"/>
        <c:crossAx val="144639872"/>
        <c:crosses val="autoZero"/>
        <c:auto val="1"/>
        <c:lblAlgn val="ctr"/>
        <c:lblOffset val="100"/>
        <c:noMultiLvlLbl val="0"/>
      </c:catAx>
      <c:valAx>
        <c:axId val="1446398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4463833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80F0-867A-4E93-B1AA-17AFBADD469F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B434-21CC-455C-B9E8-685251A8D0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80F0-867A-4E93-B1AA-17AFBADD469F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B434-21CC-455C-B9E8-685251A8D0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80F0-867A-4E93-B1AA-17AFBADD469F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B434-21CC-455C-B9E8-685251A8D0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80F0-867A-4E93-B1AA-17AFBADD469F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B434-21CC-455C-B9E8-685251A8D0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80F0-867A-4E93-B1AA-17AFBADD469F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B434-21CC-455C-B9E8-685251A8D0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80F0-867A-4E93-B1AA-17AFBADD469F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B434-21CC-455C-B9E8-685251A8D0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80F0-867A-4E93-B1AA-17AFBADD469F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B434-21CC-455C-B9E8-685251A8D0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80F0-867A-4E93-B1AA-17AFBADD469F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B434-21CC-455C-B9E8-685251A8D0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80F0-867A-4E93-B1AA-17AFBADD469F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B434-21CC-455C-B9E8-685251A8D0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80F0-867A-4E93-B1AA-17AFBADD469F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B434-21CC-455C-B9E8-685251A8D0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80F0-867A-4E93-B1AA-17AFBADD469F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855B434-21CC-455C-B9E8-685251A8D0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3780F0-867A-4E93-B1AA-17AFBADD469F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55B434-21CC-455C-B9E8-685251A8D07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785794"/>
            <a:ext cx="7458100" cy="32147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>
                <a:effectLst/>
              </a:rPr>
              <a:t>Муниципальное бюджетное дошкольное образовательное учреждение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«Детский сад комбинированного вида № 19 «Рябинка»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658204, г. Рубцовск, ул. Комсомольская, 65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тел.:(38557) 2-15-26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E-</a:t>
            </a:r>
            <a:r>
              <a:rPr lang="ru-RU" sz="2000" dirty="0" err="1">
                <a:effectLst/>
              </a:rPr>
              <a:t>mail</a:t>
            </a:r>
            <a:r>
              <a:rPr lang="ru-RU" sz="2000" dirty="0">
                <a:effectLst/>
              </a:rPr>
              <a:t>: </a:t>
            </a:r>
            <a:r>
              <a:rPr lang="ru-RU" sz="2000" dirty="0" smtClean="0">
                <a:effectLst/>
              </a:rPr>
              <a:t>ryabinka.detskiysad19@mail.ru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отчёт деятельности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инструктора по физической культуре за 2017-2018  год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986546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Выполнила:</a:t>
            </a:r>
          </a:p>
          <a:p>
            <a:r>
              <a:rPr lang="ru-RU" dirty="0" err="1" smtClean="0"/>
              <a:t>Загурская</a:t>
            </a:r>
            <a:r>
              <a:rPr lang="ru-RU" dirty="0" smtClean="0"/>
              <a:t> Ксения </a:t>
            </a:r>
            <a:r>
              <a:rPr lang="ru-RU" dirty="0" err="1" smtClean="0"/>
              <a:t>Виеторовна</a:t>
            </a: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Цель   работы в течение 2017-2018 учебного года:</a:t>
            </a:r>
          </a:p>
          <a:p>
            <a:pPr lvl="0"/>
            <a:r>
              <a:rPr lang="ru-RU" dirty="0" smtClean="0"/>
              <a:t>Формирование у детей интереса и ценностного отношения к занятиям физической культуры путём решения следующих задач:</a:t>
            </a:r>
          </a:p>
          <a:p>
            <a:pPr lvl="0"/>
            <a:r>
              <a:rPr lang="ru-RU" dirty="0" smtClean="0"/>
              <a:t>Развитие физических качеств (скоростных, силовых, гибкости, выносливости и координации);</a:t>
            </a:r>
          </a:p>
          <a:p>
            <a:pPr lvl="0"/>
            <a:r>
              <a:rPr lang="ru-RU" dirty="0" smtClean="0"/>
              <a:t>Накопление и обогащение двигательного опыта детей (овладение основными движениями);</a:t>
            </a:r>
          </a:p>
          <a:p>
            <a:pPr lvl="0"/>
            <a:r>
              <a:rPr lang="ru-RU" dirty="0" smtClean="0"/>
              <a:t>Формирование у воспитанников потребности в двигательной активности и физическом совершенствовании.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401080" cy="58245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При организации физкультурного занятия обязательно учитываю: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lvl="0"/>
            <a:r>
              <a:rPr lang="ru-RU" dirty="0" smtClean="0"/>
              <a:t>физической нагрузки;</a:t>
            </a:r>
          </a:p>
          <a:p>
            <a:pPr lvl="0"/>
            <a:r>
              <a:rPr lang="ru-RU" dirty="0" smtClean="0"/>
              <a:t>оптимальную двигательную активность детей;</a:t>
            </a:r>
          </a:p>
          <a:p>
            <a:pPr lvl="0"/>
            <a:r>
              <a:rPr lang="ru-RU" dirty="0" smtClean="0"/>
              <a:t>чтобы каждое предыдущее занятие быть связано с последующим и составляло систему занятий;</a:t>
            </a:r>
          </a:p>
          <a:p>
            <a:pPr lvl="0"/>
            <a:r>
              <a:rPr lang="ru-RU" dirty="0" smtClean="0"/>
              <a:t>соответствие возрасту и уровню подготовленности детей;</a:t>
            </a:r>
          </a:p>
          <a:p>
            <a:pPr lvl="0"/>
            <a:r>
              <a:rPr lang="ru-RU" dirty="0" smtClean="0"/>
              <a:t>имеющееся оборудование и музыкальное сопровождение.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 </a:t>
            </a:r>
            <a:r>
              <a:rPr lang="ru-RU" sz="3100" b="1" i="1" dirty="0" smtClean="0">
                <a:solidFill>
                  <a:srgbClr val="C00000"/>
                </a:solidFill>
              </a:rPr>
              <a:t>Уровень развития физических качеств и навыков у дошкольников на начало 2017 учебный год составил:</a:t>
            </a:r>
            <a:endParaRPr lang="ru-RU" sz="31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14356"/>
            <a:ext cx="8086724" cy="71438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Уровень развития физических качеств и навыков у дошкольников на конец 2018 учебный год составил:</a:t>
            </a:r>
            <a:endParaRPr lang="ru-RU" sz="2800" i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В течении года </a:t>
            </a:r>
            <a:r>
              <a:rPr lang="ru-RU" sz="2800" b="1" dirty="0" smtClean="0">
                <a:solidFill>
                  <a:srgbClr val="C00000"/>
                </a:solidFill>
              </a:rPr>
              <a:t>принимали участие в следующих праздниках </a:t>
            </a:r>
            <a:r>
              <a:rPr lang="ru-RU" sz="2800" b="1" dirty="0" smtClean="0">
                <a:solidFill>
                  <a:srgbClr val="C00000"/>
                </a:solidFill>
              </a:rPr>
              <a:t>и </a:t>
            </a:r>
            <a:r>
              <a:rPr lang="ru-RU" sz="2800" b="1" dirty="0" smtClean="0">
                <a:solidFill>
                  <a:srgbClr val="C00000"/>
                </a:solidFill>
              </a:rPr>
              <a:t>конкурсах</a:t>
            </a:r>
            <a:r>
              <a:rPr lang="ru-RU" sz="2800" b="1" dirty="0" smtClean="0">
                <a:solidFill>
                  <a:srgbClr val="C00000"/>
                </a:solidFill>
              </a:rPr>
              <a:t>: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/>
          <a:lstStyle/>
          <a:p>
            <a:r>
              <a:rPr lang="ru-RU" dirty="0" smtClean="0"/>
              <a:t>Спортивный праздник посвящённый 23 февраля</a:t>
            </a:r>
            <a:endParaRPr lang="ru-RU" dirty="0"/>
          </a:p>
        </p:txBody>
      </p:sp>
      <p:pic>
        <p:nvPicPr>
          <p:cNvPr id="1026" name="Picture 2" descr="C:\Users\User\Desktop\конкурс\DSC02589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6572250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36815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</a:rPr>
              <a:t>9 апреля на базе МБДОУ  "Центр развития ребенка" № 55 "Истоки" состоялся отборочный этап городского конкурса детского творчества "Хрустальные россыпи" - 2018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МБДОУ "Детский сад № 19 "Рябинка" представил свои номера в пяти номинациях: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- хореография (коллектив), танец "Хорошее настроение</a:t>
            </a:r>
            <a:r>
              <a:rPr lang="ru-RU" sz="1800" b="1" dirty="0" smtClean="0">
                <a:solidFill>
                  <a:srgbClr val="FF0000"/>
                </a:solidFill>
              </a:rPr>
              <a:t>"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3960440" cy="29733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3889375" cy="2921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928694"/>
          </a:xfrm>
        </p:spPr>
        <p:txBody>
          <a:bodyPr>
            <a:normAutofit fontScale="90000"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Путешествие в галактику Детства»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27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Торжественный вечер посвященный 45-летию "Детского сада № 19 «Рябинка</a:t>
            </a:r>
            <a:r>
              <a:rPr lang="ru-RU" sz="27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lang="ru-RU" sz="31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er\Desktop\конкурс\1 (164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032" y="1935163"/>
            <a:ext cx="6575935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266</TotalTime>
  <Words>148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                            Муниципальное бюджетное дошкольное образовательное учреждение «Детский сад комбинированного вида № 19 «Рябинка» 658204, г. Рубцовск, ул. Комсомольская, 65 тел.:(38557) 2-15-26 E-mail: ryabinka.detskiysad19@mail.ru  отчёт деятельности  инструктора по физической культуре за 2017-2018  год</vt:lpstr>
      <vt:lpstr>Презентация PowerPoint</vt:lpstr>
      <vt:lpstr>Презентация PowerPoint</vt:lpstr>
      <vt:lpstr> Уровень развития физических качеств и навыков у дошкольников на начало 2017 учебный год составил:</vt:lpstr>
      <vt:lpstr>Уровень развития физических качеств и навыков у дошкольников на конец 2018 учебный год составил:</vt:lpstr>
      <vt:lpstr> В течении года принимали участие в следующих праздниках и конкурсах:  </vt:lpstr>
      <vt:lpstr>9 апреля на базе МБДОУ  "Центр развития ребенка" № 55 "Истоки" состоялся отборочный этап городского конкурса детского творчества "Хрустальные россыпи" - 2018 МБДОУ "Детский сад № 19 "Рябинка" представил свои номера в пяти номинациях: - хореография (коллектив), танец "Хорошее настроение"</vt:lpstr>
      <vt:lpstr>                 Путешествие в галактику Детства» Торжественный вечер посвященный 45-летию "Детского сада № 19 «Рябинка»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детский сад комбинированного вида № 4     Отчёт деятельности  инструктора по физической культуре за 2016-2017 учебный год</dc:title>
  <dc:creator>userX</dc:creator>
  <cp:lastModifiedBy>User</cp:lastModifiedBy>
  <cp:revision>28</cp:revision>
  <dcterms:created xsi:type="dcterms:W3CDTF">2017-05-18T07:47:43Z</dcterms:created>
  <dcterms:modified xsi:type="dcterms:W3CDTF">2019-01-29T04:22:51Z</dcterms:modified>
</cp:coreProperties>
</file>