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6" r:id="rId3"/>
    <p:sldId id="264" r:id="rId4"/>
    <p:sldId id="268" r:id="rId5"/>
    <p:sldId id="269" r:id="rId6"/>
    <p:sldId id="270" r:id="rId7"/>
    <p:sldId id="271" r:id="rId8"/>
    <p:sldId id="273" r:id="rId9"/>
    <p:sldId id="274" r:id="rId10"/>
    <p:sldId id="275" r:id="rId11"/>
    <p:sldId id="276" r:id="rId12"/>
    <p:sldId id="277" r:id="rId13"/>
    <p:sldId id="278" r:id="rId14"/>
    <p:sldId id="279" r:id="rId15"/>
    <p:sldId id="280" r:id="rId16"/>
    <p:sldId id="281"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187" autoAdjust="0"/>
    <p:restoredTop sz="94660"/>
  </p:normalViewPr>
  <p:slideViewPr>
    <p:cSldViewPr snapToGrid="0">
      <p:cViewPr varScale="1">
        <p:scale>
          <a:sx n="63" d="100"/>
          <a:sy n="63" d="100"/>
        </p:scale>
        <p:origin x="102" y="5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840A25C-9414-4243-92EB-E09241505378}" type="datetimeFigureOut">
              <a:rPr lang="ru-RU" smtClean="0"/>
              <a:t>13.11.2021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0CDD4B-C4B5-48BB-8E8C-C7CEEBCF9217}" type="slidenum">
              <a:rPr lang="ru-RU" smtClean="0"/>
              <a:t>‹#›</a:t>
            </a:fld>
            <a:endParaRPr lang="ru-RU"/>
          </a:p>
        </p:txBody>
      </p:sp>
    </p:spTree>
    <p:extLst>
      <p:ext uri="{BB962C8B-B14F-4D97-AF65-F5344CB8AC3E}">
        <p14:creationId xmlns:p14="http://schemas.microsoft.com/office/powerpoint/2010/main" val="1666211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840A25C-9414-4243-92EB-E09241505378}" type="datetimeFigureOut">
              <a:rPr lang="ru-RU" smtClean="0"/>
              <a:t>13.11.2021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0CDD4B-C4B5-48BB-8E8C-C7CEEBCF9217}" type="slidenum">
              <a:rPr lang="ru-RU" smtClean="0"/>
              <a:t>‹#›</a:t>
            </a:fld>
            <a:endParaRPr lang="ru-RU"/>
          </a:p>
        </p:txBody>
      </p:sp>
    </p:spTree>
    <p:extLst>
      <p:ext uri="{BB962C8B-B14F-4D97-AF65-F5344CB8AC3E}">
        <p14:creationId xmlns:p14="http://schemas.microsoft.com/office/powerpoint/2010/main" val="2569970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840A25C-9414-4243-92EB-E09241505378}" type="datetimeFigureOut">
              <a:rPr lang="ru-RU" smtClean="0"/>
              <a:t>13.11.2021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0CDD4B-C4B5-48BB-8E8C-C7CEEBCF9217}" type="slidenum">
              <a:rPr lang="ru-RU" smtClean="0"/>
              <a:t>‹#›</a:t>
            </a:fld>
            <a:endParaRPr lang="ru-RU"/>
          </a:p>
        </p:txBody>
      </p:sp>
    </p:spTree>
    <p:extLst>
      <p:ext uri="{BB962C8B-B14F-4D97-AF65-F5344CB8AC3E}">
        <p14:creationId xmlns:p14="http://schemas.microsoft.com/office/powerpoint/2010/main" val="259677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840A25C-9414-4243-92EB-E09241505378}" type="datetimeFigureOut">
              <a:rPr lang="ru-RU" smtClean="0"/>
              <a:t>13.11.2021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0CDD4B-C4B5-48BB-8E8C-C7CEEBCF9217}" type="slidenum">
              <a:rPr lang="ru-RU" smtClean="0"/>
              <a:t>‹#›</a:t>
            </a:fld>
            <a:endParaRPr lang="ru-RU"/>
          </a:p>
        </p:txBody>
      </p:sp>
    </p:spTree>
    <p:extLst>
      <p:ext uri="{BB962C8B-B14F-4D97-AF65-F5344CB8AC3E}">
        <p14:creationId xmlns:p14="http://schemas.microsoft.com/office/powerpoint/2010/main" val="293793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840A25C-9414-4243-92EB-E09241505378}" type="datetimeFigureOut">
              <a:rPr lang="ru-RU" smtClean="0"/>
              <a:t>13.11.2021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0CDD4B-C4B5-48BB-8E8C-C7CEEBCF9217}" type="slidenum">
              <a:rPr lang="ru-RU" smtClean="0"/>
              <a:t>‹#›</a:t>
            </a:fld>
            <a:endParaRPr lang="ru-RU"/>
          </a:p>
        </p:txBody>
      </p:sp>
    </p:spTree>
    <p:extLst>
      <p:ext uri="{BB962C8B-B14F-4D97-AF65-F5344CB8AC3E}">
        <p14:creationId xmlns:p14="http://schemas.microsoft.com/office/powerpoint/2010/main" val="778839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840A25C-9414-4243-92EB-E09241505378}" type="datetimeFigureOut">
              <a:rPr lang="ru-RU" smtClean="0"/>
              <a:t>13.11.2021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0CDD4B-C4B5-48BB-8E8C-C7CEEBCF9217}" type="slidenum">
              <a:rPr lang="ru-RU" smtClean="0"/>
              <a:t>‹#›</a:t>
            </a:fld>
            <a:endParaRPr lang="ru-RU"/>
          </a:p>
        </p:txBody>
      </p:sp>
    </p:spTree>
    <p:extLst>
      <p:ext uri="{BB962C8B-B14F-4D97-AF65-F5344CB8AC3E}">
        <p14:creationId xmlns:p14="http://schemas.microsoft.com/office/powerpoint/2010/main" val="2791769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840A25C-9414-4243-92EB-E09241505378}" type="datetimeFigureOut">
              <a:rPr lang="ru-RU" smtClean="0"/>
              <a:t>13.11.2021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A0CDD4B-C4B5-48BB-8E8C-C7CEEBCF9217}" type="slidenum">
              <a:rPr lang="ru-RU" smtClean="0"/>
              <a:t>‹#›</a:t>
            </a:fld>
            <a:endParaRPr lang="ru-RU"/>
          </a:p>
        </p:txBody>
      </p:sp>
    </p:spTree>
    <p:extLst>
      <p:ext uri="{BB962C8B-B14F-4D97-AF65-F5344CB8AC3E}">
        <p14:creationId xmlns:p14="http://schemas.microsoft.com/office/powerpoint/2010/main" val="1043376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840A25C-9414-4243-92EB-E09241505378}" type="datetimeFigureOut">
              <a:rPr lang="ru-RU" smtClean="0"/>
              <a:t>13.11.2021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A0CDD4B-C4B5-48BB-8E8C-C7CEEBCF9217}" type="slidenum">
              <a:rPr lang="ru-RU" smtClean="0"/>
              <a:t>‹#›</a:t>
            </a:fld>
            <a:endParaRPr lang="ru-RU"/>
          </a:p>
        </p:txBody>
      </p:sp>
    </p:spTree>
    <p:extLst>
      <p:ext uri="{BB962C8B-B14F-4D97-AF65-F5344CB8AC3E}">
        <p14:creationId xmlns:p14="http://schemas.microsoft.com/office/powerpoint/2010/main" val="2235090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840A25C-9414-4243-92EB-E09241505378}" type="datetimeFigureOut">
              <a:rPr lang="ru-RU" smtClean="0"/>
              <a:t>13.11.2021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A0CDD4B-C4B5-48BB-8E8C-C7CEEBCF9217}" type="slidenum">
              <a:rPr lang="ru-RU" smtClean="0"/>
              <a:t>‹#›</a:t>
            </a:fld>
            <a:endParaRPr lang="ru-RU"/>
          </a:p>
        </p:txBody>
      </p:sp>
    </p:spTree>
    <p:extLst>
      <p:ext uri="{BB962C8B-B14F-4D97-AF65-F5344CB8AC3E}">
        <p14:creationId xmlns:p14="http://schemas.microsoft.com/office/powerpoint/2010/main" val="493388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840A25C-9414-4243-92EB-E09241505378}" type="datetimeFigureOut">
              <a:rPr lang="ru-RU" smtClean="0"/>
              <a:t>13.11.2021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0CDD4B-C4B5-48BB-8E8C-C7CEEBCF9217}" type="slidenum">
              <a:rPr lang="ru-RU" smtClean="0"/>
              <a:t>‹#›</a:t>
            </a:fld>
            <a:endParaRPr lang="ru-RU"/>
          </a:p>
        </p:txBody>
      </p:sp>
    </p:spTree>
    <p:extLst>
      <p:ext uri="{BB962C8B-B14F-4D97-AF65-F5344CB8AC3E}">
        <p14:creationId xmlns:p14="http://schemas.microsoft.com/office/powerpoint/2010/main" val="2356308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840A25C-9414-4243-92EB-E09241505378}" type="datetimeFigureOut">
              <a:rPr lang="ru-RU" smtClean="0"/>
              <a:t>13.11.2021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0CDD4B-C4B5-48BB-8E8C-C7CEEBCF9217}" type="slidenum">
              <a:rPr lang="ru-RU" smtClean="0"/>
              <a:t>‹#›</a:t>
            </a:fld>
            <a:endParaRPr lang="ru-RU"/>
          </a:p>
        </p:txBody>
      </p:sp>
    </p:spTree>
    <p:extLst>
      <p:ext uri="{BB962C8B-B14F-4D97-AF65-F5344CB8AC3E}">
        <p14:creationId xmlns:p14="http://schemas.microsoft.com/office/powerpoint/2010/main" val="1091407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40A25C-9414-4243-92EB-E09241505378}" type="datetimeFigureOut">
              <a:rPr lang="ru-RU" smtClean="0"/>
              <a:t>13.11.2021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CDD4B-C4B5-48BB-8E8C-C7CEEBCF9217}" type="slidenum">
              <a:rPr lang="ru-RU" smtClean="0"/>
              <a:t>‹#›</a:t>
            </a:fld>
            <a:endParaRPr lang="ru-RU"/>
          </a:p>
        </p:txBody>
      </p:sp>
    </p:spTree>
    <p:extLst>
      <p:ext uri="{BB962C8B-B14F-4D97-AF65-F5344CB8AC3E}">
        <p14:creationId xmlns:p14="http://schemas.microsoft.com/office/powerpoint/2010/main" val="3919385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b="1" i="1" dirty="0" smtClean="0">
                <a:solidFill>
                  <a:srgbClr val="7030A0"/>
                </a:solidFill>
                <a:latin typeface="Times New Roman" panose="02020603050405020304" pitchFamily="18" charset="0"/>
                <a:cs typeface="Times New Roman" panose="02020603050405020304" pitchFamily="18" charset="0"/>
              </a:rPr>
              <a:t>Развитие речевого</a:t>
            </a:r>
            <a:br>
              <a:rPr lang="ru-RU" b="1" i="1" dirty="0" smtClean="0">
                <a:solidFill>
                  <a:srgbClr val="7030A0"/>
                </a:solidFill>
                <a:latin typeface="Times New Roman" panose="02020603050405020304" pitchFamily="18" charset="0"/>
                <a:cs typeface="Times New Roman" panose="02020603050405020304" pitchFamily="18" charset="0"/>
              </a:rPr>
            </a:br>
            <a:r>
              <a:rPr lang="ru-RU" b="1" i="1" dirty="0" smtClean="0">
                <a:solidFill>
                  <a:srgbClr val="7030A0"/>
                </a:solidFill>
                <a:latin typeface="Times New Roman" panose="02020603050405020304" pitchFamily="18" charset="0"/>
                <a:cs typeface="Times New Roman" panose="02020603050405020304" pitchFamily="18" charset="0"/>
              </a:rPr>
              <a:t> дыхания у детей</a:t>
            </a:r>
            <a:endParaRPr lang="ru-RU" b="1" i="1" dirty="0">
              <a:solidFill>
                <a:srgbClr val="7030A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marL="0" indent="0" algn="r">
              <a:buNone/>
            </a:pPr>
            <a:endParaRPr lang="ru-RU" dirty="0"/>
          </a:p>
          <a:p>
            <a:pPr marL="0" indent="0" algn="r">
              <a:buNone/>
            </a:pPr>
            <a:endParaRPr lang="ru-RU" dirty="0" smtClean="0"/>
          </a:p>
          <a:p>
            <a:pPr marL="0" indent="0" algn="r">
              <a:buNone/>
            </a:pPr>
            <a:r>
              <a:rPr lang="ru-RU" altLang="ru-RU" sz="2000" b="1" dirty="0" smtClean="0">
                <a:solidFill>
                  <a:srgbClr val="7030A0"/>
                </a:solidFill>
                <a:latin typeface="Times New Roman" panose="02020603050405020304" pitchFamily="18" charset="0"/>
                <a:cs typeface="Times New Roman" panose="02020603050405020304" pitchFamily="18" charset="0"/>
              </a:rPr>
              <a:t>Подготовила: воспитатель</a:t>
            </a:r>
          </a:p>
          <a:p>
            <a:pPr marL="0" indent="0" algn="r">
              <a:buNone/>
            </a:pPr>
            <a:r>
              <a:rPr lang="ru-RU" altLang="ru-RU" sz="2000" b="1" dirty="0" smtClean="0">
                <a:solidFill>
                  <a:srgbClr val="7030A0"/>
                </a:solidFill>
                <a:latin typeface="Times New Roman" panose="02020603050405020304" pitchFamily="18" charset="0"/>
                <a:cs typeface="Times New Roman" panose="02020603050405020304" pitchFamily="18" charset="0"/>
              </a:rPr>
              <a:t> МБДОУ  «Детский сад</a:t>
            </a:r>
          </a:p>
          <a:p>
            <a:pPr marL="0" indent="0" algn="r">
              <a:buNone/>
            </a:pPr>
            <a:r>
              <a:rPr lang="ru-RU" altLang="ru-RU" sz="2000" b="1" dirty="0" smtClean="0">
                <a:solidFill>
                  <a:srgbClr val="7030A0"/>
                </a:solidFill>
                <a:latin typeface="Times New Roman" panose="02020603050405020304" pitchFamily="18" charset="0"/>
                <a:cs typeface="Times New Roman" panose="02020603050405020304" pitchFamily="18" charset="0"/>
              </a:rPr>
              <a:t> №19 «Рябинка» </a:t>
            </a:r>
            <a:br>
              <a:rPr lang="ru-RU" altLang="ru-RU" sz="2000" b="1" dirty="0" smtClean="0">
                <a:solidFill>
                  <a:srgbClr val="7030A0"/>
                </a:solidFill>
                <a:latin typeface="Times New Roman" panose="02020603050405020304" pitchFamily="18" charset="0"/>
                <a:cs typeface="Times New Roman" panose="02020603050405020304" pitchFamily="18" charset="0"/>
              </a:rPr>
            </a:br>
            <a:r>
              <a:rPr lang="ru-RU" altLang="ru-RU" sz="2000" b="1" dirty="0" smtClean="0">
                <a:solidFill>
                  <a:srgbClr val="7030A0"/>
                </a:solidFill>
                <a:latin typeface="Times New Roman" panose="02020603050405020304" pitchFamily="18" charset="0"/>
                <a:cs typeface="Times New Roman" panose="02020603050405020304" pitchFamily="18" charset="0"/>
              </a:rPr>
              <a:t>  Левченко Светлана Анатольевна </a:t>
            </a:r>
          </a:p>
          <a:p>
            <a:pPr algn="r"/>
            <a:endParaRPr lang="ru-RU" sz="1500" dirty="0"/>
          </a:p>
          <a:p>
            <a:pPr marL="0" indent="0" algn="r">
              <a:buNone/>
            </a:pPr>
            <a:endParaRPr lang="ru-RU" sz="16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640" y="1690688"/>
            <a:ext cx="5080000" cy="38100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56613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3440" y="365125"/>
            <a:ext cx="10515600" cy="1325563"/>
          </a:xfrm>
        </p:spPr>
        <p:txBody>
          <a:bodyPr/>
          <a:lstStyle/>
          <a:p>
            <a:pPr algn="ctr"/>
            <a:r>
              <a:rPr lang="ru-RU" b="1" dirty="0" smtClean="0">
                <a:solidFill>
                  <a:srgbClr val="FF0000"/>
                </a:solidFill>
                <a:latin typeface="Times New Roman" panose="02020603050405020304" pitchFamily="18" charset="0"/>
                <a:cs typeface="Times New Roman" pitchFamily="18" charset="0"/>
              </a:rPr>
              <a:t>Листопад</a:t>
            </a:r>
            <a:endParaRPr lang="ru-RU"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331720" y="1368425"/>
            <a:ext cx="6217920" cy="4351338"/>
          </a:xfrm>
        </p:spPr>
        <p:txBody>
          <a:bodyPr>
            <a:normAutofit/>
          </a:bodyPr>
          <a:lstStyle/>
          <a:p>
            <a:pPr marL="0" indent="0">
              <a:buNone/>
            </a:pPr>
            <a:r>
              <a:rPr lang="ru-RU" sz="2000" b="1" dirty="0" smtClean="0">
                <a:solidFill>
                  <a:srgbClr val="7030A0"/>
                </a:solidFill>
                <a:latin typeface="Times New Roman" pitchFamily="18" charset="0"/>
                <a:cs typeface="Times New Roman" pitchFamily="18" charset="0"/>
              </a:rPr>
              <a:t>Цель : обучение плавному свободному выдоху; активизация губных мышц.</a:t>
            </a:r>
          </a:p>
          <a:p>
            <a:pPr marL="0" indent="0">
              <a:buNone/>
            </a:pPr>
            <a:r>
              <a:rPr lang="ru-RU" sz="2000" b="1" dirty="0" smtClean="0">
                <a:solidFill>
                  <a:srgbClr val="7030A0"/>
                </a:solidFill>
                <a:latin typeface="Times New Roman" pitchFamily="18" charset="0"/>
                <a:cs typeface="Times New Roman" pitchFamily="18" charset="0"/>
              </a:rPr>
              <a:t>Ход игры: Педагог выкладывает на столе листочки, напоминает детям про осень.</a:t>
            </a:r>
          </a:p>
          <a:p>
            <a:pPr marL="0" indent="0">
              <a:buNone/>
            </a:pPr>
            <a:r>
              <a:rPr lang="ru-RU" sz="2000" b="1" dirty="0" smtClean="0">
                <a:solidFill>
                  <a:srgbClr val="7030A0"/>
                </a:solidFill>
                <a:latin typeface="Times New Roman" pitchFamily="18" charset="0"/>
                <a:cs typeface="Times New Roman" pitchFamily="18" charset="0"/>
              </a:rPr>
              <a:t>- Представьте, что сейчас осень. Красные, желтые, оранжевые листья падают с деревьев. Подул ветер – разбросал все листья по земле! Давайте сделаем ветер -подуем на листья!</a:t>
            </a:r>
          </a:p>
          <a:p>
            <a:pPr marL="0" indent="0">
              <a:buNone/>
            </a:pPr>
            <a:r>
              <a:rPr lang="ru-RU" sz="2000" b="1" dirty="0" smtClean="0">
                <a:solidFill>
                  <a:srgbClr val="7030A0"/>
                </a:solidFill>
                <a:latin typeface="Times New Roman" pitchFamily="18" charset="0"/>
                <a:cs typeface="Times New Roman" pitchFamily="18" charset="0"/>
              </a:rPr>
              <a:t>Взрослый вместе с детьми дует на листья, пока все листочки не окажутся на полу. При этом необходимо следить за правильностью осуществления ротового выдоха, а также за тем, чтобы дети не переутомлялись.</a:t>
            </a: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9640" y="2118360"/>
            <a:ext cx="3327103" cy="2493817"/>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35233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FF0000"/>
                </a:solidFill>
                <a:latin typeface="Times New Roman" pitchFamily="18" charset="0"/>
                <a:cs typeface="Times New Roman" pitchFamily="18" charset="0"/>
              </a:rPr>
              <a:t>Кораблики</a:t>
            </a:r>
            <a:endParaRPr lang="ru-RU" dirty="0">
              <a:solidFill>
                <a:srgbClr val="FF0000"/>
              </a:solidFill>
            </a:endParaRPr>
          </a:p>
        </p:txBody>
      </p:sp>
      <p:sp>
        <p:nvSpPr>
          <p:cNvPr id="3" name="Объект 2"/>
          <p:cNvSpPr>
            <a:spLocks noGrp="1"/>
          </p:cNvSpPr>
          <p:nvPr>
            <p:ph idx="1"/>
          </p:nvPr>
        </p:nvSpPr>
        <p:spPr>
          <a:xfrm>
            <a:off x="2164080" y="1690688"/>
            <a:ext cx="5897880" cy="4351338"/>
          </a:xfrm>
        </p:spPr>
        <p:txBody>
          <a:bodyPr>
            <a:normAutofit/>
          </a:bodyPr>
          <a:lstStyle/>
          <a:p>
            <a:pPr marL="0" indent="0">
              <a:buNone/>
            </a:pPr>
            <a:r>
              <a:rPr lang="ru-RU" sz="2500" b="1" dirty="0" smtClean="0">
                <a:solidFill>
                  <a:srgbClr val="7030A0"/>
                </a:solidFill>
                <a:latin typeface="Times New Roman" pitchFamily="18" charset="0"/>
                <a:cs typeface="Times New Roman" pitchFamily="18" charset="0"/>
              </a:rPr>
              <a:t>Наполните таз водой и научите ребенка дуть на легкие предметы, находящиеся в тазу, например, кораблики. </a:t>
            </a:r>
          </a:p>
          <a:p>
            <a:pPr marL="0" indent="0">
              <a:buNone/>
            </a:pPr>
            <a:r>
              <a:rPr lang="ru-RU" sz="2500" b="1" dirty="0" smtClean="0">
                <a:solidFill>
                  <a:srgbClr val="7030A0"/>
                </a:solidFill>
                <a:latin typeface="Times New Roman" pitchFamily="18" charset="0"/>
                <a:cs typeface="Times New Roman" pitchFamily="18" charset="0"/>
              </a:rPr>
              <a:t>Вы можете устроить соревнование: чей кораблик дальше уплыл. Очень хорошо для этих целей использовать пластмассовые яйца от «киндер-сюрпризов».</a:t>
            </a:r>
          </a:p>
          <a:p>
            <a:endParaRPr lang="ru-RU" sz="2200" b="1" dirty="0">
              <a:solidFill>
                <a:srgbClr val="7030A0"/>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1960" y="1690688"/>
            <a:ext cx="3754582" cy="285117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118473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FF0000"/>
                </a:solidFill>
                <a:latin typeface="Times New Roman" pitchFamily="18" charset="0"/>
                <a:cs typeface="Times New Roman" pitchFamily="18" charset="0"/>
              </a:rPr>
              <a:t>Забей мяч в ворота</a:t>
            </a:r>
            <a:endParaRPr lang="ru-RU" dirty="0">
              <a:solidFill>
                <a:srgbClr val="FF0000"/>
              </a:solidFill>
            </a:endParaRPr>
          </a:p>
        </p:txBody>
      </p:sp>
      <p:sp>
        <p:nvSpPr>
          <p:cNvPr id="3" name="Объект 2"/>
          <p:cNvSpPr>
            <a:spLocks noGrp="1"/>
          </p:cNvSpPr>
          <p:nvPr>
            <p:ph idx="1"/>
          </p:nvPr>
        </p:nvSpPr>
        <p:spPr>
          <a:xfrm>
            <a:off x="2026920" y="1690688"/>
            <a:ext cx="6065520" cy="4351338"/>
          </a:xfrm>
        </p:spPr>
        <p:txBody>
          <a:bodyPr>
            <a:normAutofit/>
          </a:bodyPr>
          <a:lstStyle/>
          <a:p>
            <a:pPr marL="0" indent="0">
              <a:buNone/>
            </a:pPr>
            <a:r>
              <a:rPr lang="ru-RU" sz="2400" b="1" dirty="0" smtClean="0">
                <a:solidFill>
                  <a:srgbClr val="7030A0"/>
                </a:solidFill>
                <a:latin typeface="Times New Roman" pitchFamily="18" charset="0"/>
                <a:cs typeface="Times New Roman" pitchFamily="18" charset="0"/>
              </a:rPr>
              <a:t>Соорудите из конструктора или другого материала ворота, возьмите шарик от пинг-понга или любой другой легкий шарик. И поиграйте с ребенком в футбол. Ребенок должен дуть на шарик, стараясь загнать его в ворота.</a:t>
            </a:r>
          </a:p>
          <a:p>
            <a:pPr marL="0" indent="0">
              <a:buNone/>
            </a:pPr>
            <a:r>
              <a:rPr lang="ru-RU" sz="2400" b="1" dirty="0" smtClean="0">
                <a:solidFill>
                  <a:srgbClr val="7030A0"/>
                </a:solidFill>
                <a:latin typeface="Times New Roman" pitchFamily="18" charset="0"/>
                <a:cs typeface="Times New Roman" pitchFamily="18" charset="0"/>
              </a:rPr>
              <a:t> Можно взять два шарика и поиграть в игру: «Кто быстрее».</a:t>
            </a:r>
          </a:p>
          <a:p>
            <a:endParaRPr lang="ru-RU" sz="2400" b="1" dirty="0">
              <a:solidFill>
                <a:srgbClr val="7030A0"/>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5280" y="1813306"/>
            <a:ext cx="4008947" cy="3002534"/>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674868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FF0000"/>
                </a:solidFill>
                <a:latin typeface="Times New Roman" pitchFamily="18" charset="0"/>
                <a:cs typeface="Times New Roman" pitchFamily="18" charset="0"/>
              </a:rPr>
              <a:t>Волшебные пузырьки</a:t>
            </a:r>
            <a:endParaRPr lang="ru-RU" dirty="0">
              <a:solidFill>
                <a:srgbClr val="FF0000"/>
              </a:solidFill>
            </a:endParaRPr>
          </a:p>
        </p:txBody>
      </p:sp>
      <p:sp>
        <p:nvSpPr>
          <p:cNvPr id="3" name="Объект 2"/>
          <p:cNvSpPr>
            <a:spLocks noGrp="1"/>
          </p:cNvSpPr>
          <p:nvPr>
            <p:ph idx="1"/>
          </p:nvPr>
        </p:nvSpPr>
        <p:spPr>
          <a:xfrm>
            <a:off x="2179320" y="1690688"/>
            <a:ext cx="5806440" cy="4351338"/>
          </a:xfrm>
        </p:spPr>
        <p:txBody>
          <a:bodyPr/>
          <a:lstStyle/>
          <a:p>
            <a:pPr marL="0" indent="0">
              <a:buNone/>
            </a:pPr>
            <a:r>
              <a:rPr lang="ru-RU" sz="2400" b="1" dirty="0" smtClean="0">
                <a:solidFill>
                  <a:srgbClr val="7030A0"/>
                </a:solidFill>
                <a:latin typeface="Times New Roman" pitchFamily="18" charset="0"/>
                <a:cs typeface="Times New Roman" pitchFamily="18" charset="0"/>
              </a:rPr>
              <a:t>Предложите ребенку поиграть с мыльными пузырями. Он может сам выдувать мыльные пузыри, если же у него не получается дуть или он не хочет заниматься, то выдувайте пузыри Вы, направляя их на ребенка. Это стимулирует ребенка дуть на пузыри, чтобы они не попали в него.</a:t>
            </a: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5759" y="2200910"/>
            <a:ext cx="4046907" cy="2706369"/>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59238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solidFill>
                  <a:srgbClr val="FF0000"/>
                </a:solidFill>
                <a:latin typeface="Times New Roman" pitchFamily="18" charset="0"/>
                <a:cs typeface="Times New Roman" pitchFamily="18" charset="0"/>
              </a:rPr>
              <a:t/>
            </a:r>
            <a:br>
              <a:rPr lang="ru-RU" b="1" dirty="0" smtClean="0">
                <a:solidFill>
                  <a:srgbClr val="FF0000"/>
                </a:solidFill>
                <a:latin typeface="Times New Roman" pitchFamily="18" charset="0"/>
                <a:cs typeface="Times New Roman" pitchFamily="18" charset="0"/>
              </a:rPr>
            </a:br>
            <a:r>
              <a:rPr lang="ru-RU" b="1" dirty="0" smtClean="0">
                <a:solidFill>
                  <a:srgbClr val="FF0000"/>
                </a:solidFill>
                <a:latin typeface="Times New Roman" pitchFamily="18" charset="0"/>
                <a:cs typeface="Times New Roman" pitchFamily="18" charset="0"/>
              </a:rPr>
              <a:t>Играем, развлекаясь и занимаясь</a:t>
            </a:r>
            <a:br>
              <a:rPr lang="ru-RU" b="1" dirty="0" smtClean="0">
                <a:solidFill>
                  <a:srgbClr val="FF0000"/>
                </a:solidFill>
                <a:latin typeface="Times New Roman" pitchFamily="18" charset="0"/>
                <a:cs typeface="Times New Roman" pitchFamily="18" charset="0"/>
              </a:rPr>
            </a:br>
            <a:r>
              <a:rPr lang="ru-RU" b="1" dirty="0">
                <a:solidFill>
                  <a:srgbClr val="FF0000"/>
                </a:solidFill>
                <a:latin typeface="Times New Roman" pitchFamily="18" charset="0"/>
                <a:cs typeface="Times New Roman" pitchFamily="18" charset="0"/>
              </a:rPr>
              <a:t>Летите, птички</a:t>
            </a:r>
            <a:r>
              <a:rPr lang="ru-RU" b="1" dirty="0" smtClean="0">
                <a:solidFill>
                  <a:srgbClr val="FF0000"/>
                </a:solidFill>
                <a:latin typeface="Times New Roman" pitchFamily="18" charset="0"/>
                <a:cs typeface="Times New Roman" pitchFamily="18" charset="0"/>
              </a:rPr>
              <a:t>!</a:t>
            </a:r>
            <a:endParaRPr lang="ru-RU" dirty="0">
              <a:solidFill>
                <a:srgbClr val="FF0000"/>
              </a:solidFill>
            </a:endParaRPr>
          </a:p>
        </p:txBody>
      </p:sp>
      <p:sp>
        <p:nvSpPr>
          <p:cNvPr id="3" name="Объект 2"/>
          <p:cNvSpPr>
            <a:spLocks noGrp="1"/>
          </p:cNvSpPr>
          <p:nvPr>
            <p:ph idx="1"/>
          </p:nvPr>
        </p:nvSpPr>
        <p:spPr>
          <a:xfrm>
            <a:off x="2255520" y="1813560"/>
            <a:ext cx="6217920" cy="3984626"/>
          </a:xfrm>
        </p:spPr>
        <p:txBody>
          <a:bodyPr>
            <a:normAutofit fontScale="70000" lnSpcReduction="20000"/>
          </a:bodyPr>
          <a:lstStyle/>
          <a:p>
            <a:pPr marL="0" indent="0">
              <a:buNone/>
            </a:pPr>
            <a:r>
              <a:rPr lang="ru-RU" sz="2600" b="1" dirty="0" smtClean="0">
                <a:solidFill>
                  <a:srgbClr val="7030A0"/>
                </a:solidFill>
                <a:latin typeface="Times New Roman" pitchFamily="18" charset="0"/>
                <a:cs typeface="Times New Roman" pitchFamily="18" charset="0"/>
              </a:rPr>
              <a:t>Цель: развитие длительного направленного плавного ротового выдоха; активизация губных мышц.</a:t>
            </a:r>
          </a:p>
          <a:p>
            <a:pPr marL="0" indent="0">
              <a:buNone/>
            </a:pPr>
            <a:r>
              <a:rPr lang="ru-RU" sz="2600" b="1" dirty="0" smtClean="0">
                <a:solidFill>
                  <a:srgbClr val="7030A0"/>
                </a:solidFill>
                <a:latin typeface="Times New Roman" pitchFamily="18" charset="0"/>
                <a:cs typeface="Times New Roman" pitchFamily="18" charset="0"/>
              </a:rPr>
              <a:t>Оборудование: 2-3 разноцветные птички, сложенные из бумаги (оригами).</a:t>
            </a:r>
          </a:p>
          <a:p>
            <a:pPr marL="0" indent="0">
              <a:buNone/>
            </a:pPr>
            <a:r>
              <a:rPr lang="ru-RU" sz="2600" b="1" dirty="0" smtClean="0">
                <a:solidFill>
                  <a:srgbClr val="7030A0"/>
                </a:solidFill>
                <a:latin typeface="Times New Roman" pitchFamily="18" charset="0"/>
                <a:cs typeface="Times New Roman" pitchFamily="18" charset="0"/>
              </a:rPr>
              <a:t>Ход игры: Ребенок сидит за столом. На стол напротив ребенка кладут одну птичку. Педагог предлагает ребенку подуть на птичку, чтобы она улетела как можно дальше (дуть можно один раз).</a:t>
            </a:r>
          </a:p>
          <a:p>
            <a:pPr marL="0" indent="0">
              <a:buNone/>
            </a:pPr>
            <a:r>
              <a:rPr lang="ru-RU" sz="2600" b="1" dirty="0" smtClean="0">
                <a:solidFill>
                  <a:srgbClr val="7030A0"/>
                </a:solidFill>
                <a:latin typeface="Times New Roman" pitchFamily="18" charset="0"/>
                <a:cs typeface="Times New Roman" pitchFamily="18" charset="0"/>
              </a:rPr>
              <a:t>- Какая красивая у тебя птичка! А она умеет летать? Подуй так , чтобы птичка улетела далеко! Дуть можно один раз. Вдохни и набери побольше воздуха. Полетела птичка!</a:t>
            </a:r>
          </a:p>
          <a:p>
            <a:pPr marL="0" indent="0">
              <a:buNone/>
            </a:pPr>
            <a:r>
              <a:rPr lang="ru-RU" sz="2600" b="1" dirty="0" smtClean="0">
                <a:solidFill>
                  <a:srgbClr val="7030A0"/>
                </a:solidFill>
                <a:latin typeface="Times New Roman" pitchFamily="18" charset="0"/>
                <a:cs typeface="Times New Roman" pitchFamily="18" charset="0"/>
              </a:rPr>
              <a:t>В ходе групповой игры можно устроить соревнование между двумя -тремя детьми: каждый дует на свою птичку. Побеждает тот , чья птица улетает дальше. Взрослый следит за тем , чтобы дети не надували щеки, дули только один раз, сильно не напрягались.</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3440" y="2270760"/>
            <a:ext cx="3423285" cy="2564924"/>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46355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FF0000"/>
                </a:solidFill>
                <a:latin typeface="Times New Roman" pitchFamily="18" charset="0"/>
                <a:cs typeface="Times New Roman" pitchFamily="18" charset="0"/>
              </a:rPr>
              <a:t>Катись, карандаш!</a:t>
            </a:r>
            <a:endParaRPr lang="ru-RU" dirty="0">
              <a:solidFill>
                <a:srgbClr val="FF0000"/>
              </a:solidFill>
            </a:endParaRPr>
          </a:p>
        </p:txBody>
      </p:sp>
      <p:sp>
        <p:nvSpPr>
          <p:cNvPr id="3" name="Объект 2"/>
          <p:cNvSpPr>
            <a:spLocks noGrp="1"/>
          </p:cNvSpPr>
          <p:nvPr>
            <p:ph idx="1"/>
          </p:nvPr>
        </p:nvSpPr>
        <p:spPr>
          <a:xfrm>
            <a:off x="2004060" y="1429385"/>
            <a:ext cx="8183880" cy="4351338"/>
          </a:xfrm>
        </p:spPr>
        <p:txBody>
          <a:bodyPr>
            <a:normAutofit fontScale="77500" lnSpcReduction="20000"/>
          </a:bodyPr>
          <a:lstStyle/>
          <a:p>
            <a:pPr marL="0" indent="0">
              <a:buNone/>
            </a:pPr>
            <a:r>
              <a:rPr lang="ru-RU" b="1" dirty="0" smtClean="0">
                <a:solidFill>
                  <a:srgbClr val="7030A0"/>
                </a:solidFill>
                <a:latin typeface="Times New Roman" pitchFamily="18" charset="0"/>
                <a:cs typeface="Times New Roman" pitchFamily="18" charset="0"/>
              </a:rPr>
              <a:t>Цель: развитие длительного плавного выдоха; активизация губных мышц.</a:t>
            </a:r>
          </a:p>
          <a:p>
            <a:pPr marL="0" indent="0">
              <a:buNone/>
            </a:pPr>
            <a:r>
              <a:rPr lang="ru-RU" b="1" dirty="0" smtClean="0">
                <a:solidFill>
                  <a:srgbClr val="7030A0"/>
                </a:solidFill>
                <a:latin typeface="Times New Roman" pitchFamily="18" charset="0"/>
                <a:cs typeface="Times New Roman" pitchFamily="18" charset="0"/>
              </a:rPr>
              <a:t>Оборудование: карандаши с гладкой или ребристой поверхностью. </a:t>
            </a:r>
          </a:p>
          <a:p>
            <a:pPr marL="0" indent="0">
              <a:buNone/>
            </a:pPr>
            <a:r>
              <a:rPr lang="ru-RU" b="1" dirty="0" smtClean="0">
                <a:solidFill>
                  <a:srgbClr val="7030A0"/>
                </a:solidFill>
                <a:latin typeface="Times New Roman" pitchFamily="18" charset="0"/>
                <a:cs typeface="Times New Roman" pitchFamily="18" charset="0"/>
              </a:rPr>
              <a:t>Ход игры: Ребенок сидит за столом. На столе на расстоянии 20 см от ребенка положите карандаш. Сначала взрослый показывает, как с силой дуть на карандаш, чтобы он укатился на противоположный конец стола. Затем предлагает ребенку подуть на карандаш. Второй участник игры ловит карандаш на противоположном конце  стола.  Можно продолжить игру, сидя напротив друг друга, и перекатывая друг другу карандаш с одного конца стола на другой.</a:t>
            </a:r>
          </a:p>
          <a:p>
            <a:pPr marL="0" indent="0">
              <a:buNone/>
            </a:pPr>
            <a:r>
              <a:rPr lang="ru-RU" b="1" dirty="0" smtClean="0">
                <a:solidFill>
                  <a:srgbClr val="7030A0"/>
                </a:solidFill>
                <a:latin typeface="Times New Roman" pitchFamily="18" charset="0"/>
                <a:cs typeface="Times New Roman" pitchFamily="18" charset="0"/>
              </a:rPr>
              <a:t>Организуя игру в группе, можно устроить соревнование: двое детей сидят за столом, перед  ними лежат  карандаши. Дуть на карандаш можно только один раз. Побеждает тот, чей карандаш укатился дальше.</a:t>
            </a:r>
          </a:p>
          <a:p>
            <a:endParaRPr lang="ru-RU" b="1" dirty="0">
              <a:solidFill>
                <a:srgbClr val="7030A0"/>
              </a:solidFill>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0746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solidFill>
                  <a:srgbClr val="FF0000"/>
                </a:solidFill>
                <a:latin typeface="Times New Roman" pitchFamily="18" charset="0"/>
                <a:cs typeface="Times New Roman" pitchFamily="18" charset="0"/>
              </a:rPr>
              <a:t>Спасибо за внимание!</a:t>
            </a:r>
            <a:endParaRPr lang="ru-RU" dirty="0">
              <a:solidFill>
                <a:srgbClr val="FF0000"/>
              </a:solidFill>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32496" y="1536065"/>
            <a:ext cx="6527007" cy="4351338"/>
          </a:xfr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30151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69431" y="738104"/>
            <a:ext cx="8843211" cy="1535864"/>
          </a:xfrm>
        </p:spPr>
        <p:txBody>
          <a:bodyPr>
            <a:normAutofit fontScale="90000"/>
          </a:bodyPr>
          <a:lstStyle/>
          <a:p>
            <a:pPr algn="ctr"/>
            <a:r>
              <a:rPr lang="ru-RU" sz="2800" b="1" u="sng" dirty="0">
                <a:solidFill>
                  <a:srgbClr val="FF0000"/>
                </a:solidFill>
                <a:latin typeface="Times New Roman" panose="02020603050405020304" pitchFamily="18" charset="0"/>
                <a:cs typeface="Times New Roman" panose="02020603050405020304" pitchFamily="18" charset="0"/>
              </a:rPr>
              <a:t>Правильное  речевое дыхание </a:t>
            </a:r>
            <a:r>
              <a:rPr lang="ru-RU" sz="2800" b="1" dirty="0">
                <a:solidFill>
                  <a:srgbClr val="FF0000"/>
                </a:solidFill>
                <a:latin typeface="Times New Roman" panose="02020603050405020304" pitchFamily="18" charset="0"/>
                <a:cs typeface="Times New Roman" panose="02020603050405020304" pitchFamily="18" charset="0"/>
              </a:rPr>
              <a:t>- это основа </a:t>
            </a:r>
            <a:br>
              <a:rPr lang="ru-RU" sz="2800" b="1" dirty="0">
                <a:solidFill>
                  <a:srgbClr val="FF0000"/>
                </a:solidFill>
                <a:latin typeface="Times New Roman" panose="02020603050405020304" pitchFamily="18" charset="0"/>
                <a:cs typeface="Times New Roman" panose="02020603050405020304" pitchFamily="18" charset="0"/>
              </a:rPr>
            </a:br>
            <a:r>
              <a:rPr lang="ru-RU" sz="2800" b="1" dirty="0">
                <a:solidFill>
                  <a:srgbClr val="FF0000"/>
                </a:solidFill>
                <a:latin typeface="Times New Roman" panose="02020603050405020304" pitchFamily="18" charset="0"/>
                <a:cs typeface="Times New Roman" panose="02020603050405020304" pitchFamily="18" charset="0"/>
              </a:rPr>
              <a:t>процесса зарождения речи, которая </a:t>
            </a:r>
            <a:r>
              <a:rPr lang="ru-RU" sz="2800" b="1" dirty="0" smtClean="0">
                <a:solidFill>
                  <a:srgbClr val="FF0000"/>
                </a:solidFill>
                <a:latin typeface="Times New Roman" panose="02020603050405020304" pitchFamily="18" charset="0"/>
                <a:cs typeface="Times New Roman" panose="02020603050405020304" pitchFamily="18" charset="0"/>
              </a:rPr>
              <a:t>является</a:t>
            </a:r>
            <a:br>
              <a:rPr lang="ru-RU" sz="2800" b="1" dirty="0" smtClean="0">
                <a:solidFill>
                  <a:srgbClr val="FF0000"/>
                </a:solidFill>
                <a:latin typeface="Times New Roman" panose="02020603050405020304" pitchFamily="18" charset="0"/>
                <a:cs typeface="Times New Roman" panose="02020603050405020304" pitchFamily="18" charset="0"/>
              </a:rPr>
            </a:br>
            <a:r>
              <a:rPr lang="ru-RU" sz="2800" b="1" dirty="0" smtClean="0">
                <a:solidFill>
                  <a:srgbClr val="FF0000"/>
                </a:solidFill>
                <a:latin typeface="Times New Roman" panose="02020603050405020304" pitchFamily="18" charset="0"/>
                <a:cs typeface="Times New Roman" panose="02020603050405020304" pitchFamily="18" charset="0"/>
              </a:rPr>
              <a:t> </a:t>
            </a:r>
            <a:r>
              <a:rPr lang="ru-RU" sz="2800" b="1" dirty="0">
                <a:solidFill>
                  <a:srgbClr val="FF0000"/>
                </a:solidFill>
                <a:latin typeface="Times New Roman" panose="02020603050405020304" pitchFamily="18" charset="0"/>
                <a:cs typeface="Times New Roman" panose="02020603050405020304" pitchFamily="18" charset="0"/>
              </a:rPr>
              <a:t>основой голосообразования, формирования звуков, мелодики</a:t>
            </a:r>
            <a:r>
              <a:rPr lang="ru-RU" sz="2800" dirty="0">
                <a:latin typeface="Times New Roman" panose="02020603050405020304" pitchFamily="18" charset="0"/>
                <a:cs typeface="Times New Roman" panose="02020603050405020304" pitchFamily="18" charset="0"/>
              </a:rPr>
              <a:t>.</a:t>
            </a:r>
            <a:endParaRPr lang="ru-RU" sz="2800" dirty="0"/>
          </a:p>
        </p:txBody>
      </p:sp>
      <p:pic>
        <p:nvPicPr>
          <p:cNvPr id="4"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40241" y="2524417"/>
            <a:ext cx="5495703" cy="4121777"/>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07513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FF0000"/>
                </a:solidFill>
                <a:latin typeface="Times New Roman" pitchFamily="18" charset="0"/>
                <a:cs typeface="Times New Roman" pitchFamily="18" charset="0"/>
              </a:rPr>
              <a:t>Речевое дыхание</a:t>
            </a:r>
            <a:endParaRPr lang="ru-RU" dirty="0">
              <a:solidFill>
                <a:srgbClr val="FF0000"/>
              </a:solidFill>
            </a:endParaRPr>
          </a:p>
        </p:txBody>
      </p:sp>
      <p:sp>
        <p:nvSpPr>
          <p:cNvPr id="3" name="Объект 2"/>
          <p:cNvSpPr>
            <a:spLocks noGrp="1"/>
          </p:cNvSpPr>
          <p:nvPr>
            <p:ph idx="1"/>
          </p:nvPr>
        </p:nvSpPr>
        <p:spPr>
          <a:xfrm>
            <a:off x="1876926" y="1380457"/>
            <a:ext cx="8939464" cy="4351338"/>
          </a:xfrm>
        </p:spPr>
        <p:txBody>
          <a:bodyPr/>
          <a:lstStyle/>
          <a:p>
            <a:pPr>
              <a:buFont typeface="Wingdings" panose="05000000000000000000" pitchFamily="2" charset="2"/>
              <a:buChar char="Ø"/>
            </a:pPr>
            <a:r>
              <a:rPr lang="ru-RU" b="1" dirty="0" smtClean="0">
                <a:solidFill>
                  <a:srgbClr val="7030A0"/>
                </a:solidFill>
                <a:latin typeface="Times New Roman" pitchFamily="18" charset="0"/>
                <a:cs typeface="Times New Roman" pitchFamily="18" charset="0"/>
              </a:rPr>
              <a:t>Речевое дыхание в процессе речи отличается от обычного (физиологического) дыхания:</a:t>
            </a:r>
          </a:p>
          <a:p>
            <a:pPr>
              <a:buFont typeface="Wingdings" panose="05000000000000000000" pitchFamily="2" charset="2"/>
              <a:buChar char="Ø"/>
            </a:pPr>
            <a:r>
              <a:rPr lang="ru-RU" b="1" dirty="0" smtClean="0">
                <a:solidFill>
                  <a:srgbClr val="7030A0"/>
                </a:solidFill>
                <a:latin typeface="Times New Roman" pitchFamily="18" charset="0"/>
                <a:cs typeface="Times New Roman" pitchFamily="18" charset="0"/>
              </a:rPr>
              <a:t>более быстрым вдохом и замедленным выдохом;</a:t>
            </a:r>
          </a:p>
          <a:p>
            <a:pPr>
              <a:buFont typeface="Wingdings" panose="05000000000000000000" pitchFamily="2" charset="2"/>
              <a:buChar char="Ø"/>
            </a:pPr>
            <a:r>
              <a:rPr lang="ru-RU" b="1" dirty="0" smtClean="0">
                <a:solidFill>
                  <a:srgbClr val="7030A0"/>
                </a:solidFill>
                <a:latin typeface="Times New Roman" pitchFamily="18" charset="0"/>
                <a:cs typeface="Times New Roman" pitchFamily="18" charset="0"/>
              </a:rPr>
              <a:t>значительным увеличением дыхательного объёма; </a:t>
            </a:r>
          </a:p>
          <a:p>
            <a:pPr>
              <a:buFont typeface="Wingdings" panose="05000000000000000000" pitchFamily="2" charset="2"/>
              <a:buChar char="Ø"/>
            </a:pPr>
            <a:r>
              <a:rPr lang="ru-RU" b="1" dirty="0" smtClean="0">
                <a:solidFill>
                  <a:srgbClr val="7030A0"/>
                </a:solidFill>
                <a:latin typeface="Times New Roman" pitchFamily="18" charset="0"/>
                <a:cs typeface="Times New Roman" pitchFamily="18" charset="0"/>
              </a:rPr>
              <a:t>преимущественно ротовым типом дыхания;</a:t>
            </a:r>
          </a:p>
          <a:p>
            <a:pPr>
              <a:buFont typeface="Wingdings" panose="05000000000000000000" pitchFamily="2" charset="2"/>
              <a:buChar char="Ø"/>
            </a:pPr>
            <a:r>
              <a:rPr lang="ru-RU" b="1" dirty="0" smtClean="0">
                <a:solidFill>
                  <a:srgbClr val="7030A0"/>
                </a:solidFill>
                <a:latin typeface="Times New Roman" pitchFamily="18" charset="0"/>
                <a:cs typeface="Times New Roman" pitchFamily="18" charset="0"/>
              </a:rPr>
              <a:t>максимальным расхождением голосовых складок на вдохе и сближением их почти до соприкосновения на выдохе.</a:t>
            </a:r>
          </a:p>
          <a:p>
            <a:endParaRPr lang="ru-RU" b="1" dirty="0">
              <a:solidFill>
                <a:srgbClr val="7030A0"/>
              </a:solidFill>
            </a:endParaRPr>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94685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FF0000"/>
                </a:solidFill>
                <a:latin typeface="Times New Roman" pitchFamily="18" charset="0"/>
                <a:cs typeface="Times New Roman" pitchFamily="18" charset="0"/>
              </a:rPr>
              <a:t>Развитие речевого дыхания</a:t>
            </a:r>
            <a:endParaRPr lang="ru-RU" dirty="0">
              <a:solidFill>
                <a:srgbClr val="FF0000"/>
              </a:solidFill>
            </a:endParaRPr>
          </a:p>
        </p:txBody>
      </p:sp>
      <p:sp>
        <p:nvSpPr>
          <p:cNvPr id="3" name="Объект 2"/>
          <p:cNvSpPr>
            <a:spLocks noGrp="1"/>
          </p:cNvSpPr>
          <p:nvPr>
            <p:ph idx="1"/>
          </p:nvPr>
        </p:nvSpPr>
        <p:spPr>
          <a:xfrm>
            <a:off x="1874520" y="1825625"/>
            <a:ext cx="8808720" cy="4351338"/>
          </a:xfrm>
        </p:spPr>
        <p:txBody>
          <a:bodyPr/>
          <a:lstStyle/>
          <a:p>
            <a:pPr marL="0" indent="0">
              <a:lnSpc>
                <a:spcPct val="100000"/>
              </a:lnSpc>
              <a:buNone/>
            </a:pPr>
            <a:r>
              <a:rPr lang="ru-RU" b="1" dirty="0" smtClean="0">
                <a:solidFill>
                  <a:srgbClr val="7030A0"/>
                </a:solidFill>
                <a:latin typeface="Times New Roman" panose="02020603050405020304" pitchFamily="18" charset="0"/>
                <a:cs typeface="Times New Roman" pitchFamily="18" charset="0"/>
              </a:rPr>
              <a:t>Источником образования звуков речи является воздушная струя, выходящая из легких через гортань, глотку, полость рта или носа наружу. Правильное речевое дыхание обеспечивает нормальное звукообразование, создает условия для поддержания нормальной громкости речи, четкого соблюдения пауз, сохранения плавности речи и интонационной выразительности.</a:t>
            </a:r>
          </a:p>
          <a:p>
            <a:pPr algn="just"/>
            <a:endParaRPr lang="ru-RU" b="1" dirty="0">
              <a:solidFill>
                <a:srgbClr val="7030A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27661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365125"/>
            <a:ext cx="9464040" cy="1325563"/>
          </a:xfrm>
        </p:spPr>
        <p:txBody>
          <a:bodyPr/>
          <a:lstStyle/>
          <a:p>
            <a:pPr algn="ctr"/>
            <a:r>
              <a:rPr lang="ru-RU" b="1" dirty="0">
                <a:solidFill>
                  <a:srgbClr val="FF0000"/>
                </a:solidFill>
                <a:latin typeface="Times New Roman" pitchFamily="18" charset="0"/>
                <a:cs typeface="Times New Roman" pitchFamily="18" charset="0"/>
              </a:rPr>
              <a:t>Техника выполнения </a:t>
            </a:r>
            <a:r>
              <a:rPr lang="ru-RU" b="1" dirty="0" smtClean="0">
                <a:solidFill>
                  <a:srgbClr val="FF0000"/>
                </a:solidFill>
                <a:latin typeface="Times New Roman" pitchFamily="18" charset="0"/>
                <a:cs typeface="Times New Roman" pitchFamily="18" charset="0"/>
              </a:rPr>
              <a:t/>
            </a:r>
            <a:br>
              <a:rPr lang="ru-RU" b="1" dirty="0" smtClean="0">
                <a:solidFill>
                  <a:srgbClr val="FF0000"/>
                </a:solidFill>
                <a:latin typeface="Times New Roman" pitchFamily="18" charset="0"/>
                <a:cs typeface="Times New Roman" pitchFamily="18" charset="0"/>
              </a:rPr>
            </a:br>
            <a:r>
              <a:rPr lang="ru-RU" b="1" dirty="0" smtClean="0">
                <a:solidFill>
                  <a:srgbClr val="FF0000"/>
                </a:solidFill>
                <a:latin typeface="Times New Roman" pitchFamily="18" charset="0"/>
                <a:cs typeface="Times New Roman" pitchFamily="18" charset="0"/>
              </a:rPr>
              <a:t>упражнений</a:t>
            </a:r>
            <a:r>
              <a:rPr lang="ru-RU" b="1" dirty="0">
                <a:solidFill>
                  <a:srgbClr val="FF0000"/>
                </a:solidFill>
                <a:latin typeface="Times New Roman" pitchFamily="18" charset="0"/>
                <a:cs typeface="Times New Roman" pitchFamily="18" charset="0"/>
              </a:rPr>
              <a:t>:</a:t>
            </a:r>
            <a:endParaRPr lang="ru-RU" dirty="0">
              <a:solidFill>
                <a:srgbClr val="FF0000"/>
              </a:solidFill>
            </a:endParaRPr>
          </a:p>
        </p:txBody>
      </p:sp>
      <p:sp>
        <p:nvSpPr>
          <p:cNvPr id="3" name="Объект 2"/>
          <p:cNvSpPr>
            <a:spLocks noGrp="1"/>
          </p:cNvSpPr>
          <p:nvPr>
            <p:ph idx="1"/>
          </p:nvPr>
        </p:nvSpPr>
        <p:spPr>
          <a:xfrm>
            <a:off x="1600200" y="1750696"/>
            <a:ext cx="9639300" cy="4607243"/>
          </a:xfrm>
        </p:spPr>
        <p:txBody>
          <a:bodyPr/>
          <a:lstStyle/>
          <a:p>
            <a:pPr>
              <a:buFont typeface="Wingdings" panose="05000000000000000000" pitchFamily="2" charset="2"/>
              <a:buChar char="Ø"/>
            </a:pPr>
            <a:r>
              <a:rPr lang="ru-RU" b="1" dirty="0" smtClean="0">
                <a:solidFill>
                  <a:srgbClr val="7030A0"/>
                </a:solidFill>
                <a:latin typeface="Times New Roman" pitchFamily="18" charset="0"/>
                <a:cs typeface="Times New Roman" pitchFamily="18" charset="0"/>
              </a:rPr>
              <a:t>Воздух набирать через нос, выдох осуществляется ртом;</a:t>
            </a:r>
          </a:p>
          <a:p>
            <a:pPr>
              <a:buFont typeface="Wingdings" panose="05000000000000000000" pitchFamily="2" charset="2"/>
              <a:buChar char="Ø"/>
            </a:pPr>
            <a:r>
              <a:rPr lang="ru-RU" b="1" dirty="0" smtClean="0">
                <a:solidFill>
                  <a:srgbClr val="7030A0"/>
                </a:solidFill>
                <a:latin typeface="Times New Roman" pitchFamily="18" charset="0"/>
                <a:cs typeface="Times New Roman" pitchFamily="18" charset="0"/>
              </a:rPr>
              <a:t>Выдох должен быть продолжительный и плавный;</a:t>
            </a:r>
          </a:p>
          <a:p>
            <a:pPr>
              <a:buFont typeface="Wingdings" panose="05000000000000000000" pitchFamily="2" charset="2"/>
              <a:buChar char="Ø"/>
            </a:pPr>
            <a:r>
              <a:rPr lang="ru-RU" b="1" dirty="0" smtClean="0">
                <a:solidFill>
                  <a:srgbClr val="7030A0"/>
                </a:solidFill>
                <a:latin typeface="Times New Roman" pitchFamily="18" charset="0"/>
                <a:cs typeface="Times New Roman" pitchFamily="18" charset="0"/>
              </a:rPr>
              <a:t>Не поднимать плечи;</a:t>
            </a:r>
          </a:p>
          <a:p>
            <a:pPr>
              <a:buFont typeface="Wingdings" panose="05000000000000000000" pitchFamily="2" charset="2"/>
              <a:buChar char="Ø"/>
            </a:pPr>
            <a:r>
              <a:rPr lang="ru-RU" b="1" dirty="0" smtClean="0">
                <a:solidFill>
                  <a:srgbClr val="7030A0"/>
                </a:solidFill>
                <a:latin typeface="Times New Roman" pitchFamily="18" charset="0"/>
                <a:cs typeface="Times New Roman" pitchFamily="18" charset="0"/>
              </a:rPr>
              <a:t>Необходимо следить, за тем, чтобы не надувались щеки (для начала их можно придерживать руками);</a:t>
            </a:r>
          </a:p>
          <a:p>
            <a:pPr>
              <a:buFont typeface="Wingdings" panose="05000000000000000000" pitchFamily="2" charset="2"/>
              <a:buChar char="Ø"/>
            </a:pPr>
            <a:r>
              <a:rPr lang="ru-RU" b="1" dirty="0" smtClean="0">
                <a:solidFill>
                  <a:srgbClr val="7030A0"/>
                </a:solidFill>
                <a:latin typeface="Times New Roman" pitchFamily="18" charset="0"/>
                <a:cs typeface="Times New Roman" pitchFamily="18" charset="0"/>
              </a:rPr>
              <a:t>Нельзя много раз подряд повторять упражнения, так как это может привести к головокружению.</a:t>
            </a:r>
          </a:p>
          <a:p>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50901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64080" y="1051560"/>
            <a:ext cx="8595360" cy="639128"/>
          </a:xfrm>
        </p:spPr>
        <p:txBody>
          <a:bodyPr>
            <a:normAutofit fontScale="90000"/>
          </a:bodyPr>
          <a:lstStyle/>
          <a:p>
            <a:pPr algn="ctr"/>
            <a:r>
              <a:rPr lang="ru-RU" b="1" dirty="0">
                <a:solidFill>
                  <a:srgbClr val="FF0000"/>
                </a:solidFill>
                <a:latin typeface="Times New Roman" pitchFamily="18" charset="0"/>
                <a:cs typeface="Times New Roman" pitchFamily="18" charset="0"/>
              </a:rPr>
              <a:t>Примеры дыхательных упражнений для детей дошкольного возраста с нарушениями речи.</a:t>
            </a:r>
            <a:endParaRPr lang="ru-RU" dirty="0">
              <a:solidFill>
                <a:srgbClr val="FF0000"/>
              </a:solidFill>
            </a:endParaRPr>
          </a:p>
        </p:txBody>
      </p:sp>
      <p:sp>
        <p:nvSpPr>
          <p:cNvPr id="3" name="Объект 2"/>
          <p:cNvSpPr>
            <a:spLocks noGrp="1"/>
          </p:cNvSpPr>
          <p:nvPr>
            <p:ph idx="1"/>
          </p:nvPr>
        </p:nvSpPr>
        <p:spPr>
          <a:xfrm>
            <a:off x="1950720" y="2148839"/>
            <a:ext cx="5928360" cy="3794761"/>
          </a:xfrm>
        </p:spPr>
        <p:txBody>
          <a:bodyPr>
            <a:normAutofit/>
          </a:bodyPr>
          <a:lstStyle/>
          <a:p>
            <a:pPr marL="3200400" lvl="7" indent="0">
              <a:buNone/>
            </a:pPr>
            <a:r>
              <a:rPr lang="ru-RU" sz="2400" b="1" dirty="0" smtClean="0">
                <a:solidFill>
                  <a:srgbClr val="7030A0"/>
                </a:solidFill>
                <a:latin typeface="Times New Roman" panose="02020603050405020304" pitchFamily="18" charset="0"/>
                <a:cs typeface="Times New Roman" panose="02020603050405020304" pitchFamily="18" charset="0"/>
              </a:rPr>
              <a:t>«Сдуй снежинку»</a:t>
            </a:r>
          </a:p>
          <a:p>
            <a:pPr marL="0" indent="0">
              <a:lnSpc>
                <a:spcPct val="100000"/>
              </a:lnSpc>
              <a:spcBef>
                <a:spcPts val="0"/>
              </a:spcBef>
              <a:buNone/>
            </a:pPr>
            <a:r>
              <a:rPr lang="ru-RU" sz="2300" b="1" dirty="0" smtClean="0">
                <a:solidFill>
                  <a:srgbClr val="7030A0"/>
                </a:solidFill>
                <a:latin typeface="Times New Roman" panose="02020603050405020304" pitchFamily="18" charset="0"/>
                <a:cs typeface="Times New Roman" panose="02020603050405020304" pitchFamily="18" charset="0"/>
              </a:rPr>
              <a:t>Цель: Формирование правильного выдоха; активизация губных мышц.</a:t>
            </a:r>
          </a:p>
          <a:p>
            <a:pPr marL="0" indent="0">
              <a:lnSpc>
                <a:spcPct val="100000"/>
              </a:lnSpc>
              <a:spcBef>
                <a:spcPts val="0"/>
              </a:spcBef>
              <a:buNone/>
            </a:pPr>
            <a:r>
              <a:rPr lang="ru-RU" sz="2300" b="1" dirty="0" smtClean="0">
                <a:solidFill>
                  <a:srgbClr val="7030A0"/>
                </a:solidFill>
                <a:latin typeface="Times New Roman" panose="02020603050405020304" pitchFamily="18" charset="0"/>
                <a:cs typeface="Times New Roman" panose="02020603050405020304" pitchFamily="18" charset="0"/>
              </a:rPr>
              <a:t>Оборудование: кусочки ваты, снежинки.</a:t>
            </a:r>
          </a:p>
          <a:p>
            <a:pPr marL="0" indent="0">
              <a:lnSpc>
                <a:spcPct val="100000"/>
              </a:lnSpc>
              <a:spcBef>
                <a:spcPts val="0"/>
              </a:spcBef>
              <a:buNone/>
            </a:pPr>
            <a:r>
              <a:rPr lang="ru-RU" sz="2300" b="1" dirty="0" smtClean="0">
                <a:solidFill>
                  <a:srgbClr val="7030A0"/>
                </a:solidFill>
                <a:latin typeface="Times New Roman" panose="02020603050405020304" pitchFamily="18" charset="0"/>
                <a:cs typeface="Times New Roman" panose="02020603050405020304" pitchFamily="18" charset="0"/>
              </a:rPr>
              <a:t>Ход игры: Педагог раскладывает на столе кусочки ваты, напоминает детям про зиму.</a:t>
            </a:r>
          </a:p>
          <a:p>
            <a:pPr marL="0" indent="0">
              <a:lnSpc>
                <a:spcPct val="100000"/>
              </a:lnSpc>
              <a:spcBef>
                <a:spcPts val="0"/>
              </a:spcBef>
              <a:buNone/>
            </a:pPr>
            <a:r>
              <a:rPr lang="ru-RU" sz="2300" b="1" dirty="0" smtClean="0">
                <a:solidFill>
                  <a:srgbClr val="7030A0"/>
                </a:solidFill>
                <a:latin typeface="Times New Roman" panose="02020603050405020304" pitchFamily="18" charset="0"/>
                <a:cs typeface="Times New Roman" panose="02020603050405020304" pitchFamily="18" charset="0"/>
              </a:rPr>
              <a:t>- Представьте, что сейчас зима. На улице падает снежок. Давайте подуем на        снежинки</a:t>
            </a:r>
            <a:r>
              <a:rPr lang="ru-RU" sz="2200" b="1" dirty="0" smtClean="0">
                <a:solidFill>
                  <a:srgbClr val="7030A0"/>
                </a:solidFill>
                <a:latin typeface="Times New Roman" panose="02020603050405020304" pitchFamily="18" charset="0"/>
                <a:cs typeface="Times New Roman" panose="02020603050405020304" pitchFamily="18" charset="0"/>
              </a:rPr>
              <a:t>!</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5760" y="2303318"/>
            <a:ext cx="3898669" cy="2921924"/>
          </a:xfrm>
          <a:prstGeom prst="rect">
            <a:avLst/>
          </a:prstGeom>
        </p:spPr>
      </p:pic>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91154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FF0000"/>
                </a:solidFill>
                <a:latin typeface="Times New Roman" pitchFamily="18" charset="0"/>
                <a:cs typeface="Times New Roman" pitchFamily="18" charset="0"/>
              </a:rPr>
              <a:t>Вертушка</a:t>
            </a:r>
            <a:endParaRPr lang="ru-RU" dirty="0">
              <a:solidFill>
                <a:srgbClr val="FF0000"/>
              </a:solidFill>
            </a:endParaRPr>
          </a:p>
        </p:txBody>
      </p:sp>
      <p:sp>
        <p:nvSpPr>
          <p:cNvPr id="3" name="Объект 2"/>
          <p:cNvSpPr>
            <a:spLocks noGrp="1"/>
          </p:cNvSpPr>
          <p:nvPr>
            <p:ph idx="1"/>
          </p:nvPr>
        </p:nvSpPr>
        <p:spPr>
          <a:xfrm>
            <a:off x="2103120" y="1604328"/>
            <a:ext cx="6583680" cy="4351338"/>
          </a:xfrm>
        </p:spPr>
        <p:txBody>
          <a:bodyPr>
            <a:normAutofit lnSpcReduction="10000"/>
          </a:bodyPr>
          <a:lstStyle/>
          <a:p>
            <a:pPr marL="0" indent="0">
              <a:buNone/>
            </a:pPr>
            <a:r>
              <a:rPr lang="ru-RU" sz="2400" b="1" dirty="0">
                <a:solidFill>
                  <a:srgbClr val="7030A0"/>
                </a:solidFill>
                <a:latin typeface="Times New Roman" pitchFamily="18" charset="0"/>
                <a:cs typeface="Times New Roman" pitchFamily="18" charset="0"/>
              </a:rPr>
              <a:t>Цель: развитие длительного плавного выдоха; активизация губных мышц.</a:t>
            </a:r>
          </a:p>
          <a:p>
            <a:pPr marL="0" indent="0">
              <a:buNone/>
            </a:pPr>
            <a:r>
              <a:rPr lang="ru-RU" sz="2400" b="1" dirty="0">
                <a:solidFill>
                  <a:srgbClr val="7030A0"/>
                </a:solidFill>
                <a:latin typeface="Times New Roman" pitchFamily="18" charset="0"/>
                <a:cs typeface="Times New Roman" pitchFamily="18" charset="0"/>
              </a:rPr>
              <a:t>Оборудование: игрушка-вертушка.</a:t>
            </a:r>
          </a:p>
          <a:p>
            <a:pPr marL="0" indent="0">
              <a:buNone/>
            </a:pPr>
            <a:r>
              <a:rPr lang="ru-RU" sz="2400" b="1" dirty="0">
                <a:solidFill>
                  <a:srgbClr val="7030A0"/>
                </a:solidFill>
                <a:latin typeface="Times New Roman" pitchFamily="18" charset="0"/>
                <a:cs typeface="Times New Roman" pitchFamily="18" charset="0"/>
              </a:rPr>
              <a:t>Ход игры: Перед началом игры подготовьте игрушку-вертушку.</a:t>
            </a:r>
          </a:p>
          <a:p>
            <a:pPr marL="0" indent="0">
              <a:buNone/>
            </a:pPr>
            <a:r>
              <a:rPr lang="ru-RU" sz="2400" b="1" dirty="0">
                <a:solidFill>
                  <a:srgbClr val="7030A0"/>
                </a:solidFill>
                <a:latin typeface="Times New Roman" pitchFamily="18" charset="0"/>
                <a:cs typeface="Times New Roman" pitchFamily="18" charset="0"/>
              </a:rPr>
              <a:t>Покажите ребенку вертушку. На улице продемонстрируйте, как она начинает вертеться от дуновения ветра. Затем предложите подуть на нее самостоятельно:</a:t>
            </a:r>
          </a:p>
          <a:p>
            <a:pPr marL="0" indent="0">
              <a:buNone/>
            </a:pPr>
            <a:r>
              <a:rPr lang="ru-RU" sz="2400" b="1" dirty="0">
                <a:solidFill>
                  <a:srgbClr val="7030A0"/>
                </a:solidFill>
                <a:latin typeface="Times New Roman" pitchFamily="18" charset="0"/>
                <a:cs typeface="Times New Roman" pitchFamily="18" charset="0"/>
              </a:rPr>
              <a:t>- Давай сделаем ветер – подуем на вертушку. Вот как завертелась! Подуй еще сильнее – вертушка вертится быстрее.</a:t>
            </a:r>
          </a:p>
          <a:p>
            <a:endParaRPr lang="ru-RU" sz="2000" b="1" dirty="0">
              <a:solidFill>
                <a:srgbClr val="7030A0"/>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9620" y="1861186"/>
            <a:ext cx="3261360" cy="2446020"/>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47909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800" b="1" dirty="0">
                <a:solidFill>
                  <a:srgbClr val="FF0000"/>
                </a:solidFill>
                <a:latin typeface="Times New Roman" panose="02020603050405020304" pitchFamily="18" charset="0"/>
                <a:cs typeface="Times New Roman" panose="02020603050405020304" pitchFamily="18" charset="0"/>
              </a:rPr>
              <a:t>О</a:t>
            </a:r>
            <a:r>
              <a:rPr lang="ru-RU" sz="4800" b="1" dirty="0" smtClean="0">
                <a:solidFill>
                  <a:srgbClr val="FF0000"/>
                </a:solidFill>
                <a:latin typeface="Times New Roman" panose="02020603050405020304" pitchFamily="18" charset="0"/>
                <a:cs typeface="Times New Roman" panose="02020603050405020304" pitchFamily="18" charset="0"/>
              </a:rPr>
              <a:t>дуванчик</a:t>
            </a:r>
            <a:endParaRPr lang="ru-RU" sz="48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691640" y="1690688"/>
            <a:ext cx="6659880" cy="4351338"/>
          </a:xfrm>
        </p:spPr>
        <p:txBody>
          <a:bodyPr>
            <a:normAutofit/>
          </a:bodyPr>
          <a:lstStyle/>
          <a:p>
            <a:pPr marL="0" indent="0">
              <a:buNone/>
            </a:pPr>
            <a:r>
              <a:rPr lang="ru-RU" sz="2200" b="1" dirty="0" smtClean="0">
                <a:solidFill>
                  <a:srgbClr val="7030A0"/>
                </a:solidFill>
                <a:latin typeface="Times New Roman" pitchFamily="18" charset="0"/>
                <a:cs typeface="Times New Roman" pitchFamily="18" charset="0"/>
              </a:rPr>
              <a:t>Цель: развитие плавного длительного выдоха через рот; активизация губных мышц.</a:t>
            </a:r>
          </a:p>
          <a:p>
            <a:pPr marL="0" indent="0">
              <a:buNone/>
            </a:pPr>
            <a:r>
              <a:rPr lang="ru-RU" sz="2200" b="1" dirty="0" smtClean="0">
                <a:solidFill>
                  <a:srgbClr val="7030A0"/>
                </a:solidFill>
                <a:latin typeface="Times New Roman" pitchFamily="18" charset="0"/>
                <a:cs typeface="Times New Roman" pitchFamily="18" charset="0"/>
              </a:rPr>
              <a:t>Ход игры: Игру проводят на воздухе - на полянке, где растут одуванчики. Взрослый предлагает детям найти среди желтых одуванчиков уже отцветшие и сорвать их. Затем показывает, как можно подуть на одуванчик, чтобы слетели все пушинки. После этого предлагает детям подуть на свои одуванчики.</a:t>
            </a:r>
          </a:p>
          <a:p>
            <a:pPr marL="0" indent="0">
              <a:buNone/>
            </a:pPr>
            <a:r>
              <a:rPr lang="ru-RU" sz="2200" b="1" dirty="0" smtClean="0">
                <a:solidFill>
                  <a:srgbClr val="7030A0"/>
                </a:solidFill>
                <a:latin typeface="Times New Roman" pitchFamily="18" charset="0"/>
                <a:cs typeface="Times New Roman" pitchFamily="18" charset="0"/>
              </a:rPr>
              <a:t>- Давайте подуем на  одуванчики! Дуйте один раз, но сильно – чтобы все пушинки слетели.</a:t>
            </a:r>
          </a:p>
          <a:p>
            <a:endParaRPr lang="ru-RU" sz="2000" b="1" dirty="0">
              <a:solidFill>
                <a:srgbClr val="7030A0"/>
              </a:solidFill>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3920" y="2026920"/>
            <a:ext cx="3546156" cy="2364104"/>
          </a:xfrm>
          <a:prstGeom prst="rect">
            <a:avLst/>
          </a:prstGeom>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52084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smtClean="0">
                <a:solidFill>
                  <a:srgbClr val="FF0000"/>
                </a:solidFill>
                <a:latin typeface="Times New Roman" panose="02020603050405020304" pitchFamily="18" charset="0"/>
                <a:cs typeface="Times New Roman" panose="02020603050405020304" pitchFamily="18" charset="0"/>
              </a:rPr>
              <a:t>Лети, бабочка!</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828800" y="1690688"/>
            <a:ext cx="6370320" cy="4351338"/>
          </a:xfrm>
        </p:spPr>
        <p:txBody>
          <a:bodyPr/>
          <a:lstStyle/>
          <a:p>
            <a:pPr marL="0" indent="0">
              <a:buNone/>
            </a:pPr>
            <a:r>
              <a:rPr lang="ru-RU" sz="2200" b="1" dirty="0" smtClean="0">
                <a:solidFill>
                  <a:srgbClr val="7030A0"/>
                </a:solidFill>
                <a:latin typeface="Times New Roman" panose="02020603050405020304" pitchFamily="18" charset="0"/>
                <a:cs typeface="Times New Roman" panose="02020603050405020304" pitchFamily="18" charset="0"/>
              </a:rPr>
              <a:t>Цель: развитие длительного непрерывного ротового выдоха; активизация губных мышц.</a:t>
            </a:r>
          </a:p>
          <a:p>
            <a:pPr marL="0" indent="0">
              <a:buNone/>
            </a:pPr>
            <a:r>
              <a:rPr lang="ru-RU" sz="2200" b="1" dirty="0" smtClean="0">
                <a:solidFill>
                  <a:srgbClr val="7030A0"/>
                </a:solidFill>
                <a:latin typeface="Times New Roman" panose="02020603050405020304" pitchFamily="18" charset="0"/>
                <a:cs typeface="Times New Roman" panose="02020603050405020304" pitchFamily="18" charset="0"/>
              </a:rPr>
              <a:t>Педагог показывает ребенку бабочек и предлагает поиграть с ними.</a:t>
            </a:r>
          </a:p>
          <a:p>
            <a:pPr marL="0" indent="0">
              <a:buNone/>
            </a:pPr>
            <a:r>
              <a:rPr lang="ru-RU" sz="2200" b="1" dirty="0" smtClean="0">
                <a:solidFill>
                  <a:srgbClr val="7030A0"/>
                </a:solidFill>
                <a:latin typeface="Times New Roman" panose="02020603050405020304" pitchFamily="18" charset="0"/>
                <a:cs typeface="Times New Roman" panose="02020603050405020304" pitchFamily="18" charset="0"/>
              </a:rPr>
              <a:t>Ребенок встает возле бабочек и дует на них. Необходимо следить, чтобы ребенок стоял прямо, при выдохе не поднимал плечи, дул на одном выдохе, не добирая воздух, не надувал щеки, а губы слегка выдвигал вперед.</a:t>
            </a:r>
          </a:p>
          <a:p>
            <a:pPr marL="0" indent="0">
              <a:buNone/>
            </a:pPr>
            <a:r>
              <a:rPr lang="ru-RU" sz="2200" b="1" dirty="0" smtClean="0">
                <a:solidFill>
                  <a:srgbClr val="7030A0"/>
                </a:solidFill>
                <a:latin typeface="Times New Roman" panose="02020603050405020304" pitchFamily="18" charset="0"/>
                <a:cs typeface="Times New Roman" panose="02020603050405020304" pitchFamily="18" charset="0"/>
              </a:rPr>
              <a:t>Дуть можно не более 10 секунд с паузами, чтобы не закружилась голова.</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9120" y="1813560"/>
            <a:ext cx="3652520" cy="2739390"/>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4136755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998</Words>
  <Application>Microsoft Office PowerPoint</Application>
  <PresentationFormat>Широкоэкранный</PresentationFormat>
  <Paragraphs>67</Paragraphs>
  <Slides>16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16</vt:i4>
      </vt:variant>
    </vt:vector>
  </HeadingPairs>
  <TitlesOfParts>
    <vt:vector size="22" baseType="lpstr">
      <vt:lpstr>Arial</vt:lpstr>
      <vt:lpstr>Calibri</vt:lpstr>
      <vt:lpstr>Calibri Light</vt:lpstr>
      <vt:lpstr>Times New Roman</vt:lpstr>
      <vt:lpstr>Wingdings</vt:lpstr>
      <vt:lpstr>Тема Office</vt:lpstr>
      <vt:lpstr> Развитие речевого  дыхания у детей</vt:lpstr>
      <vt:lpstr>Правильное  речевое дыхание - это основа  процесса зарождения речи, которая является  основой голосообразования, формирования звуков, мелодики.</vt:lpstr>
      <vt:lpstr>Речевое дыхание</vt:lpstr>
      <vt:lpstr>Развитие речевого дыхания</vt:lpstr>
      <vt:lpstr>Техника выполнения  упражнений:</vt:lpstr>
      <vt:lpstr>Примеры дыхательных упражнений для детей дошкольного возраста с нарушениями речи.</vt:lpstr>
      <vt:lpstr>Вертушка</vt:lpstr>
      <vt:lpstr>Одуванчик</vt:lpstr>
      <vt:lpstr>Лети, бабочка!</vt:lpstr>
      <vt:lpstr>Листопад</vt:lpstr>
      <vt:lpstr>Кораблики</vt:lpstr>
      <vt:lpstr>Забей мяч в ворота</vt:lpstr>
      <vt:lpstr>Волшебные пузырьки</vt:lpstr>
      <vt:lpstr> Играем, развлекаясь и занимаясь Летите, птички!</vt:lpstr>
      <vt:lpstr>Катись, карандаш!</vt:lpstr>
      <vt:lpstr>Спасибо за внимание!</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24</cp:revision>
  <dcterms:created xsi:type="dcterms:W3CDTF">2021-11-13T11:26:55Z</dcterms:created>
  <dcterms:modified xsi:type="dcterms:W3CDTF">2021-11-13T13:49:50Z</dcterms:modified>
</cp:coreProperties>
</file>