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4" r:id="rId3"/>
    <p:sldId id="264" r:id="rId4"/>
    <p:sldId id="263" r:id="rId5"/>
    <p:sldId id="273" r:id="rId6"/>
    <p:sldId id="265" r:id="rId7"/>
    <p:sldId id="262" r:id="rId8"/>
    <p:sldId id="266" r:id="rId9"/>
    <p:sldId id="267" r:id="rId10"/>
    <p:sldId id="268" r:id="rId11"/>
    <p:sldId id="258" r:id="rId12"/>
    <p:sldId id="260" r:id="rId13"/>
    <p:sldId id="261" r:id="rId14"/>
    <p:sldId id="259" r:id="rId15"/>
    <p:sldId id="271" r:id="rId16"/>
    <p:sldId id="272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9" descr="shablon-deti-prevyu-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75" y="5619751"/>
            <a:ext cx="314325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8" descr="0031-024-Spisok-ispolzuemoj-literatu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26" y="190500"/>
            <a:ext cx="1122363" cy="163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="1">
                <a:solidFill>
                  <a:srgbClr val="0033CC"/>
                </a:solidFill>
                <a:latin typeface="Monotype Corsiv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2C1CC-1F49-4C7C-89ED-0EFF4F2D81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2AA4-FD73-4653-A1B0-5291D30F9A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82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4D3D-FD07-47A8-B7B8-FDF202ACB3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56EBA-1954-49D9-B4ED-68D521E1BB8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26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059A6-7B5A-46A8-AEE5-56F63FDEF2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CF11B-3950-4633-AAFC-4A9C750BFD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36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1383211561_god-201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90501"/>
            <a:ext cx="103663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9" descr="0_828ac_dca4804f_ori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619751"/>
            <a:ext cx="1685925" cy="105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A394C-39B0-4E9D-8BA9-4F6EFE73557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8485-0C24-4353-B925-E4E2B80CADB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20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A51A-F867-4D2C-B8DF-9A7245CE731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DEA85-58A4-4523-B010-A08C5DBA329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3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FE63A-521F-41FC-B992-F6CB3045521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5FF67-B43A-4B21-8C61-C3C5FF5E75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6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D4792-5A2D-4B21-97B3-D0A1DDCE29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145BF-8C28-49E4-B4F0-1D624A17CDC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28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0FF0B-597C-4E5D-A941-C9CA5D0A1B1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1F24-245A-4650-BC93-FDB5299E0D7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34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3FE85-5D49-451C-9F5F-F17A21B0A29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23572-B33E-44D3-BB07-249CFC32D5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52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A3087-9E4F-4117-A87C-715BFEBD4B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AC3FD-ACC3-4372-A9AD-8AD843E385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16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11BF1-90C8-4D15-8DAE-62984E459C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C2FC-9F38-421B-AAC1-0BF02C4C53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34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ello_html_m217a7544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3AB3BE"/>
              </a:clrFrom>
              <a:clrTo>
                <a:srgbClr val="3AB3B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0"/>
            <a:ext cx="1445608" cy="1904989"/>
          </a:xfrm>
          <a:prstGeom prst="ellipse">
            <a:avLst/>
          </a:prstGeom>
          <a:ln w="9525" cap="rnd">
            <a:solidFill>
              <a:srgbClr val="0033C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RelaxedModerately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1302E8-1784-4C35-9C0E-CCB56831D0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D45C51-79B1-40A3-85A1-9D554C5307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Рамка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833"/>
            </a:avLst>
          </a:prstGeom>
          <a:ln>
            <a:solidFill>
              <a:srgbClr val="92D05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07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0033CC"/>
          </a:solidFill>
          <a:latin typeface="Monotype Corsiva" pitchFamily="66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33CC"/>
          </a:solidFill>
          <a:latin typeface="Monotype Corsiva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yabinka.detskiysad19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88640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500306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работе с обучающимися с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ОВЗ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«Детский сад комбинированного вида № 19 «Рябинка»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658204  г. Рубцовск, ул. Комсомольская, 65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тел.: (38557) 7-59-69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-mail: </a:t>
            </a: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ryabinka.detskiysad19@mail.ru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42910" y="4786322"/>
            <a:ext cx="85010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Подготовила воспитатель: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Левченко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С.А.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41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5167"/>
            <a:ext cx="7632848" cy="1143000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  <a:t>Общие принципы и правила работы с обучающимися с ОВЗ: 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600201"/>
            <a:ext cx="7499176" cy="452543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1</a:t>
            </a:r>
            <a:r>
              <a:rPr lang="ru-RU" sz="2000" dirty="0"/>
              <a:t>. Индивидуальный подход к каждому </a:t>
            </a:r>
            <a:r>
              <a:rPr lang="ru-RU" sz="2000" dirty="0" smtClean="0"/>
              <a:t>обучающемуся.</a:t>
            </a:r>
            <a:r>
              <a:rPr lang="ru-RU" sz="2000" dirty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2. Предотвращение наступления утомления, используя для этого разнообразные средства (чередование умственной и практической деятельности, преподнесение материала небольшими дозами, использование интересного и красочного дидактического материала и средств наглядности).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3. Использование методов, активизирующих познавательную деятельность </a:t>
            </a:r>
            <a:r>
              <a:rPr lang="ru-RU" sz="2000" dirty="0" smtClean="0"/>
              <a:t>обучающихся, </a:t>
            </a:r>
            <a:r>
              <a:rPr lang="ru-RU" sz="2000" dirty="0"/>
              <a:t>развивающих их устную и письменную речь и формирующих необходимые учебные навыки.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4. Проявление педагогического такта. Постоянное поощрение за малейшие успехи, своевременная и тактическая помощь каждому ребёнку, развитие в нём веры в собственные силы и возможности. </a:t>
            </a:r>
          </a:p>
        </p:txBody>
      </p:sp>
    </p:spTree>
    <p:extLst>
      <p:ext uri="{BB962C8B-B14F-4D97-AF65-F5344CB8AC3E}">
        <p14:creationId xmlns:p14="http://schemas.microsoft.com/office/powerpoint/2010/main" xmlns="" val="32644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>
          <a:xfrm>
            <a:off x="1979712" y="275166"/>
            <a:ext cx="5976664" cy="1569657"/>
          </a:xfrm>
        </p:spPr>
        <p:txBody>
          <a:bodyPr/>
          <a:lstStyle/>
          <a:p>
            <a:r>
              <a:rPr lang="ru-RU" sz="3200" dirty="0" smtClean="0">
                <a:solidFill>
                  <a:srgbClr val="003300"/>
                </a:solidFill>
                <a:latin typeface="Bookman Old Style" pitchFamily="18" charset="0"/>
              </a:rPr>
              <a:t>Роль игровых технологий при работе с обучающимися с ОВЗ</a:t>
            </a:r>
          </a:p>
        </p:txBody>
      </p:sp>
      <p:sp>
        <p:nvSpPr>
          <p:cNvPr id="5123" name="Содержимое 4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43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- усиление эмоционального восприятия материала;</a:t>
            </a:r>
          </a:p>
          <a:p>
            <a:pPr marL="0" indent="0">
              <a:buNone/>
            </a:pPr>
            <a:r>
              <a:rPr lang="ru-RU" sz="2400" dirty="0" smtClean="0"/>
              <a:t>- приобретение опыта </a:t>
            </a:r>
            <a:r>
              <a:rPr lang="ru-RU" sz="2400" dirty="0"/>
              <a:t>речевого </a:t>
            </a:r>
            <a:r>
              <a:rPr lang="ru-RU" sz="2400" dirty="0" smtClean="0"/>
              <a:t>общения;</a:t>
            </a:r>
          </a:p>
          <a:p>
            <a:pPr marL="0" indent="0">
              <a:buNone/>
            </a:pPr>
            <a:r>
              <a:rPr lang="ru-RU" sz="2400" dirty="0" smtClean="0"/>
              <a:t>- освоение лексики, расширение словарного запаса;</a:t>
            </a:r>
          </a:p>
          <a:p>
            <a:pPr marL="0" indent="0">
              <a:buNone/>
            </a:pPr>
            <a:r>
              <a:rPr lang="ru-RU" sz="2400" dirty="0" smtClean="0"/>
              <a:t>- отработка умений слушать и </a:t>
            </a:r>
            <a:r>
              <a:rPr lang="ru-RU" sz="2400" dirty="0"/>
              <a:t>думать, выражать свои потребности и чувства с помощью вербальных и невербальных средств </a:t>
            </a:r>
            <a:r>
              <a:rPr lang="ru-RU" sz="2400" dirty="0" smtClean="0"/>
              <a:t>общения;</a:t>
            </a:r>
          </a:p>
          <a:p>
            <a:pPr marL="0" indent="0">
              <a:buNone/>
            </a:pPr>
            <a:r>
              <a:rPr lang="ru-RU" sz="2400" dirty="0" smtClean="0"/>
              <a:t>- перевод приобретаемых знаний в личностно-значимые, эмоционально-окрашенные.</a:t>
            </a:r>
          </a:p>
          <a:p>
            <a:pPr marL="0" indent="0">
              <a:buNone/>
            </a:pPr>
            <a:r>
              <a:rPr lang="ru-RU" sz="2400" dirty="0" smtClean="0"/>
              <a:t>- развитие эмпатических способностей обучающихся.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2267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5167"/>
            <a:ext cx="6192688" cy="1143000"/>
          </a:xfrm>
        </p:spPr>
        <p:txBody>
          <a:bodyPr/>
          <a:lstStyle/>
          <a:p>
            <a:r>
              <a:rPr lang="ru-RU" sz="3200" dirty="0">
                <a:solidFill>
                  <a:srgbClr val="003300"/>
                </a:solidFill>
                <a:latin typeface="Bookman Old Style" pitchFamily="18" charset="0"/>
              </a:rPr>
              <a:t>Функции игровой деятельности обучающихся с </a:t>
            </a:r>
            <a:r>
              <a:rPr lang="ru-RU" sz="3200" dirty="0" smtClean="0">
                <a:solidFill>
                  <a:srgbClr val="003300"/>
                </a:solidFill>
                <a:latin typeface="Bookman Old Style" pitchFamily="18" charset="0"/>
              </a:rPr>
              <a:t>ОВЗ</a:t>
            </a:r>
            <a:endParaRPr lang="ru-RU" sz="3200" dirty="0">
              <a:solidFill>
                <a:srgbClr val="0033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-   </a:t>
            </a:r>
            <a:r>
              <a:rPr lang="ru-RU" sz="2000" i="1" dirty="0"/>
              <a:t>развлекательная - </a:t>
            </a:r>
            <a:r>
              <a:rPr lang="ru-RU" sz="2000" dirty="0"/>
              <a:t>развлечь, доставить удовольствие, воодушевить, пробудить интерес;</a:t>
            </a:r>
          </a:p>
          <a:p>
            <a:pPr marL="0" indent="0">
              <a:buNone/>
            </a:pPr>
            <a:r>
              <a:rPr lang="ru-RU" sz="2000" dirty="0"/>
              <a:t>-   </a:t>
            </a:r>
            <a:r>
              <a:rPr lang="ru-RU" sz="2000" i="1" dirty="0"/>
              <a:t>коммуникативная - </a:t>
            </a:r>
            <a:r>
              <a:rPr lang="ru-RU" sz="2000" dirty="0"/>
              <a:t> игры способны оказать помощь обучающимся с ОВЗ помочь справиться с переживаниями, препятствующими их нормальному самочувствию и общению со сверстниками;</a:t>
            </a:r>
          </a:p>
          <a:p>
            <a:pPr marL="0" indent="0">
              <a:buNone/>
            </a:pPr>
            <a:r>
              <a:rPr lang="ru-RU" sz="2000" dirty="0"/>
              <a:t>-   </a:t>
            </a:r>
            <a:r>
              <a:rPr lang="ru-RU" sz="2000" i="1" dirty="0"/>
              <a:t>самореализация</a:t>
            </a:r>
            <a:r>
              <a:rPr lang="ru-RU" sz="2000" dirty="0"/>
              <a:t>; </a:t>
            </a:r>
          </a:p>
          <a:p>
            <a:pPr marL="0" indent="0">
              <a:buNone/>
            </a:pPr>
            <a:r>
              <a:rPr lang="ru-RU" sz="2000" i="1" dirty="0"/>
              <a:t>-   </a:t>
            </a:r>
            <a:r>
              <a:rPr lang="ru-RU" sz="2000" i="1" dirty="0" err="1"/>
              <a:t>игротерапевтическая</a:t>
            </a:r>
            <a:r>
              <a:rPr lang="ru-RU" sz="2000" i="1" dirty="0"/>
              <a:t> - </a:t>
            </a:r>
            <a:r>
              <a:rPr lang="ru-RU" sz="2000" dirty="0"/>
              <a:t> преодоление различных трудностей, возникающих в других видах жизнедеятельности;</a:t>
            </a:r>
          </a:p>
          <a:p>
            <a:pPr marL="0" indent="0">
              <a:buNone/>
            </a:pPr>
            <a:r>
              <a:rPr lang="ru-RU" sz="2000" i="1" dirty="0"/>
              <a:t>-   диагностическая - </a:t>
            </a:r>
            <a:r>
              <a:rPr lang="ru-RU" sz="2000" dirty="0"/>
              <a:t>выявление отклонений от нормативного поведения, реальное положение обучающегося  в коллективе;</a:t>
            </a:r>
          </a:p>
          <a:p>
            <a:pPr marL="0" indent="0">
              <a:buNone/>
            </a:pPr>
            <a:r>
              <a:rPr lang="ru-RU" sz="2000" dirty="0"/>
              <a:t>-   </a:t>
            </a:r>
            <a:r>
              <a:rPr lang="ru-RU" sz="2000" i="1" dirty="0"/>
              <a:t>коррекция - </a:t>
            </a:r>
            <a:r>
              <a:rPr lang="ru-RU" sz="2000" dirty="0"/>
              <a:t>внесение позитивных изменений в структуру личностных показателей;</a:t>
            </a:r>
          </a:p>
          <a:p>
            <a:pPr marL="0" indent="0">
              <a:buNone/>
            </a:pPr>
            <a:r>
              <a:rPr lang="ru-RU" sz="2000" dirty="0"/>
              <a:t>- </a:t>
            </a:r>
            <a:r>
              <a:rPr lang="ru-RU" sz="2000" i="1" dirty="0"/>
              <a:t>социализация - </a:t>
            </a:r>
            <a:r>
              <a:rPr lang="ru-RU" sz="2000" dirty="0"/>
              <a:t>включение в систему общественных отношений, усвоение норм человеческого общежития.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28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1763688" y="188640"/>
            <a:ext cx="6264696" cy="1152128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Алгоритм реализация игровых приемов и ситуаций при урочной форме занятий </a:t>
            </a: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1458950" y="1556792"/>
            <a:ext cx="7361519" cy="864096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дидактическая цель - ставится перед обучающимися в форме игровой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задачи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369151" y="2564904"/>
            <a:ext cx="8458341" cy="648072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учебная деятельность подчиняется правилам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игры</a:t>
            </a:r>
            <a:endParaRPr lang="ru-RU" sz="2000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360183" y="3501008"/>
            <a:ext cx="8460285" cy="720080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учебный материал используется в качестве ее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средства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352644" y="4485361"/>
            <a:ext cx="8474847" cy="815847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в учебную деятельность вводится элемент соревнования, который переводит дидактическую задачу в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игровую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352644" y="5589240"/>
            <a:ext cx="6883652" cy="1008112"/>
          </a:xfrm>
          <a:prstGeom prst="wedgeRect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Bookman Old Style" pitchFamily="18" charset="0"/>
              </a:rPr>
              <a:t>успешное выполнение дидактического задания связывается с игровым 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результатом</a:t>
            </a:r>
            <a:endParaRPr lang="ru-RU" sz="2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3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63261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игры должны быть простыми, точно сформулированными, а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предлагаемого материала – доступно пониманию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обучающихся.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 противном случае игра не вызовет интереса и будет проводиться формально.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Игра должна давать достаточно пищи для мыслительной деятельности, в противном случае она не будет содействовать выполнению педагогических 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целей.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При проведении игры, связанной с соревнованиями команд, должен быть обеспечен контроль за ее результатами со стороны всего коллектива учеников или выбранных лиц. Учет результатов должен быть открытым, ясным и справедливым.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62932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При организации дидактических игр необходимо придерживаться следующих положений:</a:t>
            </a:r>
            <a:endParaRPr lang="ru-RU" sz="2400" b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6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60648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4. Дидактический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материал, используемый во время игры, должен быть удобен в использовании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62880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5. Каждый ученик должен быть активным участником игры.</a:t>
            </a:r>
          </a:p>
          <a:p>
            <a:pPr lvl="0"/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6. Легкие и более трудные игры должны чередоваться, если на уроке проводится несколько игр.</a:t>
            </a:r>
          </a:p>
          <a:p>
            <a:pPr lvl="0"/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7. Игровой характер при проведении уроков должен иметь определенную меру.</a:t>
            </a:r>
          </a:p>
          <a:p>
            <a:pPr lvl="0"/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8. В процессе игры учащиеся должны грамотно проводить свои рассуждения, речь их должна быть правильной, четкой, краткой</a:t>
            </a:r>
          </a:p>
          <a:p>
            <a:pPr lvl="0"/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9. Игру нужно закончить на данном уроке, получить результат. Только в этом случае она сыграет положительную роль.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5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700808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игра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должна основываться на свободном творчестве и самостоятельной деятельности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обучающихся;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игра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должна быть доступной для данного возраста, цель игры - достижимой, а оформление красочным и разнообразным;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обязательный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элемент игры – ее эмоциональность. Игра должна вызывать удовольствие, веселое настроение, удовлетворение от удачного ответа;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присутствие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элемента соревнования между командами или отдельными участниками;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роль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активности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 время проведения игры;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воспитательное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познавательное значение игры.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404664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Требования к организации дидактических игр:</a:t>
            </a:r>
            <a:endParaRPr lang="ru-RU" sz="3200" b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7"/>
            <a:ext cx="6912768" cy="720080"/>
          </a:xfrm>
        </p:spPr>
        <p:txBody>
          <a:bodyPr/>
          <a:lstStyle/>
          <a:p>
            <a:pPr algn="ctr"/>
            <a:r>
              <a:rPr lang="ru-RU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lang="ru-RU" sz="2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124744"/>
            <a:ext cx="73448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Закасовская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И.В.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-образовательные технологии в обучении детей с ограниченными возможностями здоровья /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И.В.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Закасовская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// В сб. Приоритеты педагогики и современного образования / Сборник статей II Международной научно-практической конференции / Ответственный редактор Гуляев Г. Ю. - 2018. - С. 254-257.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Малюга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А.Н. Обзор методов и технологий обучения детей с ограниченными возможностями здоровья / А.Н.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Малюга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// Проблемы современного педагогического образования. - 2016. - № 52-6. - С. 85-94.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Митькина, Е.И.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Игротехники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игротехнологии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схемах и таблицах / Е.И. Митькина // Учебное пособие.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Элекстросталь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Филиал РГСУ, 2012, 72 с. (с. 17)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Осокина, Г.М. Инновационные технологии производственного обучения лиц с особыми образовательными потребностями (из опыта работы) / Г.М. Осокина / Сб. Ценностные ориентации молодежи в условиях модернизации современного общества // Материалы Межрегиональной научной конференции / Под ред. Г. Ю. Лизуновой. - 2018. - С. 487-494.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Пикун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А.Г. Игровые технологии как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здоровьесберегающий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фактор в обучении и развитии детей с ОВЗ /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Пикун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А.Г. // Молодой ученый. -2017. - № 48 (182). - С. 208-210.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Соломахина, Т.Н.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Социо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-игровой стиль работы с детьми с ОВЗ как эффективная педагогическая технология / Т.Н. Соломахина, И.М. Михалева, Е.В. Шевченко. -  Молодой ученый. - 2017. - № 16 (150). - С. 498-500.</a:t>
            </a:r>
          </a:p>
        </p:txBody>
      </p:sp>
    </p:spTree>
    <p:extLst>
      <p:ext uri="{BB962C8B-B14F-4D97-AF65-F5344CB8AC3E}">
        <p14:creationId xmlns:p14="http://schemas.microsoft.com/office/powerpoint/2010/main" xmlns="" val="352484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167"/>
            <a:ext cx="8229600" cy="777569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Введение</a:t>
            </a:r>
            <a:endParaRPr lang="ru-RU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96752"/>
            <a:ext cx="7437512" cy="5256584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На современном этапе развития системы образования в России происходят коренные изменения как в содержании образования, так и в методической составляющей: на смену традиционным методам приходят активные методы обучения и воспитания, направленные на активизацию познавательной деятельности обучающихся. В этих новых условиях педагогу необходимо уметь ориентироваться в многообразии современных технологий.</a:t>
            </a:r>
          </a:p>
          <a:p>
            <a:pPr marL="0" indent="45720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При работе с обучающимися, имеющими ограниченные возможности здоровья, могут и должны применяться особые коррекционно - развивающие педагогические технологии, позволяющие добиваться положительной динамики в обучении  и воспитании. Грамотное сочетание традиционных и инновационных технологий обеспечивает развитие у обучающихся познавательной активности, творческих  способностей, учебной мотивации.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4604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424936" cy="2577769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  <a:t>«Игровые педагогичес­кие технологии» -группа методов </a:t>
            </a:r>
            <a:r>
              <a:rPr lang="ru-RU" sz="3200" smtClean="0">
                <a:solidFill>
                  <a:srgbClr val="C00000"/>
                </a:solidFill>
                <a:latin typeface="Bookman Old Style" pitchFamily="18" charset="0"/>
              </a:rPr>
              <a:t>и приемов </a:t>
            </a:r>
            <a: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  <a:t>организации педагогического процесса в форме различных педагогических игр.</a:t>
            </a: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691680" y="332657"/>
            <a:ext cx="7077472" cy="187220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Bookman Old Style" pitchFamily="18" charset="0"/>
              </a:rPr>
              <a:t>Технология — от греческих слов </a:t>
            </a:r>
            <a:r>
              <a:rPr lang="ru-RU" dirty="0" err="1" smtClean="0">
                <a:latin typeface="Bookman Old Style" pitchFamily="18" charset="0"/>
              </a:rPr>
              <a:t>technl</a:t>
            </a:r>
            <a:r>
              <a:rPr lang="ru-RU" dirty="0" smtClean="0">
                <a:latin typeface="Bookman Old Style" pitchFamily="18" charset="0"/>
              </a:rPr>
              <a:t> (искусство, ремесло, наука) и </a:t>
            </a:r>
            <a:r>
              <a:rPr lang="ru-RU" dirty="0" err="1" smtClean="0">
                <a:latin typeface="Bookman Old Style" pitchFamily="18" charset="0"/>
              </a:rPr>
              <a:t>logos</a:t>
            </a:r>
            <a:r>
              <a:rPr lang="ru-RU" dirty="0" smtClean="0">
                <a:latin typeface="Bookman Old Style" pitchFamily="18" charset="0"/>
              </a:rPr>
              <a:t> (понятие, учение).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1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60648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свободная деятельность, являющаяся формой самовыражения субъекта и направленная на удовлетворение потребностей в развлечении, удовольствии, снятии напряжений, а также на развитие определенных навыков и умений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Терминологический словарь современного педагога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8137" y="3323267"/>
            <a:ext cx="79802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средство воспитания, в котором воспитатель в качестве инструмента формирования личности воспитанника использует его свободную (игровую) деятельность в воображаемой и реальной ситуациях, направляя ее на развитие положительных качеств личности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словарь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4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335846"/>
            <a:ext cx="669674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учебно-воспитательной деятельности, имитирующая те или иные практические ситуации; игра является одним из средств активизации учебного процесса, способствует умственному развитию. Характерной особенностью игры является ее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двуплановость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с одной стороны, играющий выполняет реальную деятельность, осуществление которой требует действий, связанных с решением вполне конкретных, часто нестандартных задач, с другой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ряд моментов этой деятельности носит условный характер, позволяющий отвлечься от реальной ситуации с ее ответственностью и многочисленными сопутствующими обстоятельствами. Функции игры в учебном процессе состоят в обеспечении эмоционально приподнятой обстановки, облегчающей усвоение материала, оказывающей внушающее воздействие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Профессиональное образование. Словарь. Ключевые понятия, термины, актуальная лексика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47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5167"/>
            <a:ext cx="7427168" cy="1143000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Bookman Old Style" pitchFamily="18" charset="0"/>
              </a:rPr>
              <a:t>Учебная игра выполняет несколько функций: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- </a:t>
            </a:r>
            <a:r>
              <a:rPr lang="ru-RU" sz="2800" dirty="0"/>
              <a:t>обучающую, воспитательную (оказывает воздействие на личность обучаемого, развивая его мышление, расширяя кругозор);</a:t>
            </a:r>
          </a:p>
          <a:p>
            <a:pPr marL="0" indent="0">
              <a:buNone/>
            </a:pPr>
            <a:r>
              <a:rPr lang="ru-RU" sz="2800" dirty="0"/>
              <a:t>- ориентационную (учит ориентироваться в конкретной ситуации и применять знания для решения нестандартной учебной задачи);</a:t>
            </a:r>
          </a:p>
          <a:p>
            <a:pPr marL="0" indent="0">
              <a:buNone/>
            </a:pPr>
            <a:r>
              <a:rPr lang="ru-RU" sz="2800" dirty="0"/>
              <a:t>- мотивационно-побудительную (мотивирует и стимулирует познавательную деятельность учащихся, способствует развитию познавательного интереса).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17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Bookman Old Style" pitchFamily="18" charset="0"/>
              </a:rPr>
              <a:t>Структура игровой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00201"/>
            <a:ext cx="7211144" cy="452543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образовательная задача;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игровые действия;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правила игры;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результат.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24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5166"/>
            <a:ext cx="6552728" cy="2577769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Классификация игр по структурным элементам урока, в зависимости от дидактических целей игры:</a:t>
            </a: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284984"/>
            <a:ext cx="6912768" cy="3096344"/>
          </a:xfrm>
        </p:spPr>
        <p:txBody>
          <a:bodyPr/>
          <a:lstStyle/>
          <a:p>
            <a:r>
              <a:rPr lang="ru-RU" sz="2800" dirty="0" smtClean="0">
                <a:latin typeface="Bookman Old Style" pitchFamily="18" charset="0"/>
              </a:rPr>
              <a:t>игры </a:t>
            </a:r>
            <a:r>
              <a:rPr lang="ru-RU" sz="2800" dirty="0">
                <a:latin typeface="Bookman Old Style" pitchFamily="18" charset="0"/>
              </a:rPr>
              <a:t>для изучения нового материала;</a:t>
            </a:r>
          </a:p>
          <a:p>
            <a:r>
              <a:rPr lang="ru-RU" sz="2800" dirty="0">
                <a:latin typeface="Bookman Old Style" pitchFamily="18" charset="0"/>
              </a:rPr>
              <a:t>игры для закрепления;</a:t>
            </a:r>
          </a:p>
          <a:p>
            <a:r>
              <a:rPr lang="ru-RU" sz="2800" dirty="0">
                <a:latin typeface="Bookman Old Style" pitchFamily="18" charset="0"/>
              </a:rPr>
              <a:t>игры для проверки знаний;</a:t>
            </a:r>
          </a:p>
          <a:p>
            <a:r>
              <a:rPr lang="ru-RU" sz="2800" dirty="0">
                <a:latin typeface="Bookman Old Style" pitchFamily="18" charset="0"/>
              </a:rPr>
              <a:t>обобщающие игры;</a:t>
            </a:r>
          </a:p>
          <a:p>
            <a:r>
              <a:rPr lang="ru-RU" sz="2800" dirty="0">
                <a:latin typeface="Bookman Old Style" pitchFamily="18" charset="0"/>
              </a:rPr>
              <a:t>релаксационные игры - паузы.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60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5167"/>
            <a:ext cx="6995120" cy="633554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Виды игр по содержанию:</a:t>
            </a: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908721"/>
            <a:ext cx="6984776" cy="122413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а) Игры – упражнения - используют при закреплении материала, проверке знаний. Пример: «Пятый лишний».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7687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Игра – поиск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9031" y="2857521"/>
            <a:ext cx="84414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Игры – соревнование - конкурсы, викторины, имитации телевизионных конкурсов и т.д.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762867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г) Сюжетно – ролевые игры – обучающиеся исполняют роли, а сами игры наполнены глубоким содержанием, соответствующим определенным задачам – это «Пресс-конференция», «Круглый стол» и др.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658" y="5332527"/>
            <a:ext cx="79307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д) Познавательные игры - путешествия.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2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5pptx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1077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Презентация5pptx</vt:lpstr>
      <vt:lpstr>Слайд 1</vt:lpstr>
      <vt:lpstr>Введение</vt:lpstr>
      <vt:lpstr>«Игровые педагогичес­кие технологии» -группа методов и приемов организации педагогического процесса в форме различных педагогических игр.</vt:lpstr>
      <vt:lpstr>Слайд 4</vt:lpstr>
      <vt:lpstr>Слайд 5</vt:lpstr>
      <vt:lpstr>Учебная игра выполняет несколько функций:</vt:lpstr>
      <vt:lpstr>Структура игровой деятельности:</vt:lpstr>
      <vt:lpstr>Классификация игр по структурным элементам урока, в зависимости от дидактических целей игры:</vt:lpstr>
      <vt:lpstr>Виды игр по содержанию:</vt:lpstr>
      <vt:lpstr>Общие принципы и правила работы с обучающимися с ОВЗ: </vt:lpstr>
      <vt:lpstr>Роль игровых технологий при работе с обучающимися с ОВЗ</vt:lpstr>
      <vt:lpstr>Функции игровой деятельности обучающихся с ОВЗ</vt:lpstr>
      <vt:lpstr>Слайд 13</vt:lpstr>
      <vt:lpstr>Слайд 14</vt:lpstr>
      <vt:lpstr>Слайд 15</vt:lpstr>
      <vt:lpstr>Слайд 16</vt:lpstr>
      <vt:lpstr>Список использованной литературы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как средство активизации познавательной деятельности обучающихся с ОВЗ</dc:title>
  <dc:creator>User</dc:creator>
  <cp:lastModifiedBy>user</cp:lastModifiedBy>
  <cp:revision>20</cp:revision>
  <dcterms:created xsi:type="dcterms:W3CDTF">2018-11-23T08:20:32Z</dcterms:created>
  <dcterms:modified xsi:type="dcterms:W3CDTF">2021-11-23T07:01:03Z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227866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