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2" r:id="rId3"/>
    <p:sldId id="276" r:id="rId4"/>
    <p:sldId id="262" r:id="rId5"/>
    <p:sldId id="260" r:id="rId6"/>
    <p:sldId id="256" r:id="rId7"/>
    <p:sldId id="273" r:id="rId8"/>
    <p:sldId id="271" r:id="rId9"/>
    <p:sldId id="266" r:id="rId10"/>
    <p:sldId id="269" r:id="rId11"/>
    <p:sldId id="263" r:id="rId12"/>
    <p:sldId id="265" r:id="rId13"/>
    <p:sldId id="270" r:id="rId14"/>
    <p:sldId id="277" r:id="rId15"/>
    <p:sldId id="274" r:id="rId16"/>
    <p:sldId id="278" r:id="rId17"/>
    <p:sldId id="267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68760"/>
            <a:ext cx="8712968" cy="1470025"/>
          </a:xfrm>
        </p:spPr>
        <p:txBody>
          <a:bodyPr>
            <a:noAutofit/>
          </a:bodyPr>
          <a:lstStyle/>
          <a:p>
            <a:r>
              <a:rPr lang="ru-RU" sz="6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«Северная ходьба </a:t>
            </a:r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новый образ жизни»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509120"/>
            <a:ext cx="4716016" cy="18246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Подготовил: инструктор по спорту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Еремин О.Д.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4068763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63" y="980728"/>
            <a:ext cx="8102600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9618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352927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палок для северной ходьбы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209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565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rebuchet MS"/>
                <a:cs typeface="Times New Roman" pitchFamily="18" charset="0"/>
                <a:sym typeface="Trebuchet MS"/>
              </a:rPr>
              <a:t>Подбор палок</a:t>
            </a:r>
            <a:endParaRPr lang="ru-RU" sz="5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412776"/>
            <a:ext cx="46085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Длина палок для скандинавской ходьбы должна быть такой, чтобы при постановке её в вертикальном положении угол в локтевом суставе составлял бы примерно 90 градусов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Но для более точного определения длины палок существует простая формула: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рост человека × 0,68 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Это и будет идеальная длина для ходьбы в оздоровительном режиме. Для упрощения существует таблица роста подсчитанная специально по этой формуле. </a:t>
            </a:r>
          </a:p>
        </p:txBody>
      </p:sp>
      <p:pic>
        <p:nvPicPr>
          <p:cNvPr id="4" name="Google Shape;162;p20" descr="Размеры.jpg"/>
          <p:cNvPicPr preferRelativeResize="0">
            <a:picLocks/>
          </p:cNvPicPr>
          <p:nvPr/>
        </p:nvPicPr>
        <p:blipFill rotWithShape="1">
          <a:blip r:embed="rId2" cstate="email">
            <a:alphaModFix/>
          </a:blip>
          <a:srcRect/>
          <a:stretch/>
        </p:blipFill>
        <p:spPr>
          <a:xfrm>
            <a:off x="85436" y="1311948"/>
            <a:ext cx="2466668" cy="5544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61;p20" descr="Размерпы Угол.jpg"/>
          <p:cNvPicPr preferRelativeResize="0">
            <a:picLocks/>
          </p:cNvPicPr>
          <p:nvPr/>
        </p:nvPicPr>
        <p:blipFill rotWithShape="1">
          <a:blip r:embed="rId3" cstate="email">
            <a:alphaModFix/>
          </a:blip>
          <a:srcRect/>
          <a:stretch/>
        </p:blipFill>
        <p:spPr>
          <a:xfrm>
            <a:off x="6965492" y="3687641"/>
            <a:ext cx="2105194" cy="3168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73385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20495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rgbClr val="000000"/>
              </a:buClr>
            </a:pP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  <a:ea typeface="Trebuchet MS"/>
                <a:cs typeface="Times New Roman" pitchFamily="18" charset="0"/>
                <a:sym typeface="Trebuchet MS"/>
              </a:rPr>
              <a:t>Также существуют ещё две формулы:</a:t>
            </a:r>
            <a:endParaRPr lang="ru-RU" sz="1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lvl="0">
              <a:buClr>
                <a:srgbClr val="000000"/>
              </a:buClr>
            </a:pPr>
            <a:r>
              <a:rPr lang="ru-RU" sz="2400" b="1" u="sng" kern="0" dirty="0">
                <a:solidFill>
                  <a:srgbClr val="000000"/>
                </a:solidFill>
                <a:latin typeface="Times New Roman" pitchFamily="18" charset="0"/>
                <a:ea typeface="Trebuchet MS"/>
                <a:cs typeface="Times New Roman" pitchFamily="18" charset="0"/>
                <a:sym typeface="Trebuchet MS"/>
              </a:rPr>
              <a:t>рост × 0,66 </a:t>
            </a: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  <a:ea typeface="Trebuchet MS"/>
                <a:cs typeface="Times New Roman" pitchFamily="18" charset="0"/>
                <a:sym typeface="Trebuchet MS"/>
              </a:rPr>
              <a:t> - «щадящий режим» для тех кому очень сложно ходить в связи с достаточно преклонным возрастом или некоторыми видами заболеваний.</a:t>
            </a:r>
            <a:endParaRPr lang="ru-RU" sz="2400" b="1" kern="0" dirty="0">
              <a:solidFill>
                <a:srgbClr val="000000"/>
              </a:solidFill>
              <a:latin typeface="Times New Roman" pitchFamily="18" charset="0"/>
              <a:ea typeface="Trebuchet MS"/>
              <a:cs typeface="Times New Roman" pitchFamily="18" charset="0"/>
              <a:sym typeface="Trebuchet M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4077072"/>
            <a:ext cx="4464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</a:pP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  <a:ea typeface="Trebuchet MS"/>
                <a:cs typeface="Times New Roman" pitchFamily="18" charset="0"/>
                <a:sym typeface="Trebuchet MS"/>
              </a:rPr>
              <a:t>И формула </a:t>
            </a:r>
            <a:r>
              <a:rPr lang="ru-RU" sz="2400" b="1" u="sng" kern="0" dirty="0">
                <a:solidFill>
                  <a:srgbClr val="000000"/>
                </a:solidFill>
                <a:latin typeface="Times New Roman" pitchFamily="18" charset="0"/>
                <a:ea typeface="Trebuchet MS"/>
                <a:cs typeface="Times New Roman" pitchFamily="18" charset="0"/>
                <a:sym typeface="Trebuchet MS"/>
              </a:rPr>
              <a:t>рост × 0,70</a:t>
            </a: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  <a:ea typeface="Trebuchet MS"/>
                <a:cs typeface="Times New Roman" pitchFamily="18" charset="0"/>
                <a:sym typeface="Trebuchet MS"/>
              </a:rPr>
              <a:t> – «фитнес режим» для подготовленных спортивных людей, постоянно ведущих активный образ жизни.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3672408" cy="368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85330"/>
            <a:ext cx="3499638" cy="310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4548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16;p28" descr="Техника.jpg"/>
          <p:cNvPicPr preferRelativeResize="0">
            <a:picLocks/>
          </p:cNvPicPr>
          <p:nvPr/>
        </p:nvPicPr>
        <p:blipFill rotWithShape="1">
          <a:blip r:embed="rId2" cstate="email">
            <a:alphaModFix/>
          </a:blip>
          <a:srcRect/>
          <a:stretch/>
        </p:blipFill>
        <p:spPr>
          <a:xfrm>
            <a:off x="251520" y="908720"/>
            <a:ext cx="8460432" cy="5805264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rgbClr val="31917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rebuchet MS"/>
                <a:cs typeface="Times New Roman" pitchFamily="18" charset="0"/>
                <a:sym typeface="Trebuchet MS"/>
              </a:rPr>
              <a:t>Правильная техника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683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1056644"/>
            <a:ext cx="4464497" cy="2732396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ru-RU" sz="25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rebuchet MS"/>
                <a:cs typeface="Times New Roman" pitchFamily="18" charset="0"/>
                <a:sym typeface="Trebuchet MS"/>
              </a:rPr>
              <a:t>Разминка</a:t>
            </a:r>
            <a:r>
              <a:rPr lang="ru-RU" sz="2500" kern="0" dirty="0">
                <a:solidFill>
                  <a:srgbClr val="000000"/>
                </a:solidFill>
                <a:latin typeface="Times New Roman" pitchFamily="18" charset="0"/>
                <a:ea typeface="Trebuchet MS"/>
                <a:cs typeface="Times New Roman" pitchFamily="18" charset="0"/>
                <a:sym typeface="Trebuchet MS"/>
              </a:rPr>
              <a:t> в </a:t>
            </a:r>
            <a:r>
              <a:rPr lang="ru-RU" sz="2500" kern="0" dirty="0" smtClean="0">
                <a:solidFill>
                  <a:srgbClr val="000000"/>
                </a:solidFill>
                <a:latin typeface="Times New Roman" pitchFamily="18" charset="0"/>
                <a:ea typeface="Trebuchet MS"/>
                <a:cs typeface="Times New Roman" pitchFamily="18" charset="0"/>
                <a:sym typeface="Trebuchet MS"/>
              </a:rPr>
              <a:t>северной </a:t>
            </a:r>
            <a:r>
              <a:rPr lang="ru-RU" sz="2500" kern="0" dirty="0">
                <a:solidFill>
                  <a:srgbClr val="000000"/>
                </a:solidFill>
                <a:latin typeface="Times New Roman" pitchFamily="18" charset="0"/>
                <a:ea typeface="Trebuchet MS"/>
                <a:cs typeface="Times New Roman" pitchFamily="18" charset="0"/>
                <a:sym typeface="Trebuchet MS"/>
              </a:rPr>
              <a:t>ходьбе, как правило проводится с использованием палок. При этом, как и в любом виде физической активности, очень важно тщательно проработать практически все части тела, от шеи до ступней</a:t>
            </a:r>
            <a:r>
              <a:rPr lang="ru-RU" sz="2500" kern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br>
              <a:rPr lang="ru-RU" sz="2500" kern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lang="ru-RU" sz="2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92695"/>
            <a:ext cx="376009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7" y="4005064"/>
            <a:ext cx="7273925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0120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8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rebuchet MS"/>
                <a:cs typeface="Times New Roman" pitchFamily="18" charset="0"/>
                <a:sym typeface="Trebuchet MS"/>
              </a:rPr>
              <a:t>Три составляющие правильной </a:t>
            </a:r>
            <a:r>
              <a:rPr lang="ru-RU" sz="38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rebuchet MS"/>
                <a:cs typeface="Times New Roman" pitchFamily="18" charset="0"/>
                <a:sym typeface="Trebuchet MS"/>
              </a:rPr>
              <a:t>северной </a:t>
            </a:r>
            <a:r>
              <a:rPr lang="ru-RU" sz="38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rebuchet MS"/>
                <a:cs typeface="Times New Roman" pitchFamily="18" charset="0"/>
                <a:sym typeface="Trebuchet MS"/>
              </a:rPr>
              <a:t>ходьбы </a:t>
            </a:r>
            <a:endParaRPr lang="ru-RU" sz="3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44" y="1484784"/>
            <a:ext cx="757810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9698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604448" cy="2736304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Штрафы предусмотренные на соревнованиях: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сохранения контакта палки с опорной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поверхностью под острым углом 1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балл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Наклон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корпуса вперёд больше наклона передней палки 1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балл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Излишний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подъём наконечников палок вверх и разброс в стороны 1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балл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Малая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амплитуда движения рук - отсутствие выноса локтя впереди корпуса при постановке палки 2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балла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Малая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амплитуда движения рук - отсутствие заведения кисти за корпус при завершении отталкивания 2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балла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попеременной (диагональной) работы рук и ног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3балла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постоянного контакта одной ноги с опорной поверхностью (однократное) 3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балла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Движение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полусогнутых ногах 3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балла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Движение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 отталкивания - отсутствие акцентированного контакта палок с опорной поверхностью (отрыв задней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палки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опоры до отрыва задней ноги) 3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балла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Движение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 отталкивания - волочение палок 3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балла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помех для движения соперников 3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балла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Переход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бег или прыжки 5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баллов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Отказ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участника от остановки по требованию судьи КК (Красная Карта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Неспортивное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поведение (агрессия, оскорбления и т.п. в отношении организаторов, участников, судей, зрителей) КК (Красная Карта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Сокращение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участником дистанции соревнований КК (Красная Карта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Невыполнение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участником Условий соревнований КК (Красная Карта)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5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6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rebuchet MS"/>
                <a:cs typeface="Times New Roman" pitchFamily="18" charset="0"/>
                <a:sym typeface="Trebuchet MS"/>
              </a:rPr>
              <a:t>Противопоказания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12776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C3260C"/>
              </a:buClr>
              <a:buSzPts val="3120"/>
            </a:pPr>
            <a:r>
              <a:rPr lang="ru-RU" sz="3200" kern="0" dirty="0">
                <a:solidFill>
                  <a:srgbClr val="212745"/>
                </a:solidFill>
                <a:latin typeface="Times New Roman" pitchFamily="18" charset="0"/>
                <a:ea typeface="Trebuchet MS"/>
                <a:cs typeface="Times New Roman" pitchFamily="18" charset="0"/>
                <a:sym typeface="Trebuchet MS"/>
              </a:rPr>
              <a:t>При правильной техники и умеренном дозировании, противопоказания в </a:t>
            </a:r>
            <a:r>
              <a:rPr lang="ru-RU" sz="3200" kern="0" dirty="0" smtClean="0">
                <a:solidFill>
                  <a:srgbClr val="212745"/>
                </a:solidFill>
                <a:latin typeface="Times New Roman" pitchFamily="18" charset="0"/>
                <a:ea typeface="Trebuchet MS"/>
                <a:cs typeface="Times New Roman" pitchFamily="18" charset="0"/>
                <a:sym typeface="Trebuchet MS"/>
              </a:rPr>
              <a:t>северной </a:t>
            </a:r>
            <a:r>
              <a:rPr lang="ru-RU" sz="3200" kern="0" dirty="0">
                <a:solidFill>
                  <a:srgbClr val="212745"/>
                </a:solidFill>
                <a:latin typeface="Times New Roman" pitchFamily="18" charset="0"/>
                <a:ea typeface="Trebuchet MS"/>
                <a:cs typeface="Times New Roman" pitchFamily="18" charset="0"/>
                <a:sym typeface="Trebuchet MS"/>
              </a:rPr>
              <a:t>ходьбе практически отсутствуют. Самое главное следить за своим самочувствием и не допускать перегруженности организма.</a:t>
            </a:r>
          </a:p>
        </p:txBody>
      </p:sp>
      <p:pic>
        <p:nvPicPr>
          <p:cNvPr id="4" name="Google Shape;223;p29" descr="D:\Упражнения\Scandi Nostra\Фон2.jpg"/>
          <p:cNvPicPr preferRelativeResize="0"/>
          <p:nvPr/>
        </p:nvPicPr>
        <p:blipFill rotWithShape="1">
          <a:blip r:embed="rId2" cstate="email">
            <a:alphaModFix/>
          </a:blip>
          <a:srcRect/>
          <a:stretch/>
        </p:blipFill>
        <p:spPr>
          <a:xfrm>
            <a:off x="2771800" y="4499128"/>
            <a:ext cx="3888432" cy="2332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85279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96944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134" y="1268760"/>
            <a:ext cx="6940265" cy="515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0391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2267" y="5715000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7304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51" y="332656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Наталья\Downloads\IMG-20230923-WA01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551" y="33265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аталья\Downloads\IMG-20230924-WA00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Наталья\Downloads\IMG-20230923-WA013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39770"/>
            <a:ext cx="5271367" cy="37182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3146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sz="5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rebuchet MS"/>
                <a:cs typeface="Times New Roman" pitchFamily="18" charset="0"/>
                <a:sym typeface="Trebuchet MS"/>
              </a:rPr>
              <a:t>Немного из </a:t>
            </a:r>
            <a:r>
              <a:rPr lang="ru-RU" sz="5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rebuchet MS"/>
                <a:cs typeface="Times New Roman" pitchFamily="18" charset="0"/>
                <a:sym typeface="Trebuchet MS"/>
              </a:rPr>
              <a:t>истории возникновения северной ходьбы</a:t>
            </a:r>
            <a:endParaRPr lang="ru-RU" sz="5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" y="2132856"/>
            <a:ext cx="9036496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4803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640960" cy="5112568"/>
          </a:xfrm>
        </p:spPr>
        <p:txBody>
          <a:bodyPr>
            <a:normAutofit fontScale="90000"/>
          </a:bodyPr>
          <a:lstStyle/>
          <a:p>
            <a:pPr algn="l"/>
            <a:r>
              <a:rPr lang="ru-RU" sz="53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Что такое северная ходьба?</a:t>
            </a:r>
            <a:br>
              <a:rPr lang="ru-RU" sz="53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Северная ходьба (</a:t>
            </a:r>
            <a:r>
              <a:rPr lang="ru-RU" sz="3200" b="1" dirty="0">
                <a:latin typeface="Times New Roman"/>
                <a:ea typeface="Calibri"/>
              </a:rPr>
              <a:t>финская </a:t>
            </a:r>
            <a:r>
              <a:rPr lang="ru-RU" sz="3200" b="1" dirty="0" smtClean="0">
                <a:latin typeface="Times New Roman"/>
                <a:ea typeface="Calibri"/>
              </a:rPr>
              <a:t>ходьба, </a:t>
            </a:r>
            <a:r>
              <a:rPr lang="ru-RU" sz="31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скандинавская ходьба) </a:t>
            </a:r>
            <a:r>
              <a:rPr lang="ru-RU" sz="31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1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не только спорт, это образ жизни, образ мышления, который привносит определенный единый ритм вашего движения. Этот ритм передается не только мышцы, но и в Ваши мысли, он способствует созданию более сбалансированной, энергичной , ритмичной и естественной жизни. </a:t>
            </a:r>
            <a:br>
              <a:rPr lang="ru-RU" sz="31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проведения тренировок используется определенная методика занятий и техника ходьбы при помощи специально разработанных палок.</a:t>
            </a:r>
            <a:br>
              <a:rPr lang="ru-RU" sz="31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936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nordik.jpg"/>
          <p:cNvPicPr>
            <a:picLocks noGrp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052736"/>
            <a:ext cx="828675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5091" y="188640"/>
            <a:ext cx="860787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Существует несколько причин, по которым нужно заниматься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северной 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ходьбой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: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738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424456"/>
                </a:solidFill>
                <a:latin typeface="Times New Roman" pitchFamily="18" charset="0"/>
                <a:cs typeface="Times New Roman" pitchFamily="18" charset="0"/>
              </a:rPr>
              <a:t>Экипировка занимающегося: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2300" lvl="0" indent="-51435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AutoNum type="arabicPeriod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Удобные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кроссовки.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2300" lvl="0" indent="-51435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AutoNum type="arabicPeriod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Спортивная одежда по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погоде.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2300" lvl="0" indent="-51435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AutoNum type="arabicPeriod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Специальные палки.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Обувь для Сх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520223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10816"/>
            <a:ext cx="309245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0216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964488" cy="108498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Инвентарь для северной ходьбы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896448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0454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Главные составляющие палок для северной ходьбы 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84784"/>
            <a:ext cx="885825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8020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266</Words>
  <Application>Microsoft Office PowerPoint</Application>
  <PresentationFormat>Экран (4:3)</PresentationFormat>
  <Paragraphs>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«Северная ходьба – новый образ жизни»</vt:lpstr>
      <vt:lpstr> </vt:lpstr>
      <vt:lpstr>Слайд 3</vt:lpstr>
      <vt:lpstr>Немного из истории возникновения северной ходьбы</vt:lpstr>
      <vt:lpstr>   Что такое северная ходьба?  Северная ходьба (финская ходьба, скандинавская ходьба) – это не только спорт, это образ жизни, образ мышления, который привносит определенный единый ритм вашего движения. Этот ритм передается не только мышцы, но и в Ваши мысли, он способствует созданию более сбалансированной, энергичной , ритмичной и естественной жизни.   Для проведения тренировок используется определенная методика занятий и техника ходьбы при помощи специально разработанных палок.  </vt:lpstr>
      <vt:lpstr>Слайд 6</vt:lpstr>
      <vt:lpstr>Экипировка занимающегося:</vt:lpstr>
      <vt:lpstr>Инвентарь для северной ходьбы</vt:lpstr>
      <vt:lpstr>Главные составляющие палок для северной ходьбы </vt:lpstr>
      <vt:lpstr>Виды палок для северной ходьбы</vt:lpstr>
      <vt:lpstr>Подбор палок</vt:lpstr>
      <vt:lpstr>Слайд 12</vt:lpstr>
      <vt:lpstr>Правильная техника</vt:lpstr>
      <vt:lpstr>Разминка в северной ходьбе, как правило проводится с использованием палок. При этом, как и в любом виде физической активности, очень важно тщательно проработать практически все части тела, от шеи до ступней. </vt:lpstr>
      <vt:lpstr>Три составляющие правильной северной ходьбы </vt:lpstr>
      <vt:lpstr>Штрафы предусмотренные на соревнованиях: * Отсутствие сохранения контакта палки с опорной поверхностью под острым углом 1 балл * Наклон корпуса вперёд больше наклона передней палки 1 балл * Излишний подъём наконечников палок вверх и разброс в стороны 1 балл * Малая амплитуда движения рук - отсутствие выноса локтя впереди корпуса при постановке палки 2 балла * Малая амплитуда движения рук - отсутствие заведения кисти за корпус при завершении отталкивания 2 балла * Отсутствие попеременной (диагональной) работы рук и ног 3балла * Отсутствие постоянного контакта одной ноги с опорной поверхностью (однократное) 3 балла * Движение на полусогнутых ногах 3 балла * Движение без отталкивания - отсутствие акцентированного контакта палок с опорной поверхностью (отрыв задней палки от опоры до отрыва задней ноги) 3 балла * Движение без отталкивания - волочение палок 3 балла * Создание помех для движения соперников 3 балла * Переход на бег или прыжки 5 баллов * Отказ участника от остановки по требованию судьи КК (Красная Карта) * Неспортивное поведение (агрессия, оскорбления и т.п. в отношении организаторов, участников, судей, зрителей) КК (Красная Карта) * Сокращение участником дистанции соревнований КК (Красная Карта) * Невыполнение участником Условий соревнований КК (Красная Карта) </vt:lpstr>
      <vt:lpstr>Противопоказания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«Северная ходьба – новый образ жизни»</dc:title>
  <dc:creator>Наталья</dc:creator>
  <cp:lastModifiedBy>User</cp:lastModifiedBy>
  <cp:revision>36</cp:revision>
  <dcterms:created xsi:type="dcterms:W3CDTF">2023-09-24T08:58:37Z</dcterms:created>
  <dcterms:modified xsi:type="dcterms:W3CDTF">2024-04-01T04:33:41Z</dcterms:modified>
</cp:coreProperties>
</file>