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376" r:id="rId2"/>
    <p:sldId id="380" r:id="rId3"/>
    <p:sldId id="379" r:id="rId4"/>
    <p:sldId id="378" r:id="rId5"/>
    <p:sldId id="381" r:id="rId6"/>
    <p:sldId id="257" r:id="rId7"/>
    <p:sldId id="388" r:id="rId8"/>
    <p:sldId id="387" r:id="rId9"/>
    <p:sldId id="262" r:id="rId10"/>
    <p:sldId id="264" r:id="rId11"/>
    <p:sldId id="265" r:id="rId12"/>
    <p:sldId id="266" r:id="rId13"/>
    <p:sldId id="373" r:id="rId14"/>
    <p:sldId id="383" r:id="rId15"/>
    <p:sldId id="333" r:id="rId16"/>
    <p:sldId id="345" r:id="rId17"/>
    <p:sldId id="343" r:id="rId18"/>
    <p:sldId id="340" r:id="rId19"/>
    <p:sldId id="339" r:id="rId20"/>
    <p:sldId id="374" r:id="rId21"/>
    <p:sldId id="338" r:id="rId22"/>
    <p:sldId id="331" r:id="rId23"/>
    <p:sldId id="347" r:id="rId24"/>
    <p:sldId id="346" r:id="rId25"/>
    <p:sldId id="351" r:id="rId26"/>
    <p:sldId id="368" r:id="rId27"/>
    <p:sldId id="366" r:id="rId28"/>
    <p:sldId id="389" r:id="rId29"/>
    <p:sldId id="369" r:id="rId30"/>
    <p:sldId id="382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1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F9F34B-44FC-4CB7-9D6D-97499F2D9B3A}" type="datetimeFigureOut">
              <a:rPr lang="ru-RU" smtClean="0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5989E5DF-F09C-4561-B5D2-7398B147BA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DE278-27B8-4B52-B0AF-05A908B0D25D}" type="datetimeFigureOut">
              <a:rPr lang="ru-RU" smtClean="0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76B60-E3A6-459F-B8A4-3B6D4F264F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8CB9F8-841C-40EE-8960-F79311078BB1}" type="datetimeFigureOut">
              <a:rPr lang="ru-RU" smtClean="0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96682-0FE5-4DBC-9B48-01053FDCD8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7DBB1E-203D-49BE-BB2D-DC95E01DBC25}" type="datetimeFigureOut">
              <a:rPr lang="ru-RU" smtClean="0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5529D287-1200-44AE-951C-108044EA45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072543-E748-46B9-9CFC-69B95C5358EB}" type="datetimeFigureOut">
              <a:rPr lang="ru-RU" smtClean="0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2ACF6-30AC-4DAA-9FEA-0A9B310708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AF8F59-FA53-4295-808E-D672DC8E4EC8}" type="datetimeFigureOut">
              <a:rPr lang="ru-RU" smtClean="0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DB35B-6399-41B4-8CF4-01A8FC2EA9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8A8B05-A9F7-43F3-AAF3-26E0923DB94C}" type="datetimeFigureOut">
              <a:rPr lang="ru-RU" smtClean="0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556B04FB-66AB-4053-8C43-80B6EC5994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B5C733-F387-4DDC-B200-3B8ED242F3E3}" type="datetimeFigureOut">
              <a:rPr lang="ru-RU" smtClean="0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3ECF6C-037C-47DB-94CE-E5A74612F1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FDCA0F-9DAC-4D13-934E-49F1ECADF93B}" type="datetimeFigureOut">
              <a:rPr lang="ru-RU" smtClean="0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0A4C6-06AA-49ED-879B-74C024FCEE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B00D28-744E-4C00-9832-9ACDE3129E85}" type="datetimeFigureOut">
              <a:rPr lang="ru-RU" smtClean="0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02F54-1CFB-4076-953C-50174E91F1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18D23-40D6-4758-A015-043D99325DB1}" type="datetimeFigureOut">
              <a:rPr lang="ru-RU" smtClean="0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DD5C2-64C2-4173-9C03-25FD8A057B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B578929-6C03-45F9-B8D4-43ECF5647EC0}" type="datetimeFigureOut">
              <a:rPr lang="ru-RU" smtClean="0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537C713-E565-466C-A6A1-D1079EAA6E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png"/><Relationship Id="rId3" Type="http://schemas.openxmlformats.org/officeDocument/2006/relationships/audio" Target="&#1094;&#1099;&#1087;&#1083;&#1103;&#1090;&#1072;.mp3" TargetMode="Externa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22.jpeg"/><Relationship Id="rId17" Type="http://schemas.openxmlformats.org/officeDocument/2006/relationships/image" Target="../media/image27.png"/><Relationship Id="rId2" Type="http://schemas.openxmlformats.org/officeDocument/2006/relationships/audio" Target="&#1089;&#1086;&#1073;&#1072;&#1082;&#1072;.mp3" TargetMode="External"/><Relationship Id="rId16" Type="http://schemas.openxmlformats.org/officeDocument/2006/relationships/image" Target="../media/image26.png"/><Relationship Id="rId1" Type="http://schemas.openxmlformats.org/officeDocument/2006/relationships/audio" Target="&#1082;&#1086;&#1090;&#1077;&#1085;&#1086;&#1082;.mp3" TargetMode="External"/><Relationship Id="rId6" Type="http://schemas.openxmlformats.org/officeDocument/2006/relationships/audio" Target="&#1082;&#1091;&#1088;&#1099;.mp3" TargetMode="External"/><Relationship Id="rId11" Type="http://schemas.openxmlformats.org/officeDocument/2006/relationships/image" Target="../media/image21.jpeg"/><Relationship Id="rId5" Type="http://schemas.openxmlformats.org/officeDocument/2006/relationships/audio" Target="&#1082;&#1086;&#1096;&#1082;&#1072;.mp3" TargetMode="External"/><Relationship Id="rId15" Type="http://schemas.openxmlformats.org/officeDocument/2006/relationships/image" Target="../media/image25.png"/><Relationship Id="rId10" Type="http://schemas.openxmlformats.org/officeDocument/2006/relationships/image" Target="../media/image20.jpeg"/><Relationship Id="rId19" Type="http://schemas.openxmlformats.org/officeDocument/2006/relationships/image" Target="../media/image29.png"/><Relationship Id="rId4" Type="http://schemas.openxmlformats.org/officeDocument/2006/relationships/audio" Target="&#1097;&#1077;&#1085;&#1086;&#1082;.mp3" TargetMode="External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&#1052;&#1080;&#1096;&#1091;&#1090;&#1082;&#1072;.mp3" TargetMode="External"/><Relationship Id="rId7" Type="http://schemas.openxmlformats.org/officeDocument/2006/relationships/image" Target="../media/image32.png"/><Relationship Id="rId2" Type="http://schemas.openxmlformats.org/officeDocument/2006/relationships/audio" Target="&#1052;&#1080;&#1093;&#1072;&#1080;&#1083;%20&#1048;&#1074;&#1072;&#1085;&#1099;&#1095;.mp3" TargetMode="External"/><Relationship Id="rId1" Type="http://schemas.openxmlformats.org/officeDocument/2006/relationships/audio" Target="&#1053;&#1072;&#1089;&#1090;&#1072;&#1089;&#1100;&#1103;%20&#1055;&#1077;&#1090;&#1088;&#1086;&#1074;&#1085;&#1072;.mp3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gif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openxmlformats.org/officeDocument/2006/relationships/audio" Target="&#1076;&#1074;&#1077;&#1088;&#1085;&#1086;&#1081;%20&#1079;&#1074;&#1086;&#1085;&#1086;&#1082;.mp3" TargetMode="External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audio" Target="&#1072;&#1074;&#1090;&#1086;&#1084;&#1086;&#1073;&#1080;&#1083;&#1100;.mp3" TargetMode="External"/><Relationship Id="rId16" Type="http://schemas.openxmlformats.org/officeDocument/2006/relationships/image" Target="../media/image13.png"/><Relationship Id="rId1" Type="http://schemas.openxmlformats.org/officeDocument/2006/relationships/audio" Target="&#1076;&#1074;&#1077;&#1088;&#1100;.mp3" TargetMode="Externa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8.jpeg"/><Relationship Id="rId5" Type="http://schemas.openxmlformats.org/officeDocument/2006/relationships/audio" Target="&#1090;&#1077;&#1083;&#1077;&#1092;&#1086;&#1085;.mp3" TargetMode="External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4" Type="http://schemas.openxmlformats.org/officeDocument/2006/relationships/audio" Target="&#1074;&#1086;&#1076;&#1072;.mp3" TargetMode="External"/><Relationship Id="rId9" Type="http://schemas.openxmlformats.org/officeDocument/2006/relationships/image" Target="../media/image6.gif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7.png"/><Relationship Id="rId2" Type="http://schemas.openxmlformats.org/officeDocument/2006/relationships/audio" Target="&#1073;&#1072;&#1088;&#1072;&#1073;&#1072;&#1085;%20&#1079;&#1072;&#1103;&#1094;1.mp3" TargetMode="External"/><Relationship Id="rId1" Type="http://schemas.openxmlformats.org/officeDocument/2006/relationships/audio" Target="&#1073;&#1072;&#1088;&#1072;&#1073;&#1072;&#1085;%20&#1079;&#1072;&#1103;&#1094;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AutoShape 5"/>
          <p:cNvSpPr>
            <a:spLocks noChangeAspect="1" noChangeArrowheads="1" noTextEdit="1"/>
          </p:cNvSpPr>
          <p:nvPr/>
        </p:nvSpPr>
        <p:spPr bwMode="auto">
          <a:xfrm>
            <a:off x="1588" y="1588"/>
            <a:ext cx="9142412" cy="670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0" y="0"/>
            <a:ext cx="9142413" cy="67040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523974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1806575" y="538163"/>
            <a:ext cx="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1371600" y="538163"/>
            <a:ext cx="7010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Развитие </a:t>
            </a:r>
            <a:r>
              <a: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фонематического </a:t>
            </a:r>
            <a:r>
              <a:rPr lang="ru-RU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восприятия 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 детей </a:t>
            </a:r>
            <a:r>
              <a:rPr lang="ru-RU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5-7 лет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2519363" y="538163"/>
            <a:ext cx="1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081" name="Rectangle 13"/>
          <p:cNvSpPr>
            <a:spLocks noChangeArrowheads="1"/>
          </p:cNvSpPr>
          <p:nvPr/>
        </p:nvSpPr>
        <p:spPr bwMode="auto">
          <a:xfrm>
            <a:off x="5386388" y="538163"/>
            <a:ext cx="2254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Arial" charset="0"/>
              </a:rPr>
              <a:t>  </a:t>
            </a:r>
            <a:endParaRPr lang="ru-RU"/>
          </a:p>
        </p:txBody>
      </p:sp>
      <p:sp>
        <p:nvSpPr>
          <p:cNvPr id="3082" name="Rectangle 14"/>
          <p:cNvSpPr>
            <a:spLocks noChangeArrowheads="1"/>
          </p:cNvSpPr>
          <p:nvPr/>
        </p:nvSpPr>
        <p:spPr bwMode="auto">
          <a:xfrm>
            <a:off x="5851525" y="538163"/>
            <a:ext cx="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7337425" y="538163"/>
            <a:ext cx="15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3084" name="Text Box 16"/>
          <p:cNvSpPr txBox="1">
            <a:spLocks noChangeArrowheads="1"/>
          </p:cNvSpPr>
          <p:nvPr/>
        </p:nvSpPr>
        <p:spPr bwMode="auto">
          <a:xfrm>
            <a:off x="5580112" y="3717032"/>
            <a:ext cx="356390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endParaRPr lang="ru-RU" sz="2400" b="1" dirty="0" smtClean="0">
              <a:solidFill>
                <a:srgbClr val="FF0000"/>
              </a:solidFill>
            </a:endParaRPr>
          </a:p>
          <a:p>
            <a:pPr algn="r"/>
            <a:endParaRPr lang="ru-RU" sz="2400" b="1" i="1" u="sng" dirty="0" smtClean="0">
              <a:solidFill>
                <a:srgbClr val="FF0000"/>
              </a:solidFill>
            </a:endParaRPr>
          </a:p>
          <a:p>
            <a:pPr algn="r"/>
            <a:endParaRPr lang="ru-RU" sz="2400" b="1" i="1" u="sng" dirty="0" smtClean="0">
              <a:solidFill>
                <a:srgbClr val="FF0000"/>
              </a:solidFill>
            </a:endParaRPr>
          </a:p>
          <a:p>
            <a:pPr algn="r"/>
            <a:r>
              <a:rPr lang="ru-RU" sz="2400" b="1" i="1" u="sng" smtClean="0">
                <a:solidFill>
                  <a:srgbClr val="FF0000"/>
                </a:solidFill>
              </a:rPr>
              <a:t>Учитель-логопед </a:t>
            </a:r>
            <a:endParaRPr lang="ru-RU" sz="2400" b="1" i="1" u="sng" dirty="0" smtClean="0">
              <a:solidFill>
                <a:srgbClr val="FF0000"/>
              </a:solidFill>
            </a:endParaRPr>
          </a:p>
          <a:p>
            <a:pPr algn="r"/>
            <a:r>
              <a:rPr lang="ru-RU" sz="2400" b="1" i="1" u="sng" dirty="0" smtClean="0">
                <a:solidFill>
                  <a:srgbClr val="FF0000"/>
                </a:solidFill>
              </a:rPr>
              <a:t>М.В </a:t>
            </a:r>
            <a:r>
              <a:rPr lang="ru-RU" sz="2400" b="1" i="1" u="sng" dirty="0" smtClean="0">
                <a:solidFill>
                  <a:srgbClr val="FF0000"/>
                </a:solidFill>
              </a:rPr>
              <a:t>.</a:t>
            </a:r>
            <a:r>
              <a:rPr lang="ru-RU" sz="2400" b="1" i="1" u="sng" dirty="0" err="1" smtClean="0">
                <a:solidFill>
                  <a:srgbClr val="FF0000"/>
                </a:solidFill>
              </a:rPr>
              <a:t>Вишневсакая</a:t>
            </a:r>
            <a:endParaRPr lang="ru-RU" sz="2400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0"/>
            <a:ext cx="8072494" cy="85723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spc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1.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Ребенок должен внимательно послушать и сказать чей голос звучал</a:t>
            </a:r>
            <a:endParaRPr lang="ru-RU" sz="2000" b="1" spc="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Рисунок 5" descr="0_4309_aa5b6b09_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595" y="1142984"/>
            <a:ext cx="2768223" cy="221457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 descr="0_92ac_e25ebc87_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43636" y="4143380"/>
            <a:ext cx="2533341" cy="169227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7" descr="9d3601da3c0dafa9cc255e51a6122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00826" y="857232"/>
            <a:ext cx="2041264" cy="235743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8" descr="ben0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1472" y="3571876"/>
            <a:ext cx="2009706" cy="300133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Рисунок 11" descr="курица.jpg"/>
          <p:cNvPicPr>
            <a:picLocks noChangeAspect="1"/>
          </p:cNvPicPr>
          <p:nvPr/>
        </p:nvPicPr>
        <p:blipFill>
          <a:blip r:embed="rId12" cstate="print"/>
          <a:srcRect l="10625" r="8750"/>
          <a:stretch>
            <a:fillRect/>
          </a:stretch>
        </p:blipFill>
        <p:spPr>
          <a:xfrm>
            <a:off x="3428992" y="1071546"/>
            <a:ext cx="2714644" cy="252523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Рисунок 12" descr="цыпленок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071802" y="3929066"/>
            <a:ext cx="2571768" cy="249975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котен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00750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собак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00813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цыплята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00875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щенок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72375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кошка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72438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куры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572500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72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0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81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05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88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7143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</a:t>
            </a:r>
            <a:r>
              <a:rPr lang="ru-RU" sz="2000" b="1" spc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 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Послушай  и скажи какой медведь говорил</a:t>
            </a:r>
            <a:endParaRPr lang="ru-RU" sz="2000" b="1" spc="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20597439_10411077_Skott_Gustafs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0964" y="785794"/>
            <a:ext cx="4909920" cy="591556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Настасья Петров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875" y="785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Михаил Иваныч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43875" y="1571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Мишутка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43875" y="2428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164782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b="1" spc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spc="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Различение слов близких по звуковому составу</a:t>
            </a:r>
            <a:endParaRPr lang="ru-RU" b="1" spc="0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100013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spc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1.  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Хлопни в ладоши, если произнесу слово неправильно</a:t>
            </a:r>
            <a:endParaRPr lang="ru-RU" sz="3200" b="1" spc="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813" y="2214563"/>
            <a:ext cx="7858125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вагон —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вакон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—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фагон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—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вагон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—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факон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—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вагом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бумага —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пумага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—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тумага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—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пумака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—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бумака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собака –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сябака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сапака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фабака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собака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сабяка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шапка –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фапка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сяпка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шапка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щапка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сапка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корабль –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корябль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колябль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колабль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коябль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29a4b_bd8bf86d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42852"/>
            <a:ext cx="2143140" cy="20002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 descr="боч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142852"/>
            <a:ext cx="1785950" cy="214314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рож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2428868"/>
            <a:ext cx="1928826" cy="185738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 descr="ложк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2428868"/>
            <a:ext cx="2000264" cy="185738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 descr="коз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48" y="4572008"/>
            <a:ext cx="2143140" cy="206137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7" descr="кос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0694" y="4500570"/>
            <a:ext cx="2034554" cy="207662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1219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b="1" spc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ru-RU" b="1" spc="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Дифференциация слогов</a:t>
            </a:r>
            <a:endParaRPr lang="ru-RU" b="1" spc="0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8786874" cy="192882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spc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000" b="1" spc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spc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1.   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Покажи кружок , когда услышишь лишний  слог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28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28625" y="2071678"/>
            <a:ext cx="2847231" cy="292895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га –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</a:t>
            </a: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 –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</a:t>
            </a: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 –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та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да –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ла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ла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ла</a:t>
            </a: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та –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</a:t>
            </a: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2800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2276872"/>
            <a:ext cx="43662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ба –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ба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га – ба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тя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ла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тя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тя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хи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ки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хи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жа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–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жа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жа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жу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ды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ры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ры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ры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57163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</a:t>
            </a:r>
            <a:r>
              <a:rPr lang="ru-RU" sz="2800" b="1" spc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 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Слушай и повторяй слоги как можно точнее </a:t>
            </a:r>
            <a:b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(рот логопеда закрыт экраном)</a:t>
            </a:r>
            <a:endParaRPr lang="ru-RU" sz="2800" b="1" spc="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357313" y="1928813"/>
            <a:ext cx="2543175" cy="45720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да – та – да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ша –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</a:t>
            </a: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ша –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жа</a:t>
            </a: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</a:t>
            </a: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ба – па – ба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 –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</a:t>
            </a: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тя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ча</a:t>
            </a: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га –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га</a:t>
            </a: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ца</a:t>
            </a: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ща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ща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1857375"/>
            <a:ext cx="4059237" cy="45720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 – да – та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ша –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ша</a:t>
            </a: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ша –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ша</a:t>
            </a: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ла</a:t>
            </a: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 – ба – па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за –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</a:t>
            </a: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тя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тя</a:t>
            </a: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-  га –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</a:t>
            </a: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</a:t>
            </a: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ща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ча</a:t>
            </a: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29600" cy="164782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b="1" spc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spc="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Дифференциация фонем</a:t>
            </a:r>
            <a:endParaRPr lang="ru-RU" b="1" spc="0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142852"/>
            <a:ext cx="8643998" cy="107157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1.    </a:t>
            </a:r>
            <a:endParaRPr lang="ru-RU" sz="2000" b="1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357166"/>
            <a:ext cx="7715250" cy="421653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MS Mincho" pitchFamily="49" charset="-128"/>
              </a:rPr>
              <a:t>Покажи на картинку, когда услышишь соответствующий звук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MS Mincho" pitchFamily="49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MS Mincho" pitchFamily="49" charset="-128"/>
              </a:rPr>
              <a:t>Девочка плачет: «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MS Mincho" pitchFamily="49" charset="-128"/>
              </a:rPr>
              <a:t>А-а-а-аа-аа-а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MS Mincho" pitchFamily="49" charset="-128"/>
              </a:rPr>
              <a:t>».</a:t>
            </a:r>
            <a:b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MS Mincho" pitchFamily="49" charset="-128"/>
              </a:rPr>
            </a:b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MS Mincho" pitchFamily="49" charset="-128"/>
              </a:rPr>
              <a:t>Мышонок смеется: «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MS Mincho" pitchFamily="49" charset="-128"/>
              </a:rPr>
              <a:t>И-и-ии-ии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MS Mincho" pitchFamily="49" charset="-128"/>
              </a:rPr>
              <a:t>».</a:t>
            </a:r>
            <a:b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MS Mincho" pitchFamily="49" charset="-128"/>
              </a:rPr>
            </a:b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MS Mincho" pitchFamily="49" charset="-128"/>
              </a:rPr>
              <a:t>Медведь сердится: «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MS Mincho" pitchFamily="49" charset="-128"/>
              </a:rPr>
              <a:t>Э-э-э-э-э-э-э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MS Mincho" pitchFamily="49" charset="-128"/>
              </a:rPr>
              <a:t>».</a:t>
            </a:r>
            <a:b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MS Mincho" pitchFamily="49" charset="-128"/>
              </a:rPr>
            </a:b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MS Mincho" pitchFamily="49" charset="-128"/>
              </a:rPr>
              <a:t>Волк зовет другого волка: «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MS Mincho" pitchFamily="49" charset="-128"/>
              </a:rPr>
              <a:t>У-у-у-у-у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MS Mincho" pitchFamily="49" charset="-128"/>
              </a:rPr>
              <a:t>».</a:t>
            </a:r>
            <a:b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MS Mincho" pitchFamily="49" charset="-128"/>
              </a:rPr>
            </a:b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MS Mincho" pitchFamily="49" charset="-128"/>
              </a:rPr>
              <a:t>Лось трубит в лесу: «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MS Mincho" pitchFamily="49" charset="-128"/>
              </a:rPr>
              <a:t>О-о-о-о-о-о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MS Mincho" pitchFamily="49" charset="-128"/>
              </a:rPr>
              <a:t>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MS Mincho" pitchFamily="49" charset="-128"/>
              </a:rPr>
              <a:t>Штангист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MS Mincho" pitchFamily="49" charset="-128"/>
              </a:rPr>
              <a:t>подгимает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MS Mincho" pitchFamily="49" charset="-128"/>
              </a:rPr>
              <a:t> штангу: «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MS Mincho" pitchFamily="49" charset="-128"/>
              </a:rPr>
              <a:t>Ы-ы-ы-ы-ы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MS Mincho" pitchFamily="49" charset="-128"/>
              </a:rPr>
              <a:t>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Фонематический слух -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357430"/>
            <a:ext cx="87154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</a:rPr>
              <a:t>Фонематический слух</a:t>
            </a:r>
          </a:p>
          <a:p>
            <a:pPr algn="ctr"/>
            <a:r>
              <a:rPr lang="ru-RU" sz="3200" b="1" i="1" dirty="0" smtClean="0">
                <a:solidFill>
                  <a:srgbClr val="003300"/>
                </a:solidFill>
                <a:latin typeface="Times New Roman" pitchFamily="18" charset="0"/>
              </a:rPr>
              <a:t>Тонкий систематизированный слух, обладающий способностью осуществлять операции различения и узнавания фонем, составляющих звуковую оболочку слова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</a:rPr>
              <a:t>.</a:t>
            </a:r>
            <a:endParaRPr lang="ru-RU" sz="2800" b="1" dirty="0">
              <a:solidFill>
                <a:srgbClr val="00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олк1.jpg"/>
          <p:cNvPicPr>
            <a:picLocks noChangeAspect="1"/>
          </p:cNvPicPr>
          <p:nvPr/>
        </p:nvPicPr>
        <p:blipFill>
          <a:blip r:embed="rId2" cstate="print"/>
          <a:srcRect l="2000" t="5000"/>
          <a:stretch>
            <a:fillRect/>
          </a:stretch>
        </p:blipFill>
        <p:spPr>
          <a:xfrm>
            <a:off x="214282" y="4357694"/>
            <a:ext cx="2314324" cy="224347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 descr="штангис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500042"/>
            <a:ext cx="2843513" cy="207170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 descr="медвед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28604"/>
            <a:ext cx="1905013" cy="285752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7" descr="плач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3643314"/>
            <a:ext cx="2181226" cy="259317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8" descr="мышь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12" y="285728"/>
            <a:ext cx="2800750" cy="200574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 descr="лось3.jpg"/>
          <p:cNvPicPr>
            <a:picLocks noChangeAspect="1"/>
          </p:cNvPicPr>
          <p:nvPr/>
        </p:nvPicPr>
        <p:blipFill>
          <a:blip r:embed="rId7" cstate="print"/>
          <a:srcRect t="8772" r="12280"/>
          <a:stretch>
            <a:fillRect/>
          </a:stretch>
        </p:blipFill>
        <p:spPr>
          <a:xfrm>
            <a:off x="2711849" y="2714620"/>
            <a:ext cx="3503225" cy="242889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215370" cy="107157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5400" b="1" spc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</a:t>
            </a:r>
            <a:r>
              <a:rPr lang="ru-RU" sz="5400" b="1" spc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  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Хлопни, когда услышишь нужный зв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ук</a:t>
            </a:r>
            <a:endParaRPr lang="ru-RU" sz="28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857375"/>
            <a:ext cx="8305800" cy="2986088"/>
          </a:xfrm>
        </p:spPr>
        <p:txBody>
          <a:bodyPr/>
          <a:lstStyle/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[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]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у а э и </a:t>
            </a:r>
            <a:r>
              <a:rPr lang="ru-RU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э у а о и </a:t>
            </a:r>
            <a:r>
              <a:rPr lang="ru-RU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о а и э а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[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]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э </a:t>
            </a:r>
            <a:r>
              <a:rPr lang="ru-RU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а у и </a:t>
            </a:r>
            <a:r>
              <a:rPr lang="ru-RU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о у а э и у </a:t>
            </a:r>
            <a:r>
              <a:rPr lang="ru-RU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о э у и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[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]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а </a:t>
            </a:r>
            <a:r>
              <a:rPr lang="ru-RU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э и у а </a:t>
            </a:r>
            <a:r>
              <a:rPr lang="ru-RU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ы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э и о у а и э и а о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142852"/>
            <a:ext cx="8305800" cy="134325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80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80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3</a:t>
            </a:r>
            <a:r>
              <a:rPr lang="ru-RU" sz="360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.   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Слушай внимательно и повторяй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b="1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1785938"/>
            <a:ext cx="7834312" cy="3057525"/>
          </a:xfrm>
        </p:spPr>
        <p:txBody>
          <a:bodyPr/>
          <a:lstStyle/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ао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уа – аи – </a:t>
            </a:r>
            <a:r>
              <a:rPr lang="ru-RU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ио</a:t>
            </a:r>
            <a:endParaRPr lang="ru-RU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аиу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иао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уао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оиы</a:t>
            </a:r>
            <a:endParaRPr lang="ru-RU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аоуи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иуоа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иыоу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аэуо</a:t>
            </a:r>
            <a:endParaRPr lang="ru-RU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92882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b="1" spc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b="1" spc="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Навыки элементарного звукового анализа</a:t>
            </a:r>
            <a:endParaRPr lang="ru-RU" b="1" spc="0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58246" cy="17145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spc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1.    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Покажи столько кружков сколько звуков назову</a:t>
            </a:r>
            <a:b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2800" b="1" spc="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50" y="2000250"/>
            <a:ext cx="1643063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уау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оауи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оа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188" y="2000250"/>
            <a:ext cx="1500187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ыауио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эоуа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иау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оуиэ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уо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64782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</a:t>
            </a:r>
            <a:r>
              <a:rPr lang="ru-RU" sz="2800" b="1" spc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  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Покажи кружок , когда услышишь звук </a:t>
            </a:r>
            <a:r>
              <a:rPr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[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</a:t>
            </a:r>
            <a:r>
              <a:rPr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]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 слове, квадрат – </a:t>
            </a:r>
            <a:r>
              <a:rPr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[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]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треугольник – </a:t>
            </a:r>
            <a:r>
              <a:rPr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[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</a:t>
            </a:r>
            <a:r>
              <a:rPr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]</a:t>
            </a:r>
            <a:endParaRPr lang="ru-RU" sz="2800" b="1" spc="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7438" y="2286000"/>
            <a:ext cx="996950" cy="3046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клад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мост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кран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круг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поле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плуг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4875" y="2286000"/>
            <a:ext cx="1357313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сук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стол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астра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стая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грач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136207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3</a:t>
            </a:r>
            <a:r>
              <a:rPr lang="ru-RU" sz="2800" b="1" spc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 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Назови первый звук в слове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2800" b="1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автомобиль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714488"/>
            <a:ext cx="2796735" cy="210265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аст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714488"/>
            <a:ext cx="3033712" cy="207168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 descr="бато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4143380"/>
            <a:ext cx="2878893" cy="2176443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 descr="вафл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4071942"/>
            <a:ext cx="2961771" cy="215338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15370" cy="85725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4</a:t>
            </a:r>
            <a:r>
              <a:rPr lang="ru-RU" sz="2400" b="1" spc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Назови первый и последний звук в слове</a:t>
            </a:r>
            <a:endParaRPr lang="ru-RU" sz="2400" b="1" spc="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дом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020" y="1142984"/>
            <a:ext cx="3748621" cy="250033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по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214422"/>
            <a:ext cx="3051073" cy="236458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8" descr="seo-servies-uk_16.jpg"/>
          <p:cNvPicPr>
            <a:picLocks noChangeAspect="1"/>
          </p:cNvPicPr>
          <p:nvPr/>
        </p:nvPicPr>
        <p:blipFill>
          <a:blip r:embed="rId4" cstate="print"/>
          <a:srcRect t="20186"/>
          <a:stretch>
            <a:fillRect/>
          </a:stretch>
        </p:blipFill>
        <p:spPr>
          <a:xfrm>
            <a:off x="5072066" y="3786190"/>
            <a:ext cx="2714644" cy="254549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 descr="1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3714752"/>
            <a:ext cx="2318791" cy="273767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Monotype Corsiva" pitchFamily="66" charset="0"/>
              </a:rPr>
              <a:t>5. Посчитай количество слогов в слове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0_4309_aa5b6b09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4000504"/>
            <a:ext cx="2357454" cy="221457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 descr="ваг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3" y="1071546"/>
            <a:ext cx="2428892" cy="228601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мали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4000504"/>
            <a:ext cx="2000264" cy="221457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 descr="зуб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142984"/>
            <a:ext cx="2286016" cy="221457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 descr="розы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1214422"/>
            <a:ext cx="1940951" cy="212706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7" descr="телка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43570" y="3929065"/>
            <a:ext cx="2357454" cy="228601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271464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pc="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Придумай 2 слова на звуки </a:t>
            </a:r>
            <a:r>
              <a:rPr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endParaRPr lang="ru-RU" b="1" spc="0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Фонематическое восприятие -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2285993"/>
            <a:ext cx="7715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Фонематическое восприятие</a:t>
            </a:r>
          </a:p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</a:rPr>
              <a:t>умение определять последовательность и количество звуков в слове.</a:t>
            </a:r>
            <a:endParaRPr lang="ru-RU" sz="2800" b="1" dirty="0">
              <a:solidFill>
                <a:srgbClr val="00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cap="none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   за    внимание  !</a:t>
            </a:r>
            <a:endParaRPr lang="ru-RU" sz="4800" b="1" cap="none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Аспекты,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на которые оказывает влияние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фонематический слух:</a:t>
            </a:r>
            <a:r>
              <a:rPr lang="ru-RU" dirty="0" smtClean="0">
                <a:solidFill>
                  <a:srgbClr val="FF9900"/>
                </a:solidFill>
              </a:rPr>
              <a:t/>
            </a:r>
            <a:br>
              <a:rPr lang="ru-RU" dirty="0" smtClean="0">
                <a:solidFill>
                  <a:srgbClr val="FF9900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13633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 b="1" dirty="0" err="1" smtClean="0">
                <a:solidFill>
                  <a:srgbClr val="003300"/>
                </a:solidFill>
                <a:latin typeface="Times New Roman" pitchFamily="18" charset="0"/>
              </a:rPr>
              <a:t>Общеречевое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</a:rPr>
              <a:t> развитие ребенка: усвоение грамматического  строя, словаря, артикуляции и дикции.</a:t>
            </a:r>
          </a:p>
          <a:p>
            <a:pPr marL="342900" indent="-342900">
              <a:buFontTx/>
              <a:buAutoNum type="arabicPeriod" startAt="2"/>
            </a:pP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</a:rPr>
              <a:t>Выработка орфографических навыков.</a:t>
            </a:r>
          </a:p>
          <a:p>
            <a:pPr marL="342900" indent="-342900">
              <a:buFontTx/>
              <a:buAutoNum type="arabicPeriod" startAt="2"/>
            </a:pP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</a:rPr>
              <a:t>Овладение чтением.</a:t>
            </a:r>
          </a:p>
          <a:p>
            <a:pPr marL="342900" indent="-342900">
              <a:buFontTx/>
              <a:buAutoNum type="arabicPeriod" startAt="2"/>
            </a:pP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</a:rPr>
              <a:t>Овладение операциями звукового анализа и синтеза.</a:t>
            </a:r>
          </a:p>
          <a:p>
            <a:pPr marL="342900" indent="-342900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</a:rPr>
              <a:t>5.   Успешность обучения грамоте.</a:t>
            </a:r>
          </a:p>
          <a:p>
            <a:pPr marL="342900" indent="-342900"/>
            <a:endParaRPr lang="ru-RU" b="1" dirty="0">
              <a:solidFill>
                <a:srgbClr val="00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Ошибки, возникающие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из-за </a:t>
            </a:r>
            <a:r>
              <a:rPr lang="ru-RU" dirty="0" err="1" smtClean="0">
                <a:solidFill>
                  <a:srgbClr val="FF0000"/>
                </a:solidFill>
              </a:rPr>
              <a:t>несформированности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фонематического слуха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714489"/>
            <a:ext cx="83582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</a:rPr>
              <a:t>Смешение звуков:</a:t>
            </a:r>
          </a:p>
          <a:p>
            <a:pPr marL="342900" indent="-342900">
              <a:buFontTx/>
              <a:buChar char="•"/>
            </a:pP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</a:rPr>
              <a:t>звонкие- глухие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(</a:t>
            </a:r>
            <a:r>
              <a:rPr lang="ru-RU" b="1" i="1" dirty="0" err="1" smtClean="0">
                <a:solidFill>
                  <a:srgbClr val="000066"/>
                </a:solidFill>
                <a:latin typeface="Times New Roman" pitchFamily="18" charset="0"/>
              </a:rPr>
              <a:t>б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</a:rPr>
              <a:t>лакала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 – плакала);</a:t>
            </a:r>
          </a:p>
          <a:p>
            <a:pPr marL="342900" indent="-342900">
              <a:buFontTx/>
              <a:buChar char="•"/>
            </a:pP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</a:rPr>
              <a:t>свистящие – шипящие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(ча</a:t>
            </a:r>
            <a:r>
              <a:rPr lang="ru-RU" b="1" i="1" dirty="0" smtClean="0">
                <a:solidFill>
                  <a:srgbClr val="000066"/>
                </a:solidFill>
                <a:latin typeface="Times New Roman" pitchFamily="18" charset="0"/>
              </a:rPr>
              <a:t>ши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 – часы);</a:t>
            </a:r>
          </a:p>
          <a:p>
            <a:pPr marL="342900" indent="-342900">
              <a:buFontTx/>
              <a:buChar char="•"/>
            </a:pP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</a:rPr>
              <a:t>твердые – мягкие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(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</a:rPr>
              <a:t>ягод</a:t>
            </a:r>
            <a:r>
              <a:rPr lang="ru-RU" b="1" i="1" dirty="0" err="1" smtClean="0">
                <a:solidFill>
                  <a:srgbClr val="000066"/>
                </a:solidFill>
                <a:latin typeface="Times New Roman" pitchFamily="18" charset="0"/>
              </a:rPr>
              <a:t>и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 – ягоды);</a:t>
            </a:r>
          </a:p>
          <a:p>
            <a:pPr marL="342900" indent="-342900">
              <a:buFontTx/>
              <a:buChar char="•"/>
            </a:pP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</a:rPr>
              <a:t>сонорные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(т</a:t>
            </a:r>
            <a:r>
              <a:rPr lang="ru-RU" b="1" i="1" dirty="0" smtClean="0">
                <a:solidFill>
                  <a:srgbClr val="000066"/>
                </a:solidFill>
                <a:latin typeface="Times New Roman" pitchFamily="18" charset="0"/>
              </a:rPr>
              <a:t>л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и – три);</a:t>
            </a:r>
          </a:p>
          <a:p>
            <a:pPr marL="342900" indent="-342900">
              <a:buFontTx/>
              <a:buChar char="•"/>
            </a:pP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</a:rPr>
              <a:t>аффрикаты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(</a:t>
            </a:r>
            <a:r>
              <a:rPr lang="ru-RU" b="1" i="1" dirty="0" err="1" smtClean="0">
                <a:solidFill>
                  <a:srgbClr val="000066"/>
                </a:solidFill>
                <a:latin typeface="Times New Roman" pitchFamily="18" charset="0"/>
              </a:rPr>
              <a:t>ч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</a:rPr>
              <a:t>веты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 – цветы).</a:t>
            </a:r>
          </a:p>
          <a:p>
            <a:pPr marL="342900" indent="-342900"/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</a:rPr>
              <a:t>2.   Перестановка и включение отдельных звуков</a:t>
            </a:r>
          </a:p>
          <a:p>
            <a:pPr marL="342900" indent="-342900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     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(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</a:rPr>
              <a:t>науш</a:t>
            </a:r>
            <a:r>
              <a:rPr lang="ru-RU" b="1" i="1" dirty="0" err="1" smtClean="0">
                <a:solidFill>
                  <a:srgbClr val="000066"/>
                </a:solidFill>
                <a:latin typeface="Times New Roman" pitchFamily="18" charset="0"/>
              </a:rPr>
              <a:t>ин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</a:rPr>
              <a:t>ки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 – наушники, </a:t>
            </a:r>
            <a:r>
              <a:rPr lang="ru-RU" b="1" i="1" dirty="0" err="1" smtClean="0">
                <a:solidFill>
                  <a:srgbClr val="000066"/>
                </a:solidFill>
                <a:latin typeface="Times New Roman" pitchFamily="18" charset="0"/>
              </a:rPr>
              <a:t>нул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</a:rPr>
              <a:t>жа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 – лужа). </a:t>
            </a:r>
          </a:p>
          <a:p>
            <a:pPr marL="342900" indent="-342900"/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</a:rPr>
              <a:t>З.   Пропуск слогов, безударных частей слова, лишние слоги</a:t>
            </a:r>
          </a:p>
          <a:p>
            <a:pPr marL="342900" indent="-342900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    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(</a:t>
            </a:r>
            <a:r>
              <a:rPr lang="ru-RU" b="1" i="1" dirty="0" smtClean="0">
                <a:solidFill>
                  <a:srgbClr val="000066"/>
                </a:solidFill>
                <a:latin typeface="Times New Roman" pitchFamily="18" charset="0"/>
              </a:rPr>
              <a:t>метает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 – подметает,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</a:rPr>
              <a:t>тиши</a:t>
            </a:r>
            <a:r>
              <a:rPr lang="ru-RU" b="1" i="1" dirty="0" err="1" smtClean="0">
                <a:solidFill>
                  <a:srgbClr val="000066"/>
                </a:solidFill>
                <a:latin typeface="Times New Roman" pitchFamily="18" charset="0"/>
              </a:rPr>
              <a:t>ны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</a:rPr>
              <a:t>на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 – тишина).</a:t>
            </a:r>
          </a:p>
          <a:p>
            <a:pPr marL="342900" indent="-34290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4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</a:rPr>
              <a:t>.   Замена звуков</a:t>
            </a:r>
          </a:p>
          <a:p>
            <a:pPr marL="342900" indent="-342900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    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(</a:t>
            </a:r>
            <a:r>
              <a:rPr lang="ru-RU" b="1" i="1" dirty="0" smtClean="0">
                <a:solidFill>
                  <a:srgbClr val="000066"/>
                </a:solidFill>
                <a:latin typeface="Times New Roman" pitchFamily="18" charset="0"/>
              </a:rPr>
              <a:t>т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абака – собака,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</a:rPr>
              <a:t>ид</a:t>
            </a:r>
            <a:r>
              <a:rPr lang="ru-RU" b="1" i="1" dirty="0" err="1" smtClean="0">
                <a:solidFill>
                  <a:srgbClr val="000066"/>
                </a:solidFill>
                <a:latin typeface="Times New Roman" pitchFamily="18" charset="0"/>
              </a:rPr>
              <a:t>ю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</a:rPr>
              <a:t>т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</a:rPr>
              <a:t> – идёт).</a:t>
            </a:r>
          </a:p>
          <a:p>
            <a:pPr marL="342900" indent="-342900"/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</a:rPr>
              <a:t>5.   Ошибки при чтении:</a:t>
            </a:r>
          </a:p>
          <a:p>
            <a:pPr marL="342900" indent="-342900">
              <a:buFontTx/>
              <a:buChar char="•"/>
            </a:pP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</a:rPr>
              <a:t> пропуск букв, слогов, предлогов;</a:t>
            </a:r>
          </a:p>
          <a:p>
            <a:pPr marL="342900" indent="-342900">
              <a:buFontTx/>
              <a:buChar char="•"/>
            </a:pP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</a:rPr>
              <a:t>замена и перестановка букв, слогов;</a:t>
            </a:r>
          </a:p>
          <a:p>
            <a:pPr marL="342900" indent="-342900">
              <a:buFontTx/>
              <a:buChar char="•"/>
            </a:pP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</a:rPr>
              <a:t>застревание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</a:rPr>
              <a:t>» на какой-либо букве, слоге, слове;</a:t>
            </a:r>
          </a:p>
          <a:p>
            <a:pPr marL="342900" indent="-342900"/>
            <a:endParaRPr lang="ru-RU" b="1" dirty="0" smtClean="0">
              <a:solidFill>
                <a:srgbClr val="003300"/>
              </a:solidFill>
              <a:latin typeface="Times New Roman" pitchFamily="18" charset="0"/>
            </a:endParaRPr>
          </a:p>
          <a:p>
            <a:pPr marL="342900" indent="-342900"/>
            <a:endParaRPr lang="ru-RU" b="1" dirty="0" smtClean="0">
              <a:solidFill>
                <a:srgbClr val="003300"/>
              </a:solidFill>
              <a:latin typeface="Times New Roman" pitchFamily="18" charset="0"/>
            </a:endParaRPr>
          </a:p>
          <a:p>
            <a:pPr marL="342900" indent="-342900"/>
            <a:endParaRPr lang="ru-RU" b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marL="342900" indent="-342900">
              <a:buFontTx/>
              <a:buChar char="•"/>
            </a:pPr>
            <a:endParaRPr lang="ru-RU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07632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b="1" spc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b="1" spc="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Узнавание неречевых  звуков</a:t>
            </a:r>
            <a:endParaRPr lang="ru-RU" b="1" spc="0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6929438" cy="8572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1.</a:t>
            </a:r>
            <a:r>
              <a:rPr sz="5400" b="1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</a:t>
            </a:r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Послушай и скажи что звучало</a:t>
            </a:r>
            <a:endParaRPr lang="ru-RU" sz="3200" b="1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E:\ИНОРИ\Обследование\001.jpg"/>
          <p:cNvPicPr>
            <a:picLocks noChangeAspect="1" noChangeArrowheads="1"/>
          </p:cNvPicPr>
          <p:nvPr/>
        </p:nvPicPr>
        <p:blipFill>
          <a:blip r:embed="rId7" cstate="print"/>
          <a:srcRect r="41586"/>
          <a:stretch>
            <a:fillRect/>
          </a:stretch>
        </p:blipFill>
        <p:spPr bwMode="auto">
          <a:xfrm>
            <a:off x="3929058" y="1000108"/>
            <a:ext cx="2521122" cy="2397772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596" y="1071546"/>
            <a:ext cx="3108360" cy="240030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 descr="avto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8596" y="3929066"/>
            <a:ext cx="3071834" cy="2309481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Рисунок 10" descr="water-tap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29058" y="3786190"/>
            <a:ext cx="2390780" cy="239078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Рисунок 11" descr="784386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86578" y="1714488"/>
            <a:ext cx="1802122" cy="360674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двер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57938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автомобиль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86563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дверной звонок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15188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вода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43813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телефон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43875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0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4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5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1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86808" cy="114300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spc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2.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Ребенок должен сказать какой заяц играет на барабане. Большой заяц играет громко, а маленький – тихо.</a:t>
            </a:r>
            <a:endParaRPr lang="ru-RU" sz="2000" b="1" spc="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barab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1500174"/>
            <a:ext cx="4214842" cy="479132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barab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2428868"/>
            <a:ext cx="2296667" cy="261079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барабан зая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63" y="1500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барабан заяц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75" y="1500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3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164782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b="1" spc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ru-RU" b="1" spc="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Различение силы, тембра и высоты голоса</a:t>
            </a:r>
            <a:endParaRPr lang="ru-RU" b="1" spc="0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1725</TotalTime>
  <Words>714</Words>
  <Application>Microsoft Office PowerPoint</Application>
  <PresentationFormat>Экран (4:3)</PresentationFormat>
  <Paragraphs>128</Paragraphs>
  <Slides>30</Slides>
  <Notes>0</Notes>
  <HiddenSlides>0</HiddenSlides>
  <MMClips>16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Слайд 1</vt:lpstr>
      <vt:lpstr>Фонематический слух - </vt:lpstr>
      <vt:lpstr>Фонематическое восприятие - </vt:lpstr>
      <vt:lpstr> Аспекты,  на которые оказывает влияние фонематический слух: </vt:lpstr>
      <vt:lpstr>Ошибки, возникающие  из-за несформированности фонематического слуха</vt:lpstr>
      <vt:lpstr>I. Узнавание неречевых  звуков</vt:lpstr>
      <vt:lpstr>1.    Послушай и скажи что звучало</vt:lpstr>
      <vt:lpstr>2. Ребенок должен сказать какой заяц играет на барабане. Большой заяц играет громко, а маленький – тихо.</vt:lpstr>
      <vt:lpstr>II. Различение силы, тембра и высоты голоса</vt:lpstr>
      <vt:lpstr>1. Ребенок должен внимательно послушать и сказать чей голос звучал</vt:lpstr>
      <vt:lpstr>2.   Послушай  и скажи какой медведь говорил</vt:lpstr>
      <vt:lpstr>III. Различение слов близких по звуковому составу</vt:lpstr>
      <vt:lpstr>1.   Хлопни в ладоши, если произнесу слово неправильно</vt:lpstr>
      <vt:lpstr>Слайд 14</vt:lpstr>
      <vt:lpstr>IV. Дифференциация слогов</vt:lpstr>
      <vt:lpstr>  1.    Покажи кружок , когда услышишь лишний  слог </vt:lpstr>
      <vt:lpstr>2.   Слушай и повторяй слоги как можно точнее  (рот логопеда закрыт экраном)</vt:lpstr>
      <vt:lpstr>V. Дифференциация фонем</vt:lpstr>
      <vt:lpstr>1.    </vt:lpstr>
      <vt:lpstr>Слайд 20</vt:lpstr>
      <vt:lpstr>2.    Хлопни, когда услышишь нужный звук</vt:lpstr>
      <vt:lpstr>      3 .    Слушай внимательно и повторяй  </vt:lpstr>
      <vt:lpstr>VI. Навыки элементарного звукового анализа</vt:lpstr>
      <vt:lpstr>1.     Покажи столько кружков сколько звуков назову </vt:lpstr>
      <vt:lpstr>2.    Покажи кружок , когда услышишь звук [а] в слове, квадрат – [о], треугольник – [у]</vt:lpstr>
      <vt:lpstr>3.   Назови первый звук в слове </vt:lpstr>
      <vt:lpstr>4.  Назови первый и последний звук в слове</vt:lpstr>
      <vt:lpstr>5. Посчитай количество слогов в слове</vt:lpstr>
      <vt:lpstr>      7.  Придумай 2 слова на звуки [а], [у], [и]</vt:lpstr>
      <vt:lpstr>      Спасибо    за    внимание 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Диагностика состояния фонематического слуха и фонематического восприятия</dc:title>
  <dc:creator>Admin</dc:creator>
  <cp:lastModifiedBy>Пользователь Lenovo</cp:lastModifiedBy>
  <cp:revision>243</cp:revision>
  <dcterms:created xsi:type="dcterms:W3CDTF">2011-02-20T12:42:56Z</dcterms:created>
  <dcterms:modified xsi:type="dcterms:W3CDTF">2022-01-28T04:00:44Z</dcterms:modified>
</cp:coreProperties>
</file>