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6" r:id="rId9"/>
    <p:sldId id="269" r:id="rId10"/>
    <p:sldId id="265" r:id="rId11"/>
    <p:sldId id="267" r:id="rId12"/>
    <p:sldId id="268" r:id="rId13"/>
    <p:sldId id="270" r:id="rId14"/>
    <p:sldId id="272" r:id="rId15"/>
    <p:sldId id="271" r:id="rId16"/>
    <p:sldId id="273" r:id="rId17"/>
    <p:sldId id="276" r:id="rId18"/>
    <p:sldId id="274" r:id="rId19"/>
    <p:sldId id="275" r:id="rId20"/>
    <p:sldId id="277" r:id="rId21"/>
    <p:sldId id="278" r:id="rId22"/>
    <p:sldId id="280" r:id="rId23"/>
    <p:sldId id="279" r:id="rId24"/>
    <p:sldId id="281" r:id="rId25"/>
    <p:sldId id="282" r:id="rId26"/>
    <p:sldId id="283" r:id="rId27"/>
    <p:sldId id="286" r:id="rId28"/>
    <p:sldId id="287" r:id="rId29"/>
    <p:sldId id="290" r:id="rId30"/>
    <p:sldId id="297" r:id="rId31"/>
    <p:sldId id="284" r:id="rId32"/>
    <p:sldId id="288" r:id="rId33"/>
    <p:sldId id="292" r:id="rId34"/>
    <p:sldId id="289" r:id="rId35"/>
    <p:sldId id="293" r:id="rId36"/>
    <p:sldId id="294" r:id="rId37"/>
    <p:sldId id="295" r:id="rId38"/>
    <p:sldId id="296" r:id="rId39"/>
    <p:sldId id="291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1078"/>
    <a:srgbClr val="0316A1"/>
    <a:srgbClr val="0319B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66" d="100"/>
          <a:sy n="66" d="100"/>
        </p:scale>
        <p:origin x="-1650" y="-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EB4-A5A3-4033-B840-628E0165BF4D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68372-4D0F-4DC2-BF00-2FE8C00C15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EB4-A5A3-4033-B840-628E0165BF4D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68372-4D0F-4DC2-BF00-2FE8C00C15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EB4-A5A3-4033-B840-628E0165BF4D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68372-4D0F-4DC2-BF00-2FE8C00C15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EB4-A5A3-4033-B840-628E0165BF4D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68372-4D0F-4DC2-BF00-2FE8C00C15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EB4-A5A3-4033-B840-628E0165BF4D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68372-4D0F-4DC2-BF00-2FE8C00C15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EB4-A5A3-4033-B840-628E0165BF4D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68372-4D0F-4DC2-BF00-2FE8C00C15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EB4-A5A3-4033-B840-628E0165BF4D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68372-4D0F-4DC2-BF00-2FE8C00C15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EB4-A5A3-4033-B840-628E0165BF4D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68372-4D0F-4DC2-BF00-2FE8C00C15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EB4-A5A3-4033-B840-628E0165BF4D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68372-4D0F-4DC2-BF00-2FE8C00C15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EB4-A5A3-4033-B840-628E0165BF4D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68372-4D0F-4DC2-BF00-2FE8C00C15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EB4-A5A3-4033-B840-628E0165BF4D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68372-4D0F-4DC2-BF00-2FE8C00C15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BAEB4-A5A3-4033-B840-628E0165BF4D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68372-4D0F-4DC2-BF00-2FE8C00C15E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mila.kcbux.ru/Raznoe/Zdorove/Luna/luna_010-anime.html" TargetMode="External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3288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n w="3175">
                  <a:solidFill>
                    <a:schemeClr val="accent1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chemeClr val="accent6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6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6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latin typeface="Petersburg" pitchFamily="34" charset="0"/>
                <a:ea typeface="Verdana" pitchFamily="34" charset="0"/>
                <a:cs typeface="Verdana" pitchFamily="34" charset="0"/>
              </a:rPr>
              <a:t>Уважаемые родители! </a:t>
            </a:r>
            <a:endParaRPr lang="ru-RU" sz="4000" dirty="0">
              <a:ln w="3175">
                <a:solidFill>
                  <a:schemeClr val="accent1">
                    <a:lumMod val="75000"/>
                  </a:schemeClr>
                </a:solidFill>
              </a:ln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atin typeface="Petersburg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79512" y="1408127"/>
            <a:ext cx="878497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Вот и наступило лето, а это значит, что сейчас перед нами стоит такая важная задача, как оздоровление наших детей, и мы должны создать все условия, что бы это лето заполнилось им как самое яркое и самое теплое, подарив радостное настроение и яркое впечатление от каждого проведенного летнего дня</a:t>
            </a:r>
            <a:r>
              <a:rPr lang="ru-RU" sz="2000" i="1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4572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Пользователь\Desktop\дети\unnamed.jpg"/>
          <p:cNvPicPr>
            <a:picLocks noChangeAspect="1" noChangeArrowheads="1"/>
          </p:cNvPicPr>
          <p:nvPr/>
        </p:nvPicPr>
        <p:blipFill>
          <a:blip r:embed="rId2" cstate="print"/>
          <a:srcRect t="2940"/>
          <a:stretch>
            <a:fillRect/>
          </a:stretch>
        </p:blipFill>
        <p:spPr bwMode="auto">
          <a:xfrm>
            <a:off x="4932040" y="2830838"/>
            <a:ext cx="4149081" cy="402716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3648506"/>
            <a:ext cx="525658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Мы предлагаем вам несколько рекомендаций и советов о том, как можно с пользой для детей провести это лето.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1979712" y="4941168"/>
            <a:ext cx="720080" cy="1224136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116632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latin typeface="Petersburg" pitchFamily="34" charset="0"/>
                <a:ea typeface="Verdana" pitchFamily="34" charset="0"/>
                <a:cs typeface="Verdana" pitchFamily="34" charset="0"/>
              </a:rPr>
              <a:t>Группа № 7 «Солнышко»</a:t>
            </a:r>
            <a:endParaRPr lang="ru-RU" sz="3000" dirty="0">
              <a:ln w="31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latin typeface="Petersburg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145" grpId="0"/>
      <p:bldP spid="5" grpId="0"/>
      <p:bldP spid="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4000"/>
            <a:lum/>
          </a:blip>
          <a:srcRect/>
          <a:stretch>
            <a:fillRect l="-11000" t="-5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44495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Во время </a:t>
            </a:r>
            <a:r>
              <a:rPr lang="ru-RU" sz="2800" b="1" i="1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посещения леса, </a:t>
            </a:r>
            <a:r>
              <a:rPr lang="ru-RU" sz="2800" b="1" i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так же соблюдайте меры безопасности </a:t>
            </a:r>
            <a:r>
              <a:rPr lang="ru-RU" sz="28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–</a:t>
            </a:r>
            <a:r>
              <a:rPr lang="ru-RU" sz="2800" b="1" i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не упускайте из вида своих детей, ведь в лесу легко могут заблудиться. </a:t>
            </a:r>
            <a:endParaRPr lang="ru-RU" sz="2800" b="1" i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332656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Научиться детей определять стороны света  по растущим веткам деревьев и мху, им это буде полезно и интересно!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3" name="Picture 1" descr="C:\Users\Пользователь\Desktop\дети\img29.jpg"/>
          <p:cNvPicPr>
            <a:picLocks noChangeAspect="1" noChangeArrowheads="1"/>
          </p:cNvPicPr>
          <p:nvPr/>
        </p:nvPicPr>
        <p:blipFill>
          <a:blip r:embed="rId3" cstate="print"/>
          <a:srcRect l="2362" t="3150" r="5118" b="6824"/>
          <a:stretch>
            <a:fillRect/>
          </a:stretch>
        </p:blipFill>
        <p:spPr bwMode="auto">
          <a:xfrm>
            <a:off x="0" y="1861286"/>
            <a:ext cx="5305565" cy="3871970"/>
          </a:xfrm>
          <a:prstGeom prst="rect">
            <a:avLst/>
          </a:prstGeom>
          <a:noFill/>
        </p:spPr>
      </p:pic>
      <p:pic>
        <p:nvPicPr>
          <p:cNvPr id="3075" name="Picture 3" descr="C:\Users\Пользователь\Desktop\дети\ORIENIROVANIE.jpg"/>
          <p:cNvPicPr>
            <a:picLocks noChangeAspect="1" noChangeArrowheads="1"/>
          </p:cNvPicPr>
          <p:nvPr/>
        </p:nvPicPr>
        <p:blipFill>
          <a:blip r:embed="rId4" cstate="print"/>
          <a:srcRect l="6791" r="8268"/>
          <a:stretch>
            <a:fillRect/>
          </a:stretch>
        </p:blipFill>
        <p:spPr bwMode="auto">
          <a:xfrm>
            <a:off x="5311132" y="2060848"/>
            <a:ext cx="3832868" cy="3384376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Пользователь\Desktop\дети\9_4.jpg"/>
          <p:cNvPicPr>
            <a:picLocks noChangeAspect="1" noChangeArrowheads="1"/>
          </p:cNvPicPr>
          <p:nvPr/>
        </p:nvPicPr>
        <p:blipFill>
          <a:blip r:embed="rId3" cstate="print"/>
          <a:srcRect l="2307" r="1153"/>
          <a:stretch>
            <a:fillRect/>
          </a:stretch>
        </p:blipFill>
        <p:spPr bwMode="auto">
          <a:xfrm>
            <a:off x="0" y="1386688"/>
            <a:ext cx="9126141" cy="4202552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7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179512" y="233353"/>
            <a:ext cx="8712968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Послушайте пения птиц,</a:t>
            </a:r>
            <a:r>
              <a:rPr kumimoji="0" lang="ru-RU" sz="280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пусть дети</a:t>
            </a:r>
            <a:r>
              <a:rPr kumimoji="0" lang="ru-RU" sz="280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вспомнят их названия, загадайте загадки. </a:t>
            </a:r>
            <a:endParaRPr kumimoji="0" lang="ru-RU" sz="14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251520" y="1772816"/>
            <a:ext cx="424847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33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normalizeH="0" baseline="0" dirty="0" smtClean="0">
                <a:ln w="3175">
                  <a:noFill/>
                </a:ln>
                <a:gradFill flip="none" rotWithShape="1">
                  <a:gsLst>
                    <a:gs pos="0">
                      <a:schemeClr val="accent6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6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6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Словно кошки не боится —</a:t>
            </a: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normalizeH="0" baseline="0" dirty="0" smtClean="0">
                <a:ln w="3175">
                  <a:noFill/>
                </a:ln>
                <a:gradFill flip="none" rotWithShape="1">
                  <a:gsLst>
                    <a:gs pos="0">
                      <a:schemeClr val="accent6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6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6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Собирает крошки,</a:t>
            </a: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normalizeH="0" baseline="0" dirty="0" smtClean="0">
                <a:ln w="3175">
                  <a:noFill/>
                </a:ln>
                <a:gradFill flip="none" rotWithShape="1">
                  <a:gsLst>
                    <a:gs pos="0">
                      <a:schemeClr val="accent6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6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6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А потом на ветку — прыг</a:t>
            </a: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normalizeH="0" baseline="0" dirty="0" smtClean="0">
                <a:ln w="3175">
                  <a:noFill/>
                </a:ln>
                <a:gradFill flip="none" rotWithShape="1">
                  <a:gsLst>
                    <a:gs pos="0">
                      <a:schemeClr val="accent6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6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6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И чирикнет: «Чик-чирик!»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251520" y="4005064"/>
            <a:ext cx="518457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33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normalizeH="0" baseline="0" dirty="0" smtClean="0">
                <a:ln w="1905"/>
                <a:gradFill flip="none" rotWithShape="1">
                  <a:gsLst>
                    <a:gs pos="0">
                      <a:srgbClr val="00B0F0">
                        <a:shade val="30000"/>
                        <a:satMod val="115000"/>
                      </a:srgbClr>
                    </a:gs>
                    <a:gs pos="50000">
                      <a:srgbClr val="00B0F0">
                        <a:shade val="67500"/>
                        <a:satMod val="115000"/>
                      </a:srgbClr>
                    </a:gs>
                    <a:gs pos="100000">
                      <a:srgbClr val="00B0F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Угадай, какая птица —</a:t>
            </a: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normalizeH="0" baseline="0" dirty="0" smtClean="0">
                <a:ln w="1905"/>
                <a:gradFill flip="none" rotWithShape="1">
                  <a:gsLst>
                    <a:gs pos="0">
                      <a:srgbClr val="00B0F0">
                        <a:shade val="30000"/>
                        <a:satMod val="115000"/>
                      </a:srgbClr>
                    </a:gs>
                    <a:gs pos="50000">
                      <a:srgbClr val="00B0F0">
                        <a:shade val="67500"/>
                        <a:satMod val="115000"/>
                      </a:srgbClr>
                    </a:gs>
                    <a:gs pos="100000">
                      <a:srgbClr val="00B0F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Бойкая, задорная,</a:t>
            </a: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normalizeH="0" baseline="0" dirty="0" smtClean="0">
                <a:ln w="1905"/>
                <a:gradFill flip="none" rotWithShape="1">
                  <a:gsLst>
                    <a:gs pos="0">
                      <a:srgbClr val="00B0F0">
                        <a:shade val="30000"/>
                        <a:satMod val="115000"/>
                      </a:srgbClr>
                    </a:gs>
                    <a:gs pos="50000">
                      <a:srgbClr val="00B0F0">
                        <a:shade val="67500"/>
                        <a:satMod val="115000"/>
                      </a:srgbClr>
                    </a:gs>
                    <a:gs pos="100000">
                      <a:srgbClr val="00B0F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Ловкая, проворная?</a:t>
            </a: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normalizeH="0" baseline="0" dirty="0" smtClean="0">
                <a:ln w="1905"/>
                <a:gradFill flip="none" rotWithShape="1">
                  <a:gsLst>
                    <a:gs pos="0">
                      <a:srgbClr val="00B0F0">
                        <a:shade val="30000"/>
                        <a:satMod val="115000"/>
                      </a:srgbClr>
                    </a:gs>
                    <a:gs pos="50000">
                      <a:srgbClr val="00B0F0">
                        <a:shade val="67500"/>
                        <a:satMod val="115000"/>
                      </a:srgbClr>
                    </a:gs>
                    <a:gs pos="100000">
                      <a:srgbClr val="00B0F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Звонко тенькает: «Тень, тень!</a:t>
            </a: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normalizeH="0" baseline="0" dirty="0" smtClean="0">
                <a:ln w="1905"/>
                <a:gradFill flip="none" rotWithShape="1">
                  <a:gsLst>
                    <a:gs pos="0">
                      <a:srgbClr val="00B0F0">
                        <a:shade val="30000"/>
                        <a:satMod val="115000"/>
                      </a:srgbClr>
                    </a:gs>
                    <a:gs pos="50000">
                      <a:srgbClr val="00B0F0">
                        <a:shade val="67500"/>
                        <a:satMod val="115000"/>
                      </a:srgbClr>
                    </a:gs>
                    <a:gs pos="100000">
                      <a:srgbClr val="00B0F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Как хорош весенний день!»</a:t>
            </a:r>
            <a:endParaRPr kumimoji="0" lang="ru-RU" sz="2000" b="1" i="0" u="none" strike="noStrike" normalizeH="0" baseline="0" dirty="0" smtClean="0">
              <a:ln w="1905"/>
              <a:gradFill flip="none" rotWithShape="1">
                <a:gsLst>
                  <a:gs pos="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100000">
                    <a:srgbClr val="00B0F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4572000" y="4038163"/>
            <a:ext cx="39239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33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normalizeH="0" baseline="0" dirty="0" smtClean="0">
                <a:ln w="1905"/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Грудка ярче, чем заря,</a:t>
            </a: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normalizeH="0" baseline="0" dirty="0" smtClean="0">
                <a:ln w="1905"/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У кого? </a:t>
            </a: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4572000" y="1787332"/>
            <a:ext cx="464400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33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normalizeH="0" baseline="0" dirty="0" smtClean="0">
                <a:ln w="1905"/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Под крышей я леплю гнездо</a:t>
            </a: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normalizeH="0" baseline="0" dirty="0" smtClean="0">
                <a:ln w="1905"/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Из комочков глины.</a:t>
            </a: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normalizeH="0" baseline="0" dirty="0" smtClean="0">
                <a:ln w="1905"/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Для птенчиков стелю на дно</a:t>
            </a: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normalizeH="0" baseline="0" dirty="0" smtClean="0">
                <a:ln w="1905"/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Пуховую перину.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300192" y="5733256"/>
            <a:ext cx="15969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ОТВЕТЫ</a:t>
            </a:r>
            <a:endParaRPr lang="ru-RU" sz="2800" dirty="0"/>
          </a:p>
        </p:txBody>
      </p:sp>
      <p:sp>
        <p:nvSpPr>
          <p:cNvPr id="11" name="Стрелка вниз 10"/>
          <p:cNvSpPr/>
          <p:nvPr/>
        </p:nvSpPr>
        <p:spPr>
          <a:xfrm rot="16200000">
            <a:off x="7798668" y="5962972"/>
            <a:ext cx="432048" cy="836712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69" grpId="0"/>
      <p:bldP spid="32770" grpId="0"/>
      <p:bldP spid="32771" grpId="0"/>
      <p:bldP spid="32772" grpId="0"/>
      <p:bldP spid="32773" grpId="0"/>
      <p:bldP spid="10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6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C:\Users\Пользователь\Downloads\5a1cf884ca2cb1.842332071511848068828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48989" y="476672"/>
            <a:ext cx="3618955" cy="2650120"/>
          </a:xfrm>
          <a:prstGeom prst="rect">
            <a:avLst/>
          </a:prstGeom>
          <a:noFill/>
        </p:spPr>
      </p:pic>
      <p:pic>
        <p:nvPicPr>
          <p:cNvPr id="28674" name="Picture 2" descr="C:\Users\Пользователь\Desktop\дети\kisspng-bird-great-tit-msange-drawing-great-spotted-wood-renard-dessin-5b4b0213e56a48.030027321531642387939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880" y="3384376"/>
            <a:ext cx="3830072" cy="3212976"/>
          </a:xfrm>
          <a:prstGeom prst="rect">
            <a:avLst/>
          </a:prstGeom>
          <a:noFill/>
        </p:spPr>
      </p:pic>
      <p:pic>
        <p:nvPicPr>
          <p:cNvPr id="28675" name="Picture 3" descr="C:\Users\Пользователь\Desktop\дети\kisspng-draw-birds-drawing-penguin-sparrow-bullfinch-5ada4c067b6115.318335381524255750505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4005064"/>
            <a:ext cx="2843100" cy="2704036"/>
          </a:xfrm>
          <a:prstGeom prst="rect">
            <a:avLst/>
          </a:prstGeom>
          <a:noFill/>
        </p:spPr>
      </p:pic>
      <p:pic>
        <p:nvPicPr>
          <p:cNvPr id="28676" name="Picture 4" descr="C:\Users\Пользователь\Desktop\дети\kisspng-bird-barn-swallow-pigeons-and-doves-sparrow-tree-s-bird-liah-trendme-net-5d4bc5d63e0948.077394401565246934254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-243408"/>
            <a:ext cx="4860032" cy="437452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12638" y="735087"/>
            <a:ext cx="14830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 flip="none" rotWithShape="1">
                  <a:gsLst>
                    <a:gs pos="0">
                      <a:schemeClr val="accent6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6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6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latin typeface="Segoe Script" pitchFamily="34" charset="0"/>
              </a:rPr>
              <a:t>Воробей</a:t>
            </a:r>
            <a:endParaRPr lang="ru-RU" sz="2400" dirty="0"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5991671"/>
            <a:ext cx="18036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 flip="none" rotWithShape="1">
                  <a:gsLst>
                    <a:gs pos="0">
                      <a:srgbClr val="00B0F0">
                        <a:shade val="30000"/>
                        <a:satMod val="115000"/>
                      </a:srgbClr>
                    </a:gs>
                    <a:gs pos="50000">
                      <a:srgbClr val="00B0F0">
                        <a:shade val="67500"/>
                        <a:satMod val="115000"/>
                      </a:srgbClr>
                    </a:gs>
                    <a:gs pos="100000">
                      <a:srgbClr val="00B0F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Segoe Script" pitchFamily="34" charset="0"/>
              </a:rPr>
              <a:t>Синичка</a:t>
            </a:r>
            <a:endParaRPr lang="ru-RU" sz="2400" dirty="0">
              <a:gradFill flip="none" rotWithShape="1">
                <a:gsLst>
                  <a:gs pos="0">
                    <a:srgbClr val="00B0F0">
                      <a:shade val="30000"/>
                      <a:satMod val="115000"/>
                    </a:srgbClr>
                  </a:gs>
                  <a:gs pos="50000">
                    <a:srgbClr val="00B0F0">
                      <a:shade val="67500"/>
                      <a:satMod val="115000"/>
                    </a:srgbClr>
                  </a:gs>
                  <a:gs pos="100000">
                    <a:srgbClr val="00B0F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04248" y="2463279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 flip="none" rotWithShape="1">
                  <a:gsLst>
                    <a:gs pos="0">
                      <a:srgbClr val="7030A0">
                        <a:shade val="30000"/>
                        <a:satMod val="115000"/>
                      </a:srgbClr>
                    </a:gs>
                    <a:gs pos="50000">
                      <a:srgbClr val="7030A0">
                        <a:shade val="67500"/>
                        <a:satMod val="115000"/>
                      </a:srgbClr>
                    </a:gs>
                    <a:gs pos="100000">
                      <a:srgbClr val="7030A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Segoe Script" pitchFamily="34" charset="0"/>
              </a:rPr>
              <a:t>Ласточка</a:t>
            </a:r>
            <a:endParaRPr lang="ru-RU" sz="2400" dirty="0">
              <a:gradFill flip="none" rotWithShape="1">
                <a:gsLst>
                  <a:gs pos="0">
                    <a:srgbClr val="7030A0">
                      <a:shade val="30000"/>
                      <a:satMod val="115000"/>
                    </a:srgbClr>
                  </a:gs>
                  <a:gs pos="50000">
                    <a:srgbClr val="7030A0">
                      <a:shade val="67500"/>
                      <a:satMod val="115000"/>
                    </a:srgbClr>
                  </a:gs>
                  <a:gs pos="100000">
                    <a:srgbClr val="7030A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092280" y="4437112"/>
            <a:ext cx="15728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Segoe Script" pitchFamily="34" charset="0"/>
              </a:rPr>
              <a:t>Снегирь</a:t>
            </a:r>
            <a:endParaRPr lang="ru-RU" sz="2400" dirty="0"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620688"/>
            <a:ext cx="87129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0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Ваши дети придут в восторг от наблюдения за муравейником, ведь муравьи умеют предсказывать даже дождь.</a:t>
            </a:r>
          </a:p>
          <a:p>
            <a:pPr indent="457200"/>
            <a:endParaRPr lang="ru-RU" sz="2000" i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7200"/>
            <a:r>
              <a:rPr lang="ru-RU" sz="20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Понаблюдайте так же за различными насекомыми и выполните по желанию оригами или подделку. </a:t>
            </a:r>
            <a:endParaRPr lang="ru-RU" sz="2000" i="1" dirty="0"/>
          </a:p>
        </p:txBody>
      </p:sp>
      <p:pic>
        <p:nvPicPr>
          <p:cNvPr id="29697" name="Picture 1" descr="C:\Users\Пользователь\Desktop\дети\i_0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832" y="2204864"/>
            <a:ext cx="9228231" cy="461821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C:\Users\Пользователь\Desktop\дети\10407583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716016" cy="6597352"/>
          </a:xfrm>
          <a:prstGeom prst="rect">
            <a:avLst/>
          </a:prstGeom>
          <a:noFill/>
        </p:spPr>
      </p:pic>
      <p:pic>
        <p:nvPicPr>
          <p:cNvPr id="27650" name="Picture 2" descr="C:\Users\Пользователь\Desktop\дети\Поделки-поделки-из-цветной-бумаги-Бабочки-оригами-6961.jpg"/>
          <p:cNvPicPr>
            <a:picLocks noChangeAspect="1" noChangeArrowheads="1"/>
          </p:cNvPicPr>
          <p:nvPr/>
        </p:nvPicPr>
        <p:blipFill>
          <a:blip r:embed="rId3" cstate="print"/>
          <a:srcRect r="2326"/>
          <a:stretch>
            <a:fillRect/>
          </a:stretch>
        </p:blipFill>
        <p:spPr bwMode="auto">
          <a:xfrm>
            <a:off x="4716016" y="1"/>
            <a:ext cx="4395257" cy="626307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236296" y="6063679"/>
            <a:ext cx="15744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Segoe Script" pitchFamily="34" charset="0"/>
              </a:rPr>
              <a:t>Бабочка</a:t>
            </a:r>
            <a:endParaRPr lang="ru-RU" sz="24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C:\Users\Пользователь\Desktop\дети\гербарий-877x658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60607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C:\Users\Пользователь\Desktop\дети\поделки-из-лесных-материалов-877x6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0607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1000"/>
            <a:lum/>
          </a:blip>
          <a:srcRect/>
          <a:stretch>
            <a:fillRect l="-13000" t="-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179512" y="188640"/>
            <a:ext cx="8784976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вы знаете, как зимой можно снова попасть в «Лето»? </a:t>
            </a:r>
          </a:p>
          <a:p>
            <a:pPr marL="0" marR="0" lvl="0" indent="539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53975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Предлагаем вам вместе с детьми собрать гербарий. Расскажите детям о растениях, об их лечебных свойствах</a:t>
            </a:r>
            <a:r>
              <a:rPr lang="ru-RU" sz="2000" dirty="0" smtClean="0"/>
              <a:t> –</a:t>
            </a:r>
            <a:r>
              <a:rPr kumimoji="0" lang="ru-RU" sz="20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учите беречь природу. Объясняйте, что не нужно собирать цветы охапками, ведь  так они быстро погибнут, расскажите о редких растениях, которые занесены в «</a:t>
            </a:r>
            <a:r>
              <a:rPr kumimoji="0" lang="ru-RU" sz="200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Красную книгу</a:t>
            </a:r>
            <a:r>
              <a:rPr kumimoji="0" lang="ru-RU" sz="2000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0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ru-RU" sz="200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однажды зимой вы вспомните о замечательных летних</a:t>
            </a:r>
            <a:r>
              <a:rPr kumimoji="0" lang="ru-RU" sz="200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каникулах.</a:t>
            </a:r>
            <a:endParaRPr kumimoji="0" lang="ru-RU" sz="32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3" name="Picture 3" descr="C:\Users\Пользователь\Desktop\дети\35946945.jpg"/>
          <p:cNvPicPr>
            <a:picLocks noChangeAspect="1" noChangeArrowheads="1"/>
          </p:cNvPicPr>
          <p:nvPr/>
        </p:nvPicPr>
        <p:blipFill>
          <a:blip r:embed="rId2" cstate="print"/>
          <a:srcRect l="6528" t="40734" r="6185"/>
          <a:stretch>
            <a:fillRect/>
          </a:stretch>
        </p:blipFill>
        <p:spPr bwMode="auto">
          <a:xfrm>
            <a:off x="-1478" y="2747762"/>
            <a:ext cx="9145478" cy="4137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4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251520" y="188640"/>
            <a:ext cx="87129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Наша с вам задача продолжать развивать память у детей, и самое лучшее средство для этого, это разучить стихи о лете.</a:t>
            </a: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1412776"/>
            <a:ext cx="7632848" cy="6093976"/>
          </a:xfrm>
          <a:prstGeom prst="rect">
            <a:avLst/>
          </a:prstGeom>
        </p:spPr>
        <p:txBody>
          <a:bodyPr wrap="square" numCol="2" spcCol="1800000">
            <a:spAutoFit/>
          </a:bodyPr>
          <a:lstStyle/>
          <a:p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Segoe Script" pitchFamily="34" charset="0"/>
              </a:rPr>
              <a:t>Л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Segoe Script" pitchFamily="34" charset="0"/>
              </a:rPr>
              <a:t>е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latin typeface="Segoe Script" pitchFamily="34" charset="0"/>
              </a:rPr>
              <a:t>т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Segoe Script" pitchFamily="34" charset="0"/>
              </a:rPr>
              <a:t>о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latin typeface="Segoe Script" pitchFamily="34" charset="0"/>
              </a:rPr>
              <a:t> 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latin typeface="Segoe Script" pitchFamily="34" charset="0"/>
              </a:rPr>
              <a:t>— ж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F0"/>
                </a:solidFill>
                <a:latin typeface="Segoe Script" pitchFamily="34" charset="0"/>
              </a:rPr>
              <a:t>а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latin typeface="Segoe Script" pitchFamily="34" charset="0"/>
              </a:rPr>
              <a:t>р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Segoe Script" pitchFamily="34" charset="0"/>
              </a:rPr>
              <a:t>к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Segoe Script" pitchFamily="34" charset="0"/>
              </a:rPr>
              <a:t>а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Segoe Script" pitchFamily="34" charset="0"/>
              </a:rPr>
              <a:t>я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latin typeface="Segoe Script" pitchFamily="34" charset="0"/>
              </a:rPr>
              <a:t> 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latin typeface="Segoe Script" pitchFamily="34" charset="0"/>
              </a:rPr>
              <a:t>п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F0"/>
                </a:solidFill>
                <a:latin typeface="Segoe Script" pitchFamily="34" charset="0"/>
              </a:rPr>
              <a:t>о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Segoe Script" pitchFamily="34" charset="0"/>
              </a:rPr>
              <a:t>р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2060"/>
                </a:solidFill>
                <a:latin typeface="Segoe Script" pitchFamily="34" charset="0"/>
              </a:rPr>
              <a:t>а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latin typeface="Segoe Script" pitchFamily="34" charset="0"/>
              </a:rPr>
              <a:t>!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latin typeface="Segoe Script" pitchFamily="34" charset="0"/>
              </a:rPr>
              <a:t>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Лето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— жаркая пора,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Светит солнышко с утра,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Даже если дождь пойдёт —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Вокруг сияет всё, поёт.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Летом — синяя река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 плывут в ней облака,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Рубином ягоды горят,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Пора каникул для ребят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/>
              <a:t>–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Елена Эрато</a:t>
            </a:r>
          </a:p>
          <a:p>
            <a:pPr fontAlgn="base"/>
            <a:endParaRPr lang="ru-RU" sz="2600" b="1" dirty="0" smtClean="0">
              <a:latin typeface="Segoe Script" pitchFamily="34" charset="0"/>
            </a:endParaRPr>
          </a:p>
          <a:p>
            <a:pPr fontAlgn="base"/>
            <a:endParaRPr lang="ru-RU" sz="2600" b="1" dirty="0" smtClean="0">
              <a:latin typeface="Segoe Script" pitchFamily="34" charset="0"/>
            </a:endParaRPr>
          </a:p>
          <a:p>
            <a:pPr fontAlgn="base"/>
            <a:endParaRPr lang="ru-RU" sz="2600" b="1" dirty="0" smtClean="0">
              <a:latin typeface="Segoe Script" pitchFamily="34" charset="0"/>
            </a:endParaRPr>
          </a:p>
          <a:p>
            <a:pPr fontAlgn="base"/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latin typeface="Segoe Script" pitchFamily="34" charset="0"/>
              </a:rPr>
              <a:t>Х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2060"/>
                </a:solidFill>
                <a:latin typeface="Segoe Script" pitchFamily="34" charset="0"/>
              </a:rPr>
              <a:t>о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Segoe Script" pitchFamily="34" charset="0"/>
              </a:rPr>
              <a:t>р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F0"/>
                </a:solidFill>
                <a:latin typeface="Segoe Script" pitchFamily="34" charset="0"/>
              </a:rPr>
              <a:t>о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latin typeface="Segoe Script" pitchFamily="34" charset="0"/>
              </a:rPr>
              <a:t>ш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Segoe Script" pitchFamily="34" charset="0"/>
              </a:rPr>
              <a:t>и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latin typeface="Segoe Script" pitchFamily="34" charset="0"/>
              </a:rPr>
              <a:t>й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latin typeface="Segoe Script" pitchFamily="34" charset="0"/>
              </a:rPr>
              <a:t> 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Segoe Script" pitchFamily="34" charset="0"/>
              </a:rPr>
              <a:t>д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Segoe Script" pitchFamily="34" charset="0"/>
              </a:rPr>
              <a:t>е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latin typeface="Segoe Script" pitchFamily="34" charset="0"/>
              </a:rPr>
              <a:t>н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latin typeface="Segoe Script" pitchFamily="34" charset="0"/>
              </a:rPr>
              <a:t>ь!</a:t>
            </a:r>
          </a:p>
          <a:p>
            <a:pPr fontAlgn="base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До чего хорош денёк: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Веет лёгкий ветерок,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Солнца летнего лучи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Так приятно горячи!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 не надо, ни сапог,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Ни рубахи, ни чулок,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Ни тужурки, ни калош…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До чего денёк хорош!</a:t>
            </a:r>
          </a:p>
          <a:p>
            <a:pPr fontAlgn="base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/>
              <a:t> –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А.Шибаев    </a:t>
            </a:r>
          </a:p>
          <a:p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C:\Users\Пользователь\Desktop\дети\cvet2.jpg"/>
          <p:cNvPicPr>
            <a:picLocks noChangeAspect="1" noChangeArrowheads="1"/>
          </p:cNvPicPr>
          <p:nvPr/>
        </p:nvPicPr>
        <p:blipFill>
          <a:blip r:embed="rId2" cstate="print"/>
          <a:srcRect b="2202"/>
          <a:stretch>
            <a:fillRect/>
          </a:stretch>
        </p:blipFill>
        <p:spPr bwMode="auto">
          <a:xfrm>
            <a:off x="179512" y="740782"/>
            <a:ext cx="8820473" cy="614460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11663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РАСТЕНИЯ «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Красной книги</a:t>
            </a:r>
            <a:r>
              <a:rPr lang="ru-RU" sz="24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24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24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260648"/>
            <a:ext cx="8568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Если вы остались на природе с ночевкой, у вас есть  возможность при ночном костре полюбоваться вместе с детьми звездным небом.</a:t>
            </a:r>
          </a:p>
          <a:p>
            <a:pPr indent="457200"/>
            <a:r>
              <a:rPr lang="ru-RU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Покажите им созвездия, и расскажите легенды о них. </a:t>
            </a:r>
            <a:endParaRPr lang="ru-RU" sz="24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210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C:\Users\Пользователь\Desktop\дети\38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"/>
            <a:ext cx="824279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19064" y="6488668"/>
            <a:ext cx="8424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  <a:hlinkClick r:id="rId3"/>
              </a:rPr>
              <a:t>http://mila.kcbux.ru/Raznoe/Zdorove/Luna/luna_010-anime.html</a:t>
            </a:r>
            <a:endParaRPr lang="ru-RU" sz="1600" dirty="0"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Пользователь\Desktop\дети\wj9zzGrHCs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57040"/>
            <a:ext cx="9144000" cy="610096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 если за окном плохая погода, то скрасить время и провести его с пользой, поднять вам настроение, можно и дома.</a:t>
            </a:r>
            <a:endParaRPr lang="ru-RU" sz="2400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03039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Вспомните нетрадиционные методы рисования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052736"/>
            <a:ext cx="3960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Segoe Script" pitchFamily="34" charset="0"/>
              </a:rPr>
              <a:t>Ш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Segoe Script" pitchFamily="34" charset="0"/>
              </a:rPr>
              <a:t>Т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latin typeface="Segoe Script" pitchFamily="34" charset="0"/>
              </a:rPr>
              <a:t>А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Segoe Script" pitchFamily="34" charset="0"/>
              </a:rPr>
              <a:t>М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latin typeface="Segoe Script" pitchFamily="34" charset="0"/>
              </a:rPr>
              <a:t>П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F0"/>
                </a:solidFill>
                <a:latin typeface="Segoe Script" pitchFamily="34" charset="0"/>
              </a:rPr>
              <a:t>И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Segoe Script" pitchFamily="34" charset="0"/>
              </a:rPr>
              <a:t>К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2060"/>
                </a:solidFill>
                <a:latin typeface="Segoe Script" pitchFamily="34" charset="0"/>
              </a:rPr>
              <a:t>И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latin typeface="Segoe Script" pitchFamily="34" charset="0"/>
              </a:rPr>
              <a:t> 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latin typeface="Segoe Script" pitchFamily="34" charset="0"/>
              </a:rPr>
              <a:t>И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latin typeface="Segoe Script" pitchFamily="34" charset="0"/>
              </a:rPr>
              <a:t>З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latin typeface="Segoe Script" pitchFamily="34" charset="0"/>
              </a:rPr>
              <a:t> 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Segoe Script" pitchFamily="34" charset="0"/>
              </a:rPr>
              <a:t>Н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Segoe Script" pitchFamily="34" charset="0"/>
              </a:rPr>
              <a:t>И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latin typeface="Segoe Script" pitchFamily="34" charset="0"/>
              </a:rPr>
              <a:t>Т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Segoe Script" pitchFamily="34" charset="0"/>
              </a:rPr>
              <a:t>О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latin typeface="Segoe Script" pitchFamily="34" charset="0"/>
              </a:rPr>
              <a:t>К</a:t>
            </a:r>
            <a:endParaRPr lang="ru-RU" sz="2400" b="1" dirty="0">
              <a:ln w="31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B050"/>
              </a:solidFill>
              <a:latin typeface="Segoe Script" pitchFamily="34" charset="0"/>
            </a:endParaRPr>
          </a:p>
        </p:txBody>
      </p:sp>
      <p:pic>
        <p:nvPicPr>
          <p:cNvPr id="43010" name="Picture 2" descr="Ð½Ð¸ÑÑ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8840"/>
            <a:ext cx="4286250" cy="303847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788024" y="980728"/>
            <a:ext cx="4355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Script" pitchFamily="34" charset="0"/>
              </a:rPr>
              <a:t>О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Script" pitchFamily="34" charset="0"/>
              </a:rPr>
              <a:t>Т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Script" pitchFamily="34" charset="0"/>
              </a:rPr>
              <a:t>П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Script" pitchFamily="34" charset="0"/>
              </a:rPr>
              <a:t>Е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Script" pitchFamily="34" charset="0"/>
              </a:rPr>
              <a:t>Ч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Script" pitchFamily="34" charset="0"/>
              </a:rPr>
              <a:t>А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Script" pitchFamily="34" charset="0"/>
              </a:rPr>
              <a:t>Т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Script" pitchFamily="34" charset="0"/>
              </a:rPr>
              <a:t>К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Script" pitchFamily="34" charset="0"/>
              </a:rPr>
              <a:t>И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Script" pitchFamily="34" charset="0"/>
              </a:rPr>
              <a:t> 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Script" pitchFamily="34" charset="0"/>
              </a:rPr>
              <a:t>«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Script" pitchFamily="34" charset="0"/>
              </a:rPr>
              <a:t>Л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Script" pitchFamily="34" charset="0"/>
              </a:rPr>
              <a:t>И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Script" pitchFamily="34" charset="0"/>
              </a:rPr>
              <a:t>С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Script" pitchFamily="34" charset="0"/>
              </a:rPr>
              <a:t>Т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Script" pitchFamily="34" charset="0"/>
              </a:rPr>
              <a:t>И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Script" pitchFamily="34" charset="0"/>
              </a:rPr>
              <a:t>К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Script" pitchFamily="34" charset="0"/>
              </a:rPr>
              <a:t>И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Script" pitchFamily="34" charset="0"/>
              </a:rPr>
              <a:t>»</a:t>
            </a:r>
            <a:endParaRPr lang="ru-RU" sz="2400" b="1" dirty="0">
              <a:ln w="31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Script" pitchFamily="34" charset="0"/>
            </a:endParaRPr>
          </a:p>
        </p:txBody>
      </p:sp>
      <p:pic>
        <p:nvPicPr>
          <p:cNvPr id="43012" name="Picture 4" descr="Ð¿ÑÐ¸ÑÐ¾Ð´Ð½ÑÐµ Ð¼Ð°ÑÐµÑÐ¸Ð°Ð»Ñ"/>
          <p:cNvPicPr>
            <a:picLocks noChangeAspect="1" noChangeArrowheads="1"/>
          </p:cNvPicPr>
          <p:nvPr/>
        </p:nvPicPr>
        <p:blipFill>
          <a:blip r:embed="rId3" cstate="print"/>
          <a:srcRect r="6299"/>
          <a:stretch>
            <a:fillRect/>
          </a:stretch>
        </p:blipFill>
        <p:spPr bwMode="auto">
          <a:xfrm>
            <a:off x="4860032" y="1980051"/>
            <a:ext cx="4263105" cy="303312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860032" y="5301208"/>
            <a:ext cx="4283968" cy="92333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Материалы: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 1.Листик; 2.Краска; 3.Кисть; 4.Бумага; 5.Баночка для воды.</a:t>
            </a:r>
          </a:p>
          <a:p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5301208"/>
            <a:ext cx="4283968" cy="92333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Материалы: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 1.Нить шерстяная; 2.Основа; 3.Краска; 4.Кисть; 5.Бумага; 6.Баночка для воды.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4016" y="365755"/>
            <a:ext cx="47160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latin typeface="Segoe Script" pitchFamily="34" charset="0"/>
              </a:rPr>
              <a:t>Р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Segoe Script" pitchFamily="34" charset="0"/>
              </a:rPr>
              <a:t>И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Segoe Script" pitchFamily="34" charset="0"/>
              </a:rPr>
              <a:t>С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latin typeface="Segoe Script" pitchFamily="34" charset="0"/>
              </a:rPr>
              <a:t>О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Segoe Script" pitchFamily="34" charset="0"/>
              </a:rPr>
              <a:t>В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latin typeface="Segoe Script" pitchFamily="34" charset="0"/>
              </a:rPr>
              <a:t>АН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F0"/>
                </a:solidFill>
                <a:latin typeface="Segoe Script" pitchFamily="34" charset="0"/>
              </a:rPr>
              <a:t>И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Segoe Script" pitchFamily="34" charset="0"/>
              </a:rPr>
              <a:t>Е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latin typeface="Segoe Script" pitchFamily="34" charset="0"/>
              </a:rPr>
              <a:t> 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2060"/>
                </a:solidFill>
                <a:latin typeface="Segoe Script" pitchFamily="34" charset="0"/>
              </a:rPr>
              <a:t>М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latin typeface="Segoe Script" pitchFamily="34" charset="0"/>
              </a:rPr>
              <a:t>Ы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latin typeface="Segoe Script" pitchFamily="34" charset="0"/>
              </a:rPr>
              <a:t>Л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Segoe Script" pitchFamily="34" charset="0"/>
              </a:rPr>
              <a:t>Ь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Segoe Script" pitchFamily="34" charset="0"/>
              </a:rPr>
              <a:t>Н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latin typeface="Segoe Script" pitchFamily="34" charset="0"/>
              </a:rPr>
              <a:t>Ы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Segoe Script" pitchFamily="34" charset="0"/>
              </a:rPr>
              <a:t>М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latin typeface="Segoe Script" pitchFamily="34" charset="0"/>
              </a:rPr>
              <a:t>И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latin typeface="Segoe Script" pitchFamily="34" charset="0"/>
              </a:rPr>
              <a:t> 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F0"/>
                </a:solidFill>
                <a:latin typeface="Segoe Script" pitchFamily="34" charset="0"/>
              </a:rPr>
              <a:t>П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Segoe Script" pitchFamily="34" charset="0"/>
              </a:rPr>
              <a:t>У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2060"/>
                </a:solidFill>
                <a:latin typeface="Segoe Script" pitchFamily="34" charset="0"/>
              </a:rPr>
              <a:t>З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latin typeface="Segoe Script" pitchFamily="34" charset="0"/>
              </a:rPr>
              <a:t>Ы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latin typeface="Segoe Script" pitchFamily="34" charset="0"/>
              </a:rPr>
              <a:t>Р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Segoe Script" pitchFamily="34" charset="0"/>
              </a:rPr>
              <a:t>Я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Segoe Script" pitchFamily="34" charset="0"/>
              </a:rPr>
              <a:t>М</a:t>
            </a:r>
            <a:r>
              <a:rPr lang="ru-RU" sz="24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latin typeface="Segoe Script" pitchFamily="34" charset="0"/>
              </a:rPr>
              <a:t>И</a:t>
            </a:r>
            <a:endParaRPr lang="ru-RU" dirty="0">
              <a:ln w="31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latin typeface="Segoe Script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92080" y="260648"/>
            <a:ext cx="35119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400" b="1" cap="all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latin typeface="Segoe Script" pitchFamily="34" charset="0"/>
              </a:rPr>
              <a:t>Р</a:t>
            </a:r>
            <a:r>
              <a:rPr lang="ru-RU" sz="2400" b="1" cap="all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Segoe Script" pitchFamily="34" charset="0"/>
              </a:rPr>
              <a:t>И</a:t>
            </a:r>
            <a:r>
              <a:rPr lang="ru-RU" sz="2400" b="1" cap="all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Segoe Script" pitchFamily="34" charset="0"/>
              </a:rPr>
              <a:t>С</a:t>
            </a:r>
            <a:r>
              <a:rPr lang="ru-RU" sz="2400" b="1" cap="all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latin typeface="Segoe Script" pitchFamily="34" charset="0"/>
              </a:rPr>
              <a:t>О</a:t>
            </a:r>
            <a:r>
              <a:rPr lang="ru-RU" sz="2400" b="1" cap="all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Segoe Script" pitchFamily="34" charset="0"/>
              </a:rPr>
              <a:t>В</a:t>
            </a:r>
            <a:r>
              <a:rPr lang="ru-RU" sz="2400" b="1" cap="all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latin typeface="Segoe Script" pitchFamily="34" charset="0"/>
              </a:rPr>
              <a:t>А</a:t>
            </a:r>
            <a:r>
              <a:rPr lang="ru-RU" sz="2400" b="1" cap="all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F0"/>
                </a:solidFill>
                <a:latin typeface="Segoe Script" pitchFamily="34" charset="0"/>
              </a:rPr>
              <a:t>Н</a:t>
            </a:r>
            <a:r>
              <a:rPr lang="ru-RU" sz="2400" b="1" cap="all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Segoe Script" pitchFamily="34" charset="0"/>
              </a:rPr>
              <a:t>ИЕ</a:t>
            </a:r>
            <a:r>
              <a:rPr lang="ru-RU" sz="2400" b="1" cap="all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latin typeface="Segoe Script" pitchFamily="34" charset="0"/>
              </a:rPr>
              <a:t> </a:t>
            </a:r>
            <a:r>
              <a:rPr lang="ru-RU" sz="2400" b="1" cap="all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latin typeface="Segoe Script" pitchFamily="34" charset="0"/>
              </a:rPr>
              <a:t>Р</a:t>
            </a:r>
            <a:r>
              <a:rPr lang="ru-RU" sz="2400" b="1" cap="all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latin typeface="Segoe Script" pitchFamily="34" charset="0"/>
              </a:rPr>
              <a:t>У</a:t>
            </a:r>
            <a:r>
              <a:rPr lang="ru-RU" sz="2400" b="1" cap="all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Segoe Script" pitchFamily="34" charset="0"/>
              </a:rPr>
              <a:t>К</a:t>
            </a:r>
            <a:r>
              <a:rPr lang="ru-RU" sz="2400" b="1" cap="all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Segoe Script" pitchFamily="34" charset="0"/>
              </a:rPr>
              <a:t>А</a:t>
            </a:r>
            <a:r>
              <a:rPr lang="ru-RU" sz="2400" b="1" cap="all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latin typeface="Segoe Script" pitchFamily="34" charset="0"/>
              </a:rPr>
              <a:t>М</a:t>
            </a:r>
            <a:r>
              <a:rPr lang="ru-RU" sz="2400" b="1" cap="all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Segoe Script" pitchFamily="34" charset="0"/>
              </a:rPr>
              <a:t>И</a:t>
            </a:r>
            <a:endParaRPr lang="ru-RU" sz="2400" b="1" cap="all" dirty="0">
              <a:ln w="31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2D050"/>
              </a:solidFill>
              <a:latin typeface="Segoe Script" pitchFamily="34" charset="0"/>
            </a:endParaRPr>
          </a:p>
        </p:txBody>
      </p:sp>
      <p:pic>
        <p:nvPicPr>
          <p:cNvPr id="41985" name="Picture 1" descr="C:\Users\Пользователь\Desktop\дети\glass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700808"/>
            <a:ext cx="2267744" cy="2952328"/>
          </a:xfrm>
          <a:prstGeom prst="rect">
            <a:avLst/>
          </a:prstGeom>
          <a:noFill/>
        </p:spPr>
      </p:pic>
      <p:pic>
        <p:nvPicPr>
          <p:cNvPr id="41986" name="Picture 2" descr="C:\Users\Пользователь\Desktop\дети\fingers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403800"/>
            <a:ext cx="3265313" cy="3825400"/>
          </a:xfrm>
          <a:prstGeom prst="rect">
            <a:avLst/>
          </a:prstGeom>
          <a:noFill/>
        </p:spPr>
      </p:pic>
      <p:pic>
        <p:nvPicPr>
          <p:cNvPr id="41987" name="Picture 3" descr="C:\Users\Пользователь\Desktop\дети\glass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1494259"/>
            <a:ext cx="2800200" cy="3518917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220072" y="5746030"/>
            <a:ext cx="3923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Материалы: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 1.Пальчиковые краски; 2.Бумага; 3.Кисть; 4.Баночка для воды.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5374957"/>
            <a:ext cx="4536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1.Стакан с водой; 2.Краска; 3.Мыльный раствор; 4.Трубочка; 5.Бумага.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3945" y="4787860"/>
            <a:ext cx="1553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Материалы: </a:t>
            </a:r>
            <a:endParaRPr lang="ru-RU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C:\Users\Пользователь\Desktop\дети\364423_raduga_devochka_kraski_1920x1200_(www.GdeFon.ru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109775"/>
            <a:ext cx="7596335" cy="4748224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79512" y="260648"/>
            <a:ext cx="89644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ВЫУЧИТЕ СТИХ ДЛЯ ЗАПОМИНАНИЯ ЦВЕТОВ РАДУГИ :</a:t>
            </a:r>
            <a:r>
              <a:rPr lang="ru-RU" sz="28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6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3600" b="1" i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Каждый </a:t>
            </a:r>
            <a:r>
              <a:rPr lang="ru-RU" sz="3600" b="1" i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охотник </a:t>
            </a:r>
            <a:r>
              <a:rPr lang="ru-RU" sz="3600" b="1" i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желает</a:t>
            </a:r>
            <a:r>
              <a:rPr lang="ru-RU" sz="3600" b="1" i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600" b="1" i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знать</a:t>
            </a:r>
            <a:r>
              <a:rPr lang="ru-RU" sz="3600" b="1" i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r>
              <a:rPr lang="ru-RU" sz="3600" b="1" i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F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где </a:t>
            </a:r>
            <a:r>
              <a:rPr lang="ru-RU" sz="3600" b="1" i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сидит</a:t>
            </a:r>
            <a:r>
              <a:rPr lang="ru-RU" sz="3600" b="1" i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600" b="1" i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фазан</a:t>
            </a:r>
            <a:r>
              <a:rPr lang="ru-RU" sz="3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</a:t>
            </a:r>
            <a:endParaRPr lang="ru-RU" sz="3200" b="1" i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5838363"/>
            <a:ext cx="48772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Закрепите знания.</a:t>
            </a: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Придумайте игры на тему цветов. </a:t>
            </a:r>
            <a:endParaRPr lang="ru-RU" sz="24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Арина\Desktop\Информ\petuh13.png"/>
          <p:cNvPicPr>
            <a:picLocks noChangeAspect="1" noChangeArrowheads="1"/>
          </p:cNvPicPr>
          <p:nvPr/>
        </p:nvPicPr>
        <p:blipFill>
          <a:blip r:embed="rId3" cstate="print">
            <a:lum bright="3000" contrast="10000"/>
          </a:blip>
          <a:srcRect/>
          <a:stretch>
            <a:fillRect/>
          </a:stretch>
        </p:blipFill>
        <p:spPr bwMode="auto">
          <a:xfrm>
            <a:off x="395536" y="1844824"/>
            <a:ext cx="2808312" cy="3022960"/>
          </a:xfrm>
          <a:prstGeom prst="rect">
            <a:avLst/>
          </a:prstGeom>
          <a:noFill/>
        </p:spPr>
      </p:pic>
      <p:pic>
        <p:nvPicPr>
          <p:cNvPr id="1028" name="Picture 4" descr="C:\Users\Арина\Desktop\Информ\pavl02.png"/>
          <p:cNvPicPr>
            <a:picLocks noChangeAspect="1" noChangeArrowheads="1"/>
          </p:cNvPicPr>
          <p:nvPr/>
        </p:nvPicPr>
        <p:blipFill>
          <a:blip r:embed="rId4" cstate="print">
            <a:lum bright="3000" contrast="10000"/>
          </a:blip>
          <a:srcRect/>
          <a:stretch>
            <a:fillRect/>
          </a:stretch>
        </p:blipFill>
        <p:spPr bwMode="auto">
          <a:xfrm>
            <a:off x="0" y="3545632"/>
            <a:ext cx="5488859" cy="331236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ru-RU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Monotype Corsiva" pitchFamily="66" charset="0"/>
              </a:rPr>
              <a:t>Какая птица обозначает последний цвет радуги?</a:t>
            </a:r>
            <a:endParaRPr lang="ru-RU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26" name="Picture 2" descr="C:\Users\Арина\Desktop\Информ\4209919b8803.png"/>
          <p:cNvPicPr>
            <a:picLocks noChangeAspect="1" noChangeArrowheads="1"/>
          </p:cNvPicPr>
          <p:nvPr/>
        </p:nvPicPr>
        <p:blipFill>
          <a:blip r:embed="rId5" cstate="print">
            <a:lum bright="6000" contrast="15000"/>
          </a:blip>
          <a:srcRect/>
          <a:stretch>
            <a:fillRect/>
          </a:stretch>
        </p:blipFill>
        <p:spPr bwMode="auto">
          <a:xfrm>
            <a:off x="4499992" y="2053711"/>
            <a:ext cx="4330229" cy="2760052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xit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in)">
                                      <p:cBhvr>
                                        <p:cTn id="3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in)">
                                      <p:cBhvr>
                                        <p:cTn id="3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5.55556E-7 -4.44444E-6 L -0.27604 -0.00069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7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Какие из данных цветов относятся к теплым?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2779780"/>
            <a:ext cx="2232248" cy="2250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844824"/>
            <a:ext cx="2076020" cy="2038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4509120"/>
            <a:ext cx="2067638" cy="2098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4509120"/>
            <a:ext cx="2448272" cy="209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1700808"/>
            <a:ext cx="2523805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 decel="100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4D935"/>
                                      </p:to>
                                    </p:animClr>
                                    <p:animClr clrSpc="rgb">
                                      <p:cBhvr>
                                        <p:cTn id="80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4D935"/>
                                      </p:to>
                                    </p:animClr>
                                    <p:set>
                                      <p:cBhvr>
                                        <p:cTn id="81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85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0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1313"/>
                                      </p:to>
                                    </p:animClr>
                                    <p:animClr clrSpc="rgb">
                                      <p:cBhvr>
                                        <p:cTn id="91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1313"/>
                                      </p:to>
                                    </p:animClr>
                                    <p:set>
                                      <p:cBhvr>
                                        <p:cTn id="9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96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01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A14"/>
                                      </p:to>
                                    </p:animClr>
                                    <p:animClr clrSpc="rgb">
                                      <p:cBhvr>
                                        <p:cTn id="10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A14"/>
                                      </p:to>
                                    </p:animClr>
                                    <p:set>
                                      <p:cBhvr>
                                        <p:cTn id="10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07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9000"/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8746" y="1772816"/>
            <a:ext cx="2643404" cy="3751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5400" dirty="0" smtClean="0">
                <a:ln w="18415" cmpd="sng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Какой получиться цвет, если смешать </a:t>
            </a:r>
            <a:r>
              <a:rPr lang="ru-RU" sz="5400" dirty="0" smtClean="0">
                <a:ln w="12700" cmpd="sng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голубой</a:t>
            </a:r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5400" dirty="0" smtClean="0">
                <a:ln w="18415" cmpd="sng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и</a:t>
            </a:r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5400" dirty="0" smtClean="0">
                <a:ln w="18415" cmpd="sng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жёлтый</a:t>
            </a:r>
            <a:r>
              <a:rPr lang="ru-RU" sz="5400" dirty="0" smtClean="0">
                <a:ln w="18415" cmpd="sng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?</a:t>
            </a:r>
            <a:endParaRPr lang="ru-RU" sz="5400" dirty="0">
              <a:ln w="18415" cmpd="sng">
                <a:solidFill>
                  <a:schemeClr val="bg2">
                    <a:lumMod val="1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2564904"/>
            <a:ext cx="2681860" cy="382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636912"/>
            <a:ext cx="2450018" cy="3790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 0.04907 L 0.32292 -0.0872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" y="-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4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268760"/>
            <a:ext cx="8136904" cy="6001643"/>
          </a:xfrm>
          <a:prstGeom prst="rect">
            <a:avLst/>
          </a:prstGeom>
        </p:spPr>
        <p:txBody>
          <a:bodyPr wrap="square" numCol="2" spcCol="1800000">
            <a:spAutoFit/>
          </a:bodyPr>
          <a:lstStyle/>
          <a:p>
            <a:pPr fontAlgn="base"/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Segoe Script" pitchFamily="34" charset="0"/>
              </a:rPr>
              <a:t>П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Segoe Script" pitchFamily="34" charset="0"/>
              </a:rPr>
              <a:t>р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latin typeface="Segoe Script" pitchFamily="34" charset="0"/>
              </a:rPr>
              <a:t>о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latin typeface="Segoe Script" pitchFamily="34" charset="0"/>
              </a:rPr>
              <a:t> 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Segoe Script" pitchFamily="34" charset="0"/>
              </a:rPr>
              <a:t>л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latin typeface="Segoe Script" pitchFamily="34" charset="0"/>
              </a:rPr>
              <a:t>е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F0"/>
                </a:solidFill>
                <a:latin typeface="Segoe Script" pitchFamily="34" charset="0"/>
              </a:rPr>
              <a:t>т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Segoe Script" pitchFamily="34" charset="0"/>
              </a:rPr>
              <a:t>о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latin typeface="Segoe Script" pitchFamily="34" charset="0"/>
              </a:rPr>
              <a:t> 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2060"/>
                </a:solidFill>
                <a:latin typeface="Segoe Script" pitchFamily="34" charset="0"/>
              </a:rPr>
              <a:t>и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latin typeface="Segoe Script" pitchFamily="34" charset="0"/>
              </a:rPr>
              <a:t> 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latin typeface="Segoe Script" pitchFamily="34" charset="0"/>
              </a:rPr>
              <a:t>м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latin typeface="Segoe Script" pitchFamily="34" charset="0"/>
              </a:rPr>
              <a:t>о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Segoe Script" pitchFamily="34" charset="0"/>
              </a:rPr>
              <a:t>р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Segoe Script" pitchFamily="34" charset="0"/>
              </a:rPr>
              <a:t>е</a:t>
            </a:r>
          </a:p>
          <a:p>
            <a:pPr fontAlgn="base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Если едем мы на море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 мамой, папой отдыхать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Значит очень-очень скоро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Будем в волны мы нырять.</a:t>
            </a:r>
          </a:p>
          <a:p>
            <a:pPr fontAlgn="base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Будем долго мы играться,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Ведь на улице светло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 деревья забираться.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Только б лето не ушло!</a:t>
            </a:r>
          </a:p>
          <a:p>
            <a:pPr fontAlgn="base"/>
            <a:endParaRPr lang="ru-RU" sz="2800" b="1" dirty="0" smtClean="0">
              <a:latin typeface="Segoe Script" pitchFamily="34" charset="0"/>
            </a:endParaRPr>
          </a:p>
          <a:p>
            <a:pPr fontAlgn="base"/>
            <a:endParaRPr lang="ru-RU" sz="2800" b="1" dirty="0" smtClean="0">
              <a:latin typeface="Segoe Script" pitchFamily="34" charset="0"/>
            </a:endParaRPr>
          </a:p>
          <a:p>
            <a:pPr fontAlgn="base"/>
            <a:endParaRPr lang="ru-RU" sz="2800" b="1" dirty="0" smtClean="0">
              <a:latin typeface="Segoe Script" pitchFamily="34" charset="0"/>
            </a:endParaRPr>
          </a:p>
          <a:p>
            <a:pPr fontAlgn="base"/>
            <a:endParaRPr lang="ru-RU" sz="2800" b="1" dirty="0" smtClean="0">
              <a:latin typeface="Segoe Script" pitchFamily="34" charset="0"/>
            </a:endParaRPr>
          </a:p>
          <a:p>
            <a:pPr fontAlgn="base"/>
            <a:endParaRPr lang="ru-RU" sz="2600" b="1" dirty="0" smtClean="0">
              <a:latin typeface="Segoe Script" pitchFamily="34" charset="0"/>
            </a:endParaRPr>
          </a:p>
          <a:p>
            <a:pPr fontAlgn="base"/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latin typeface="Segoe Script" pitchFamily="34" charset="0"/>
              </a:rPr>
              <a:t>П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2060"/>
                </a:solidFill>
                <a:latin typeface="Segoe Script" pitchFamily="34" charset="0"/>
              </a:rPr>
              <a:t>р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Segoe Script" pitchFamily="34" charset="0"/>
              </a:rPr>
              <a:t>и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F0"/>
                </a:solidFill>
                <a:latin typeface="Segoe Script" pitchFamily="34" charset="0"/>
              </a:rPr>
              <a:t>е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latin typeface="Segoe Script" pitchFamily="34" charset="0"/>
              </a:rPr>
              <a:t>з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Segoe Script" pitchFamily="34" charset="0"/>
              </a:rPr>
              <a:t>ж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latin typeface="Segoe Script" pitchFamily="34" charset="0"/>
              </a:rPr>
              <a:t>а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Segoe Script" pitchFamily="34" charset="0"/>
              </a:rPr>
              <a:t>й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Segoe Script" pitchFamily="34" charset="0"/>
              </a:rPr>
              <a:t>т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latin typeface="Segoe Script" pitchFamily="34" charset="0"/>
              </a:rPr>
              <a:t>е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latin typeface="Segoe Script" pitchFamily="34" charset="0"/>
              </a:rPr>
              <a:t> 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7030A0"/>
                </a:solidFill>
                <a:latin typeface="Segoe Script" pitchFamily="34" charset="0"/>
              </a:rPr>
              <a:t>в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latin typeface="Segoe Script" pitchFamily="34" charset="0"/>
              </a:rPr>
              <a:t> 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2060"/>
                </a:solidFill>
                <a:latin typeface="Segoe Script" pitchFamily="34" charset="0"/>
              </a:rPr>
              <a:t>г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Segoe Script" pitchFamily="34" charset="0"/>
              </a:rPr>
              <a:t>о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F0"/>
                </a:solidFill>
                <a:latin typeface="Segoe Script" pitchFamily="34" charset="0"/>
              </a:rPr>
              <a:t>с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latin typeface="Segoe Script" pitchFamily="34" charset="0"/>
              </a:rPr>
              <a:t>т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latin typeface="Segoe Script" pitchFamily="34" charset="0"/>
              </a:rPr>
              <a:t>и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latin typeface="Segoe Script" pitchFamily="34" charset="0"/>
              </a:rPr>
              <a:t> 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latin typeface="Segoe Script" pitchFamily="34" charset="0"/>
              </a:rPr>
              <a:t>к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latin typeface="Segoe Script" pitchFamily="34" charset="0"/>
              </a:rPr>
              <a:t> 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Segoe Script" pitchFamily="34" charset="0"/>
              </a:rPr>
              <a:t>н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Segoe Script" pitchFamily="34" charset="0"/>
              </a:rPr>
              <a:t>а</a:t>
            </a:r>
            <a:r>
              <a:rPr lang="ru-RU" sz="2600" b="1" dirty="0" smtClean="0">
                <a:ln w="31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latin typeface="Segoe Script" pitchFamily="34" charset="0"/>
              </a:rPr>
              <a:t>м</a:t>
            </a:r>
          </a:p>
          <a:p>
            <a:pPr fontAlgn="base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Приезжайте в гости к нам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 город, на дачу.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Чудеса покажем вам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Мы с сестрёнкой Дашей: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Как у нас растёт лучок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 цветёт картошка,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Как танцует червячок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 моей ладошке.</a:t>
            </a:r>
          </a:p>
          <a:p>
            <a:pPr fontAlgn="base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/>
              <a:t> –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Валентина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Минькова</a:t>
            </a:r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/>
            <a:endParaRPr lang="ru-RU" sz="2600" b="1" dirty="0" smtClean="0">
              <a:latin typeface="Segoe Script" pitchFamily="34" charset="0"/>
            </a:endParaRPr>
          </a:p>
          <a:p>
            <a:pPr fontAlgn="base"/>
            <a:endParaRPr lang="ru-RU" sz="2600" b="1" dirty="0" smtClean="0">
              <a:latin typeface="Segoe Script" pitchFamily="34" charset="0"/>
            </a:endParaRPr>
          </a:p>
          <a:p>
            <a:pPr fontAlgn="base"/>
            <a:endParaRPr lang="ru-RU" sz="2600" b="1" dirty="0" smtClean="0">
              <a:latin typeface="Segoe Script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5397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И, конечно же, не стоит забыть о пользе чтения !</a:t>
            </a:r>
          </a:p>
          <a:p>
            <a:pPr lvl="0" indent="5397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Поощряйте самостоятельное чтение детей, предложите им небольшие и увлекательные произведения, которые погрузят их в мир фантазии. </a:t>
            </a:r>
          </a:p>
        </p:txBody>
      </p:sp>
      <p:pic>
        <p:nvPicPr>
          <p:cNvPr id="53250" name="Picture 2" descr="C:\Users\Пользователь\Desktop\дети\detskie-kommunikativnye-navyki-vospitan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211580"/>
            <a:ext cx="9144001" cy="5646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0" y="128246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5397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РЕКОМЕНДАЦИИ 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757153"/>
            <a:ext cx="9144000" cy="101566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Если ребенок сам учится читать, то лучше, если он будет делать это вслух. Кроме развития актерских способностей и речи, это поможет ребенку приучиться к самостоятельному чтению и лучше представить и запомнить сюжет истории.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869792"/>
            <a:ext cx="9144000" cy="163121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Развить творческие способности при чтении стихов поможет метод, при которым вы закрываете последнюю строчку стихотворения и предлагаете ребенку придумать свой вариант. Потом можно познакомиться и с тем, что сочинил автор. Это касается и прозы. Ребенку будет интересно вообразить свой вариант развития событий.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3565465"/>
            <a:ext cx="9144000" cy="101566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Обсуждайте с ребенком прочитанное, постарайтесь ответить на все, даже самые непростые вопросы. Интересуйтесь, все ли ребенку понятно? Хочет ли он поговорить с вами или обдумать прочитанное?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5445224"/>
            <a:ext cx="9144000" cy="132343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Читайте вместе книги, которые были экранизированы, чтобы потом посмотреть фильм по книге. Это сближает и будет очень интересно дошкольнику. Не стоит делать это в обратном порядке. После просмотра фильма читать книгу большинству детей уже неинтересно.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665330"/>
            <a:ext cx="9144000" cy="707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Обратите внимание на детские энциклопедии. Это поможет расширить кругозор ребенка и его знания о мире.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7" grpId="0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4969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5397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Дети любят экспериментировать, предложите им провести самые различные опыты, эксперименты. Ведь такая игра будет очень полезна ребенку.</a:t>
            </a:r>
          </a:p>
        </p:txBody>
      </p:sp>
      <p:pic>
        <p:nvPicPr>
          <p:cNvPr id="46081" name="Picture 1" descr="C:\Users\Пользователь\Desktop\дети\95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94561"/>
            <a:ext cx="7668344" cy="5363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Пользователь\Desktop\дети\hello_html_m24c4b9f7.jpg"/>
          <p:cNvPicPr>
            <a:picLocks noChangeAspect="1" noChangeArrowheads="1"/>
          </p:cNvPicPr>
          <p:nvPr/>
        </p:nvPicPr>
        <p:blipFill>
          <a:blip r:embed="rId2" cstate="print"/>
          <a:srcRect l="5669" t="4009" r="6520" b="4009"/>
          <a:stretch>
            <a:fillRect/>
          </a:stretch>
        </p:blipFill>
        <p:spPr bwMode="auto">
          <a:xfrm>
            <a:off x="-1" y="44624"/>
            <a:ext cx="9144001" cy="677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4624"/>
            <a:ext cx="86044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5397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Так же лето лучшее время для 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закаливания</a:t>
            </a: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, предлагаем вам некоторые процедуры.</a:t>
            </a:r>
          </a:p>
        </p:txBody>
      </p:sp>
      <p:pic>
        <p:nvPicPr>
          <p:cNvPr id="45058" name="Picture 2" descr="C:\Users\Пользователь\Desktop\дети\Сним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18879"/>
            <a:ext cx="8496944" cy="6039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Пользователь\Desktop\дети\6006415828_5ee7e1cda0ac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1441" y="-27384"/>
            <a:ext cx="9687977" cy="6885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Пользователь\Desktop\дети\Снимокл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9433" y="-27384"/>
            <a:ext cx="9783961" cy="6957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59023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Так же не забывайте о физкультуре !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8" name="Picture 4" descr="C:\Users\Пользователь\Desktop\дети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9023"/>
            <a:ext cx="9144000" cy="6098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Пользователь\Desktop\дети\Картинки-зарядки-для-детей-подборка-022.jpg"/>
          <p:cNvPicPr>
            <a:picLocks noChangeAspect="1" noChangeArrowheads="1"/>
          </p:cNvPicPr>
          <p:nvPr/>
        </p:nvPicPr>
        <p:blipFill>
          <a:blip r:embed="rId2" cstate="print"/>
          <a:srcRect b="29506"/>
          <a:stretch>
            <a:fillRect/>
          </a:stretch>
        </p:blipFill>
        <p:spPr bwMode="auto">
          <a:xfrm>
            <a:off x="933535" y="0"/>
            <a:ext cx="7238865" cy="6956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16632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i="1" dirty="0" smtClean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Мы будем очень рады, если вам пригодятся наши советы !</a:t>
            </a:r>
          </a:p>
          <a:p>
            <a:pPr algn="ctr"/>
            <a:r>
              <a:rPr lang="ru-RU" sz="2600" b="1" i="1" dirty="0" smtClean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i="1" dirty="0" smtClean="0">
                <a:gradFill flip="none" rotWithShape="1">
                  <a:gsLst>
                    <a:gs pos="0">
                      <a:srgbClr val="92D050">
                        <a:shade val="30000"/>
                        <a:satMod val="115000"/>
                      </a:srgbClr>
                    </a:gs>
                    <a:gs pos="50000">
                      <a:srgbClr val="92D050">
                        <a:shade val="67500"/>
                        <a:satMod val="115000"/>
                      </a:srgbClr>
                    </a:gs>
                    <a:gs pos="100000">
                      <a:srgbClr val="92D05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Будьте здоровы, проведите прекрасное лето !</a:t>
            </a:r>
            <a:endParaRPr lang="ru-RU" sz="2600" b="1" i="1" dirty="0">
              <a:gradFill flip="none" rotWithShape="1">
                <a:gsLst>
                  <a:gs pos="0">
                    <a:srgbClr val="92D050">
                      <a:shade val="30000"/>
                      <a:satMod val="115000"/>
                    </a:srgbClr>
                  </a:gs>
                  <a:gs pos="50000">
                    <a:srgbClr val="92D050">
                      <a:shade val="67500"/>
                      <a:satMod val="115000"/>
                    </a:srgbClr>
                  </a:gs>
                  <a:gs pos="100000">
                    <a:srgbClr val="92D05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74" name="Picture 2" descr="C:\Users\Пользователь\Desktop\дети\muzh-zhena-i-deti-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41406"/>
            <a:ext cx="8892480" cy="5716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Пользователь\Desktop\дети\96701497.jpg"/>
          <p:cNvPicPr>
            <a:picLocks noChangeAspect="1" noChangeArrowheads="1"/>
          </p:cNvPicPr>
          <p:nvPr/>
        </p:nvPicPr>
        <p:blipFill>
          <a:blip r:embed="rId2" cstate="print"/>
          <a:srcRect b="2143"/>
          <a:stretch>
            <a:fillRect/>
          </a:stretch>
        </p:blipFill>
        <p:spPr bwMode="auto">
          <a:xfrm>
            <a:off x="0" y="1772816"/>
            <a:ext cx="9144000" cy="5085184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51520" y="102985"/>
            <a:ext cx="864096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9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Ну и, конечно же, какое лето без речки и озера. Дети очень любят купаться, но </a:t>
            </a:r>
            <a:r>
              <a:rPr kumimoji="0" lang="ru-RU" sz="19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Уважаемее родители, обезопасьте себя и ребенка на отдыхе</a:t>
            </a:r>
            <a:r>
              <a:rPr lang="ru-RU" sz="1900" b="1" dirty="0" smtClean="0">
                <a:solidFill>
                  <a:schemeClr val="accent2">
                    <a:lumMod val="75000"/>
                  </a:schemeClr>
                </a:solidFill>
                <a:latin typeface="Petersburg" pitchFamily="34" charset="0"/>
                <a:ea typeface="Verdana" pitchFamily="34" charset="0"/>
                <a:cs typeface="Verdana" pitchFamily="34" charset="0"/>
              </a:rPr>
              <a:t>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836712"/>
            <a:ext cx="84249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Ни на минуту не оставляйте своих детей без присмотра в воде и на берегу водоема, соблюдайте все меры предрасположенности. Соблюдайте чередования купания и загорания, не допускайте переохлаждения  и перегрева детей. Ознакомьте их с правилами поведения на воде.</a:t>
            </a:r>
            <a:endParaRPr lang="ru-RU" sz="1600" dirty="0"/>
          </a:p>
        </p:txBody>
      </p:sp>
      <p:pic>
        <p:nvPicPr>
          <p:cNvPr id="1026" name="Picture 2" descr="C:\Users\Пользователь\Desktop\дети\icons8-восклицательный-знак-6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5010" y="692696"/>
            <a:ext cx="1044602" cy="1260624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2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 descr="C:\Users\Пользователь\Desktop\дети\6e20ce7c00b81ec950174ff52a338144.jpg"/>
          <p:cNvPicPr>
            <a:picLocks noChangeAspect="1" noChangeArrowheads="1"/>
          </p:cNvPicPr>
          <p:nvPr/>
        </p:nvPicPr>
        <p:blipFill>
          <a:blip r:embed="rId2" cstate="print"/>
          <a:srcRect l="7395" r="7669" b="32336"/>
          <a:stretch>
            <a:fillRect/>
          </a:stretch>
        </p:blipFill>
        <p:spPr bwMode="auto">
          <a:xfrm>
            <a:off x="-3361" y="-99392"/>
            <a:ext cx="9147573" cy="4752528"/>
          </a:xfrm>
          <a:prstGeom prst="rect">
            <a:avLst/>
          </a:prstGeom>
          <a:noFill/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179512" y="4696108"/>
            <a:ext cx="8784976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900" b="1" i="1" dirty="0" smtClean="0">
                <a:latin typeface="Times New Roman" pitchFamily="18" charset="0"/>
                <a:cs typeface="Times New Roman" pitchFamily="18" charset="0"/>
              </a:rPr>
              <a:t>Для активного отдыха детей на берегу, разнообразьте его различными играми.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5469031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5397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Вспомните игры своего детства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– горячая картошка, съедобное не съедобное, пионербол.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Вашим детям они тоже понравятся.   </a:t>
            </a:r>
          </a:p>
          <a:p>
            <a:pPr lvl="0" indent="5397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Дети с удовольствием строят воздушные замки из песка, делают куличики, посоревнуйтесь с детьми в этом деле, это еще больше объединит вас.  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7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3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346011"/>
            <a:ext cx="91440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Какое лето обходится без посещения </a:t>
            </a:r>
            <a:r>
              <a:rPr kumimoji="0" lang="ru-RU" sz="2400" b="1" i="1" u="none" strike="noStrike" cap="none" normalizeH="0" baseline="0" dirty="0" smtClean="0">
                <a:ln w="3175">
                  <a:noFill/>
                </a:ln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ЛЕСА.</a:t>
            </a:r>
            <a:endParaRPr kumimoji="0" lang="ru-RU" sz="2400" b="1" i="1" u="none" strike="noStrike" cap="none" normalizeH="0" baseline="0" dirty="0" smtClean="0">
              <a:ln w="3175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539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1" u="none" strike="noStrike" cap="none" normalizeH="0" baseline="0" dirty="0" smtClean="0">
              <a:ln w="3175"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5397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n w="31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ВАЖНО ОБЪЯСНИТЬ РЕБЕНКУ </a:t>
            </a:r>
            <a:r>
              <a:rPr lang="ru-RU" sz="2000" b="1" dirty="0" smtClean="0">
                <a:ln w="3175">
                  <a:noFill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ПРАВИЛА ПОВЕДЕНИЯ В ЛЕСУ.</a:t>
            </a:r>
            <a:endParaRPr kumimoji="0" lang="ru-RU" sz="2000" b="1" u="none" strike="noStrike" cap="none" normalizeH="0" baseline="0" dirty="0" smtClean="0">
              <a:ln w="3175"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172" name="Picture 4" descr="C:\Users\Пользователь\Desktop\дети\ЕНЕГ.jpg"/>
          <p:cNvPicPr>
            <a:picLocks noChangeAspect="1" noChangeArrowheads="1"/>
          </p:cNvPicPr>
          <p:nvPr/>
        </p:nvPicPr>
        <p:blipFill>
          <a:blip r:embed="rId3" cstate="print"/>
          <a:srcRect t="-2080"/>
          <a:stretch>
            <a:fillRect/>
          </a:stretch>
        </p:blipFill>
        <p:spPr bwMode="auto">
          <a:xfrm>
            <a:off x="4724930" y="2780928"/>
            <a:ext cx="4419070" cy="3096344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171" name="Picture 3" descr="C:\Users\Пользователь\Desktop\дети\П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4192"/>
            <a:ext cx="5292080" cy="414568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8864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5397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Сейчас начинается </a:t>
            </a: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пора грибов </a:t>
            </a:r>
            <a:r>
              <a:rPr lang="ru-RU" sz="20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</a:t>
            </a: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ягод</a:t>
            </a:r>
            <a:r>
              <a:rPr lang="ru-RU" sz="20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Познакомьте детей со съедобными ягодами, растениями и грибами, научите правильно собирать грибы не повредить грибницу. 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5" name="Picture 1" descr="C:\Users\Пользователь\Desktop\дети\bfe9aba3061fedd52af799b6ab3b788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99" y="1268760"/>
            <a:ext cx="7488833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9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Users\Пользователь\Desktop\дети\S-edobny-e-yagody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836712"/>
            <a:ext cx="9180512" cy="4860271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1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Пользователь\Desktop\дети\ядовитые-ягоды-в-лесу-877x8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0"/>
            <a:ext cx="6857999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</TotalTime>
  <Words>954</Words>
  <Application>Microsoft Office PowerPoint</Application>
  <PresentationFormat>Экран (4:3)</PresentationFormat>
  <Paragraphs>103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Какая птица обозначает последний цвет радуги?</vt:lpstr>
      <vt:lpstr>Какие из данных цветов относятся к теплым?</vt:lpstr>
      <vt:lpstr>Какой получиться цвет, если смешать голубой и жёлтый?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RePack by SPecialiST</dc:creator>
  <cp:lastModifiedBy>User</cp:lastModifiedBy>
  <cp:revision>14</cp:revision>
  <dcterms:created xsi:type="dcterms:W3CDTF">2020-06-30T09:56:59Z</dcterms:created>
  <dcterms:modified xsi:type="dcterms:W3CDTF">2020-07-07T06:59:53Z</dcterms:modified>
</cp:coreProperties>
</file>