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становка звука ш, артикуляционная гимнастика для звука 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4" y="1025236"/>
            <a:ext cx="9712037" cy="480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23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Автоматизация звука Ж, Ш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5" t="77415" r="1441" b="1740"/>
          <a:stretch/>
        </p:blipFill>
        <p:spPr bwMode="auto">
          <a:xfrm>
            <a:off x="1066800" y="3463636"/>
            <a:ext cx="6802582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Автоматизация звука Ж, Ш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76130" r="66399" b="760"/>
          <a:stretch/>
        </p:blipFill>
        <p:spPr bwMode="auto">
          <a:xfrm>
            <a:off x="7869382" y="3463636"/>
            <a:ext cx="3048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Автоматизация звука Ж, Ш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" t="24863" r="137" b="52020"/>
          <a:stretch/>
        </p:blipFill>
        <p:spPr bwMode="auto">
          <a:xfrm>
            <a:off x="955964" y="817418"/>
            <a:ext cx="9961418" cy="212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10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по столу шагают </a:t>
            </a:r>
            <a:b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слова повторяют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Веселая пальчиковая гимнастика в картинках / Детские опыты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25783" r="57714" b="34052"/>
          <a:stretch/>
        </p:blipFill>
        <p:spPr bwMode="auto">
          <a:xfrm>
            <a:off x="8395856" y="642594"/>
            <a:ext cx="3255816" cy="263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Произносить (читать) слоги Ш__А, Ш__О, Ш__Ё, Ш__У, Ш__И, Ш__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5" b="18872"/>
          <a:stretch/>
        </p:blipFill>
        <p:spPr bwMode="auto">
          <a:xfrm>
            <a:off x="2008909" y="1328394"/>
            <a:ext cx="7232076" cy="19482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93350"/>
              </p:ext>
            </p:extLst>
          </p:nvPr>
        </p:nvGraphicFramePr>
        <p:xfrm>
          <a:off x="540326" y="3456709"/>
          <a:ext cx="11111346" cy="3179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219">
                  <a:extLst>
                    <a:ext uri="{9D8B030D-6E8A-4147-A177-3AD203B41FA5}">
                      <a16:colId xmlns:a16="http://schemas.microsoft.com/office/drawing/2014/main" val="2379969887"/>
                    </a:ext>
                  </a:extLst>
                </a:gridCol>
                <a:gridCol w="1932051">
                  <a:extLst>
                    <a:ext uri="{9D8B030D-6E8A-4147-A177-3AD203B41FA5}">
                      <a16:colId xmlns:a16="http://schemas.microsoft.com/office/drawing/2014/main" val="2355361700"/>
                    </a:ext>
                  </a:extLst>
                </a:gridCol>
                <a:gridCol w="2687538">
                  <a:extLst>
                    <a:ext uri="{9D8B030D-6E8A-4147-A177-3AD203B41FA5}">
                      <a16:colId xmlns:a16="http://schemas.microsoft.com/office/drawing/2014/main" val="1194421373"/>
                    </a:ext>
                  </a:extLst>
                </a:gridCol>
                <a:gridCol w="2222269">
                  <a:extLst>
                    <a:ext uri="{9D8B030D-6E8A-4147-A177-3AD203B41FA5}">
                      <a16:colId xmlns:a16="http://schemas.microsoft.com/office/drawing/2014/main" val="1060326146"/>
                    </a:ext>
                  </a:extLst>
                </a:gridCol>
                <a:gridCol w="2222269">
                  <a:extLst>
                    <a:ext uri="{9D8B030D-6E8A-4147-A177-3AD203B41FA5}">
                      <a16:colId xmlns:a16="http://schemas.microsoft.com/office/drawing/2014/main" val="3260031565"/>
                    </a:ext>
                  </a:extLst>
                </a:gridCol>
              </a:tblGrid>
              <a:tr h="31799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шок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шуба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шаль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шайба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шутка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шибко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шакал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шалфей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шелуха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шинель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шумный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шипеть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шуметь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шампунь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шоколад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шумовка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шиповник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шампиньон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68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8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пальчиками играем  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слова повторяем.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еселая пальчиковая гимнастика в картинках / Детские опыты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 t="1482" r="4409" b="69276"/>
          <a:stretch/>
        </p:blipFill>
        <p:spPr bwMode="auto">
          <a:xfrm>
            <a:off x="7703127" y="323942"/>
            <a:ext cx="3782292" cy="224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01575"/>
              </p:ext>
            </p:extLst>
          </p:nvPr>
        </p:nvGraphicFramePr>
        <p:xfrm>
          <a:off x="789709" y="2568378"/>
          <a:ext cx="10598728" cy="4049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9682">
                  <a:extLst>
                    <a:ext uri="{9D8B030D-6E8A-4147-A177-3AD203B41FA5}">
                      <a16:colId xmlns:a16="http://schemas.microsoft.com/office/drawing/2014/main" val="2604629734"/>
                    </a:ext>
                  </a:extLst>
                </a:gridCol>
                <a:gridCol w="2649682">
                  <a:extLst>
                    <a:ext uri="{9D8B030D-6E8A-4147-A177-3AD203B41FA5}">
                      <a16:colId xmlns:a16="http://schemas.microsoft.com/office/drawing/2014/main" val="3782712053"/>
                    </a:ext>
                  </a:extLst>
                </a:gridCol>
                <a:gridCol w="2649682">
                  <a:extLst>
                    <a:ext uri="{9D8B030D-6E8A-4147-A177-3AD203B41FA5}">
                      <a16:colId xmlns:a16="http://schemas.microsoft.com/office/drawing/2014/main" val="2372673532"/>
                    </a:ext>
                  </a:extLst>
                </a:gridCol>
                <a:gridCol w="2649682">
                  <a:extLst>
                    <a:ext uri="{9D8B030D-6E8A-4147-A177-3AD203B41FA5}">
                      <a16:colId xmlns:a16="http://schemas.microsoft.com/office/drawing/2014/main" val="4262265537"/>
                    </a:ext>
                  </a:extLst>
                </a:gridCol>
              </a:tblGrid>
              <a:tr h="37215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ушиб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ваша</a:t>
                      </a:r>
                      <a:endParaRPr lang="ru-RU" sz="3600" b="1" i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дышу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гашу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ношу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тушу</a:t>
                      </a:r>
                      <a:endParaRPr lang="ru-RU" sz="36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мешок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нашёл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вошёл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пошёл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леший</a:t>
                      </a:r>
                      <a:endParaRPr lang="ru-RU" sz="36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петушок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мышонок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вешалка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лягушонок</a:t>
                      </a:r>
                      <a:endParaRPr lang="ru-RU" sz="36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854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0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642594"/>
            <a:ext cx="10307782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ладоши хлопаем и 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проговариваем.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еселая пальчиковая гимнастика в картинках / Детские опыты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6" t="58810" r="7818" b="7984"/>
          <a:stretch/>
        </p:blipFill>
        <p:spPr bwMode="auto">
          <a:xfrm>
            <a:off x="8617526" y="642594"/>
            <a:ext cx="3172691" cy="245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износить (читать) слоги АШ__, ОШ__, УШ__, ЫШ__, ЭШ__, ИШ__, ЕШ__, ЁШ__, ЮШ__, ЯШ__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" r="21591" b="31651"/>
          <a:stretch/>
        </p:blipFill>
        <p:spPr bwMode="auto">
          <a:xfrm>
            <a:off x="914400" y="801099"/>
            <a:ext cx="5181599" cy="2426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85120"/>
              </p:ext>
            </p:extLst>
          </p:nvPr>
        </p:nvGraphicFramePr>
        <p:xfrm>
          <a:off x="1066801" y="3260281"/>
          <a:ext cx="10723416" cy="326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854">
                  <a:extLst>
                    <a:ext uri="{9D8B030D-6E8A-4147-A177-3AD203B41FA5}">
                      <a16:colId xmlns:a16="http://schemas.microsoft.com/office/drawing/2014/main" val="2111614676"/>
                    </a:ext>
                  </a:extLst>
                </a:gridCol>
                <a:gridCol w="2680854">
                  <a:extLst>
                    <a:ext uri="{9D8B030D-6E8A-4147-A177-3AD203B41FA5}">
                      <a16:colId xmlns:a16="http://schemas.microsoft.com/office/drawing/2014/main" val="1187005402"/>
                    </a:ext>
                  </a:extLst>
                </a:gridCol>
                <a:gridCol w="2680854">
                  <a:extLst>
                    <a:ext uri="{9D8B030D-6E8A-4147-A177-3AD203B41FA5}">
                      <a16:colId xmlns:a16="http://schemas.microsoft.com/office/drawing/2014/main" val="800032571"/>
                    </a:ext>
                  </a:extLst>
                </a:gridCol>
                <a:gridCol w="2680854">
                  <a:extLst>
                    <a:ext uri="{9D8B030D-6E8A-4147-A177-3AD203B41FA5}">
                      <a16:colId xmlns:a16="http://schemas.microsoft.com/office/drawing/2014/main" val="299872018"/>
                    </a:ext>
                  </a:extLst>
                </a:gridCol>
              </a:tblGrid>
              <a:tr h="26788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мошка</a:t>
                      </a:r>
                      <a:endParaRPr lang="ru-RU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окошко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0плюшка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бляшка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плошка</a:t>
                      </a:r>
                      <a:endParaRPr lang="ru-RU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дедушка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лукошко</a:t>
                      </a:r>
                      <a:endParaRPr lang="ru-RU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ладошка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избушка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малышка</a:t>
                      </a:r>
                      <a:endParaRPr lang="ru-RU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0392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42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918240"/>
              </p:ext>
            </p:extLst>
          </p:nvPr>
        </p:nvGraphicFramePr>
        <p:xfrm>
          <a:off x="665019" y="2438400"/>
          <a:ext cx="10792691" cy="4049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564">
                  <a:extLst>
                    <a:ext uri="{9D8B030D-6E8A-4147-A177-3AD203B41FA5}">
                      <a16:colId xmlns:a16="http://schemas.microsoft.com/office/drawing/2014/main" val="2036878892"/>
                    </a:ext>
                  </a:extLst>
                </a:gridCol>
                <a:gridCol w="2694709">
                  <a:extLst>
                    <a:ext uri="{9D8B030D-6E8A-4147-A177-3AD203B41FA5}">
                      <a16:colId xmlns:a16="http://schemas.microsoft.com/office/drawing/2014/main" val="4137721334"/>
                    </a:ext>
                  </a:extLst>
                </a:gridCol>
                <a:gridCol w="2694709">
                  <a:extLst>
                    <a:ext uri="{9D8B030D-6E8A-4147-A177-3AD203B41FA5}">
                      <a16:colId xmlns:a16="http://schemas.microsoft.com/office/drawing/2014/main" val="2525956888"/>
                    </a:ext>
                  </a:extLst>
                </a:gridCol>
                <a:gridCol w="2694709">
                  <a:extLst>
                    <a:ext uri="{9D8B030D-6E8A-4147-A177-3AD203B41FA5}">
                      <a16:colId xmlns:a16="http://schemas.microsoft.com/office/drawing/2014/main" val="4157217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шлем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шлюз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шкаф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швея</a:t>
                      </a:r>
                      <a:endParaRPr lang="ru-RU" sz="3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шмель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шланг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шпиль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3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шляпка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шлюпка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штопка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шпинат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штанга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шпагат</a:t>
                      </a:r>
                      <a:endParaRPr lang="ru-RU" sz="3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шпилька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шпулька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штопать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шницель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6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шкатулка</a:t>
                      </a:r>
                      <a:endParaRPr lang="ru-RU" sz="3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34877907"/>
                  </a:ext>
                </a:extLst>
              </a:tr>
            </a:tbl>
          </a:graphicData>
        </a:graphic>
      </p:graphicFrame>
      <p:pic>
        <p:nvPicPr>
          <p:cNvPr id="4" name="Рисунок 3" descr="Произносить (читать) слоги Ш__ТА, Ш__ТО, Ш__ТУ, Ш__ТЫ, Ш__ТЭ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83" b="13803"/>
          <a:stretch/>
        </p:blipFill>
        <p:spPr bwMode="auto">
          <a:xfrm>
            <a:off x="1648692" y="642594"/>
            <a:ext cx="8506690" cy="179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90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0218"/>
            <a:ext cx="10058400" cy="113607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лягушке пройти по дорожке. 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Методическая разработка по логопедии (старшая группа): Пособие для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496291"/>
            <a:ext cx="10529454" cy="522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98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09057" y="1234093"/>
            <a:ext cx="9555480" cy="427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ovushka-zheldor.ru/wp-content/uploads/2019/05/Artikulyacionnye_uprazhneniya_dlya_postanovki_zvuka_sh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304800"/>
            <a:ext cx="10820400" cy="577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2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ртикуляционная гимнастика для звука «ш»: комплекс упражнений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457202"/>
            <a:ext cx="10764981" cy="592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18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 змейке пробежать по дорожке.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Автоматизация звука Ш | Говорунчик - сайт для заботливых родителей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" y="2774463"/>
            <a:ext cx="225742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втоматизация звука ш в слогах | Логош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39096"/>
          <a:stretch/>
        </p:blipFill>
        <p:spPr bwMode="auto">
          <a:xfrm>
            <a:off x="2757054" y="1828800"/>
            <a:ext cx="8631382" cy="439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7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втоматизация звука [ш] в слогах, словах. - YouTub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524" r="13194" b="-1"/>
          <a:stretch/>
        </p:blipFill>
        <p:spPr bwMode="auto">
          <a:xfrm>
            <a:off x="886692" y="706583"/>
            <a:ext cx="10210800" cy="554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5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дорожку слогов и поиграй с пальчиками.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Автоматизация звука Ш. Обсуждение на LiveInternet - Российский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6339" r="16348" b="7167"/>
          <a:stretch/>
        </p:blipFill>
        <p:spPr bwMode="auto">
          <a:xfrm>
            <a:off x="1066801" y="1820229"/>
            <a:ext cx="4433454" cy="482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НИИ Эврика. Пальчиковая гимнастика для дошкольников 4–6 ле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89" y="1820230"/>
            <a:ext cx="5793366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Конспект и презентация к индивидуальному логопедическому занятию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6473"/>
            <a:ext cx="10058400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33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Новая игра на автоматизация звука Ш в прямых слогах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1" b="49554"/>
          <a:stretch/>
        </p:blipFill>
        <p:spPr bwMode="auto">
          <a:xfrm>
            <a:off x="651164" y="498764"/>
            <a:ext cx="11042072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Новая игра на автоматизация звука Ш в прямых слогах ...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54439" r="62771" b="11564"/>
          <a:stretch/>
        </p:blipFill>
        <p:spPr bwMode="auto">
          <a:xfrm>
            <a:off x="9802089" y="845128"/>
            <a:ext cx="1524001" cy="1842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80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642594"/>
            <a:ext cx="10335491" cy="88594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место звука в слове.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Автоматизация звука Ж, Ш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43628" r="2043" b="24587"/>
          <a:stretch/>
        </p:blipFill>
        <p:spPr bwMode="auto">
          <a:xfrm>
            <a:off x="911730" y="3952188"/>
            <a:ext cx="6184467" cy="251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втоматизация звука Ж, Ш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44835" r="65558" b="27473"/>
          <a:stretch/>
        </p:blipFill>
        <p:spPr bwMode="auto">
          <a:xfrm>
            <a:off x="7096197" y="3918017"/>
            <a:ext cx="4045528" cy="25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Автоматизация звука Ж, Ш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56" b="76606"/>
          <a:stretch/>
        </p:blipFill>
        <p:spPr bwMode="auto">
          <a:xfrm>
            <a:off x="895205" y="1528538"/>
            <a:ext cx="10229995" cy="238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295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97</TotalTime>
  <Words>142</Words>
  <Application>Microsoft Office PowerPoint</Application>
  <PresentationFormat>Широкоэкранный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Garamond</vt:lpstr>
      <vt:lpstr>Symbol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Помоги  змейке пробежать по дорожке.</vt:lpstr>
      <vt:lpstr>Презентация PowerPoint</vt:lpstr>
      <vt:lpstr>Повтори дорожку слогов и поиграй с пальчиками. </vt:lpstr>
      <vt:lpstr>Презентация PowerPoint</vt:lpstr>
      <vt:lpstr>Презентация PowerPoint</vt:lpstr>
      <vt:lpstr>Найди место звука в слове.</vt:lpstr>
      <vt:lpstr>Презентация PowerPoint</vt:lpstr>
      <vt:lpstr>Пальчики по столу шагают   и слова повторяют.</vt:lpstr>
      <vt:lpstr>Мы с пальчиками играем   и слова повторяем.</vt:lpstr>
      <vt:lpstr>В ладоши хлопаем и   слова проговариваем.</vt:lpstr>
      <vt:lpstr>Презентация PowerPoint</vt:lpstr>
      <vt:lpstr>Помоги лягушке пройти по дорожке.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12</cp:revision>
  <dcterms:created xsi:type="dcterms:W3CDTF">2020-04-06T16:18:36Z</dcterms:created>
  <dcterms:modified xsi:type="dcterms:W3CDTF">2020-05-21T02:26:41Z</dcterms:modified>
</cp:coreProperties>
</file>