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72" r:id="rId4"/>
    <p:sldId id="258" r:id="rId5"/>
    <p:sldId id="271" r:id="rId6"/>
    <p:sldId id="274" r:id="rId7"/>
    <p:sldId id="275" r:id="rId8"/>
    <p:sldId id="263" r:id="rId9"/>
    <p:sldId id="268" r:id="rId10"/>
    <p:sldId id="270" r:id="rId11"/>
    <p:sldId id="27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8DDCF-2799-45B1-8515-CAA2143F7557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B7503-C6E7-4EE6-99F9-1C2415EF3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ЦЕЛЬ: оказание практической помощи педагогам в использовании Квест-технологии в условиях реализации ФГОС ДО.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ЗАДАЧИ: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Сформировать у участников мастер- класса представления о Квест- технологии в дошкольном образовательном учреждении.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Содействовать практическому освоению навыков проектирования образовательной деятельности с применением Квест-технологии.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свете последних тенденций, когда вступил в силу ФГОС ДО, который базируется на основополагающих принципах: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поддержка разнообразия детства;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сохранение уникальности и самоценности детства, как важного этапа в общем развитии человека;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реализация программ дошкольного образования происходит в специфических для дошкольников форме - в игре, познавательной и исследовательской деятельности, творческой активности.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Образовательная деятельность в формате квест замечательно вписывается в концепцию, заданную ФГОС ДО. И становится отличной возможностью для педагога и детей увлекательно и оригинально организовать жизнь в детском саду.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Задачи могут быть самые разные по своему содержанию и наполнению: творческие, активные, интеллектуальные и т.п. Особенно значимо, что квесты могут проходить как в закрытом пространстве (группа, помещение детского сада), так и на улице, на природе охватывая все окружающее пространство.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ходе КВЕСТА у детей происходит развитие по всем образовательным областям и реализуются разные виды деятельности: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Хочется особо обратить внимание на последний этап.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Воспитатель ориентируется на 4 вида рефлексии для оценки мероприятия: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Коммуникационная - обмен мнениями и новой информацией между детьми и педагогами;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Информационная - приобретение детьми нового знания;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Мотивационная - побуждение детей и родителей к дальнейшему расширению информационного поля;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Оценочная - соотнесение новой информации и уже имеющихся у детей знаний, высказывание собственного отношения, оценка процесса.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Механизмом стимулирования рефлексии могут быть вопросы для беседы: «Что нового узнали?», «Что было интересно?», «Что вас удивило?», «Что было трудно?», «Все ли у вас получилось так, как хотелось?».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Прохождение каждого этапа позволяет команде игроков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перейти на следующий этап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Команда получает недостающую информацию, подсказку, снаряжение и т.п. Но изюминка такой организации игровой деятельности состоит в том, что, выполнив одно задание, дети получают подсказку к выполнению следующего, что является эффективным средством повышения двигательной активности и мотивационной готовности к познанию и исследованию. Также в ходе выполнения заданий дети получают бонусы (фишки) и штрафы.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 создания игры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Определите для какой целевой аудитории будет предназначена игра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Сформулируйте цель игры - ради чего вы планируете ее провести и чего достичь в результате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Продумайте инструкцию к игре, сначала приблизительно, в общих чертах, отвечая себе на вопрос: «Что необходимо делать участникам,  чтобы цель игры оказалась достигнута?», а потом пропишите инструкцию дословно.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Подумайте, на что похоже предполагаемое инструкцией действие, какие образы у вас возникают, также учтите возраст и другие особенности целевой аудитории и основную идею программы. Обобщив эти данные, придумайте игровую метафору, интригу игры.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Исходя из получившейся метафоры, придумайте вашей игре красивое название.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Мысленно проиграйте полностью всю игру и пропишите методические особенности ее проведения (продолжительность, особенности организации игрового пространства, время и место проведения, необходимые материалы).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Еще раз представьте себе игру и оцените, каковы ее ресурсы как для самих участников, так и для ведущего, помимо очевидных (исходя из самой цели игры).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Понимая возможности игры, ее потенциал, продумайте вопросы для обсуждения, содержательного анализа после игры.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Подумайте над вариантами модификации игры.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ВЫВОД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самое главное, это то, что квесты помогают нам активизировать и детей, и родителей, и педагогов. Это игра, в которой задействуется одновременно и интеллект участников, их физические способности, воображение и творчество. Здесь необходимо проявить и смекалку, и наблюдательность, и находчивость, и сообразительность, эта тренировка памяти и внимания, это развитие аналитических способностей и коммуникативных качеств. Участники учатся договариваться друг с другом, распределять обязанности, действовать вместе, переживать друг за друга, помогать. Все это способствует сплочению не только детского коллектива, но и родительского сообщества, а также улучшает детско-родительские отношения. А еще немаловажным является то, что родители становятся активными участниками образовательного процесса в ДОУ, укрепляются и формируются доверительные взаимоотношения детский сад-семья.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Квест-игры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 из интересных средств, направленных на самовоспитание и саморазвитие ребёнка как личности творческой, физически здоровой, с активной познавательной позицией. Что и является основным требованием ФГОС ДО.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B7503-C6E7-4EE6-99F9-1C2415EF362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yabinka.detskiysad19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56084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№ 19 «Рябинка»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658204  г. Рубцовск, ул. Комсомольская, 65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тел.: (38557) 7-59-69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-mail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ryabinka.detskiysad19@mail.ru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технология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 ее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образовательном процессе ДОУ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500570"/>
            <a:ext cx="4672608" cy="1952766"/>
          </a:xfrm>
        </p:spPr>
        <p:txBody>
          <a:bodyPr>
            <a:noAutofit/>
          </a:bodyPr>
          <a:lstStyle/>
          <a:p>
            <a:pPr algn="r"/>
            <a:endParaRPr lang="ru-RU" sz="1800" dirty="0" smtClean="0"/>
          </a:p>
          <a:p>
            <a:pPr algn="r"/>
            <a:r>
              <a:rPr lang="ru-RU" sz="1800" b="1" dirty="0" smtClean="0"/>
              <a:t>Подготовила: воспитатель </a:t>
            </a:r>
          </a:p>
          <a:p>
            <a:pPr algn="r"/>
            <a:r>
              <a:rPr lang="ru-RU" sz="1800" b="1" dirty="0" smtClean="0"/>
              <a:t>Высшей квалификационной </a:t>
            </a:r>
          </a:p>
          <a:p>
            <a:pPr algn="r"/>
            <a:r>
              <a:rPr lang="ru-RU" sz="1800" b="1" dirty="0" smtClean="0"/>
              <a:t>категории Юрьева О.Н.</a:t>
            </a:r>
            <a:endParaRPr lang="ru-RU" sz="1800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  <p:pic>
        <p:nvPicPr>
          <p:cNvPr id="1026" name="Picture 2" descr="C:\Users\User1\Desktop\заставки\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5000636"/>
            <a:ext cx="2785943" cy="131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3890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АЛГОРИТМ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РАЗРАБОТКИ КВЕСТА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c-peterhof.spb.ru/images/DmitrievaEV/s-3.png"/>
          <p:cNvPicPr>
            <a:picLocks noGrp="1"/>
          </p:cNvPicPr>
          <p:nvPr>
            <p:ph idx="1"/>
          </p:nvPr>
        </p:nvPicPr>
        <p:blipFill>
          <a:blip r:embed="rId3" cstate="print"/>
          <a:srcRect r="5693" b="15625"/>
          <a:stretch>
            <a:fillRect/>
          </a:stretch>
        </p:blipFill>
        <p:spPr bwMode="auto">
          <a:xfrm>
            <a:off x="1285852" y="1785926"/>
            <a:ext cx="7309610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229468" cy="44291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Задания для детского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могут быть самыми разнообразными: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загадки;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ребусы;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игры «Найди отличия»,  «Что лишнее?»;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творческие задания;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игры с песком;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лабиринты;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спортивные эстафеты.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25438"/>
            <a:ext cx="7000924" cy="174624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396423142_zsgnqrlrpu8asi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43174" y="2571744"/>
            <a:ext cx="3810000" cy="237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лнце 4"/>
          <p:cNvSpPr/>
          <p:nvPr/>
        </p:nvSpPr>
        <p:spPr bwMode="auto">
          <a:xfrm>
            <a:off x="2071670" y="2000240"/>
            <a:ext cx="914400" cy="914400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7472386" cy="41434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Квест (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Как переводится это слово?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Quest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— поиск,  поиск приключений, исполнение рыцарского обета.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Данное понятие обозначает какой-либо сюжет, который предполагает достижение цели путем преодоления каких-либо препятствий.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c-peterhof.spb.ru/images/DmitrievaEV/s-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1071546"/>
            <a:ext cx="7347233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1538" y="214290"/>
            <a:ext cx="407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ОТКУДА ПРИШЛИ К НАМ КВЕСТЫ 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НАЧАЛО КВЕСТАМ ПОЛОЖИЛИ КОМПЬЮТЕРНЫЕ ИГРЫ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6429420" cy="3286148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это игровая педагогическая технология.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это форма взаимодействия педагога и детей, которая способствует формированию умений решать определенные задачи на основе компетентного выбора альтернативных вариантов через реализацию определенного сюжета.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Oval 2"/>
          <p:cNvSpPr>
            <a:spLocks noChangeArrowheads="1"/>
          </p:cNvSpPr>
          <p:nvPr/>
        </p:nvSpPr>
        <p:spPr bwMode="gray">
          <a:xfrm>
            <a:off x="2514600" y="2271713"/>
            <a:ext cx="2743200" cy="2743200"/>
          </a:xfrm>
          <a:prstGeom prst="ellipse">
            <a:avLst/>
          </a:prstGeom>
          <a:solidFill>
            <a:srgbClr val="FFFFFF">
              <a:alpha val="8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gray">
          <a:xfrm>
            <a:off x="3657600" y="2786063"/>
            <a:ext cx="1619250" cy="1619250"/>
          </a:xfrm>
          <a:prstGeom prst="ellipse">
            <a:avLst/>
          </a:prstGeom>
          <a:solidFill>
            <a:srgbClr val="DCDCDC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gray">
          <a:xfrm>
            <a:off x="2895600" y="3567113"/>
            <a:ext cx="1524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gray">
          <a:xfrm>
            <a:off x="3733800" y="2424113"/>
            <a:ext cx="914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gray">
          <a:xfrm flipH="1">
            <a:off x="3829050" y="3948113"/>
            <a:ext cx="819150" cy="140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gray">
          <a:xfrm>
            <a:off x="5029200" y="3871913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gray">
          <a:xfrm flipV="1">
            <a:off x="5029200" y="2576513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gray">
          <a:xfrm>
            <a:off x="4295775" y="3176588"/>
            <a:ext cx="895350" cy="8953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746108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Виды детской деятельности в процессе проведения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67745" y="1124744"/>
            <a:ext cx="1896270" cy="1808958"/>
            <a:chOff x="2064" y="1008"/>
            <a:chExt cx="787" cy="873"/>
          </a:xfrm>
        </p:grpSpPr>
        <p:sp>
          <p:nvSpPr>
            <p:cNvPr id="62476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083" y="1031"/>
              <a:ext cx="680" cy="850"/>
              <a:chOff x="3975" y="1592"/>
              <a:chExt cx="932" cy="1164"/>
            </a:xfrm>
          </p:grpSpPr>
          <p:pic>
            <p:nvPicPr>
              <p:cNvPr id="62478" name="Picture 14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479" name="Oval 15"/>
              <p:cNvSpPr>
                <a:spLocks noChangeArrowheads="1"/>
              </p:cNvSpPr>
              <p:nvPr/>
            </p:nvSpPr>
            <p:spPr bwMode="gray">
              <a:xfrm>
                <a:off x="3976" y="1592"/>
                <a:ext cx="931" cy="937"/>
              </a:xfrm>
              <a:prstGeom prst="ellipse">
                <a:avLst/>
              </a:prstGeom>
              <a:solidFill>
                <a:schemeClr val="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480" name="Picture 16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5" y="1631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483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4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5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6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488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89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0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491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494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5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6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497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499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0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1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02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03" name="Rectangle 39"/>
            <p:cNvSpPr>
              <a:spLocks noChangeArrowheads="1"/>
            </p:cNvSpPr>
            <p:nvPr/>
          </p:nvSpPr>
          <p:spPr bwMode="gray">
            <a:xfrm>
              <a:off x="2242" y="1272"/>
              <a:ext cx="609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ru-RU" sz="1600" dirty="0" smtClean="0"/>
                <a:t>Игровая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1115616" y="2564904"/>
            <a:ext cx="2399113" cy="1649909"/>
            <a:chOff x="1931" y="1008"/>
            <a:chExt cx="1194" cy="872"/>
          </a:xfrm>
        </p:grpSpPr>
        <p:sp>
          <p:nvSpPr>
            <p:cNvPr id="62505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2087" y="1031"/>
              <a:ext cx="681" cy="849"/>
              <a:chOff x="3975" y="1593"/>
              <a:chExt cx="932" cy="1163"/>
            </a:xfrm>
          </p:grpSpPr>
          <p:pic>
            <p:nvPicPr>
              <p:cNvPr id="62507" name="Picture 43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08" name="Oval 44"/>
              <p:cNvSpPr>
                <a:spLocks noChangeArrowheads="1"/>
              </p:cNvSpPr>
              <p:nvPr/>
            </p:nvSpPr>
            <p:spPr bwMode="gray">
              <a:xfrm>
                <a:off x="3976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09" name="Picture 45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8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3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12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3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4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5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17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8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19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20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23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4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5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6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28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29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0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31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32" name="Rectangle 68"/>
            <p:cNvSpPr>
              <a:spLocks noChangeArrowheads="1"/>
            </p:cNvSpPr>
            <p:nvPr/>
          </p:nvSpPr>
          <p:spPr bwMode="gray">
            <a:xfrm>
              <a:off x="1931" y="1294"/>
              <a:ext cx="1194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Коммуникативная</a:t>
              </a:r>
              <a:endParaRPr lang="ru-RU" sz="1600" dirty="0"/>
            </a:p>
          </p:txBody>
        </p: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2267742" y="4581128"/>
            <a:ext cx="1927624" cy="1981597"/>
            <a:chOff x="2064" y="1008"/>
            <a:chExt cx="764" cy="872"/>
          </a:xfrm>
        </p:grpSpPr>
        <p:sp>
          <p:nvSpPr>
            <p:cNvPr id="62534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36" name="Picture 72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7" y="1593"/>
                <a:ext cx="926" cy="935"/>
              </a:xfrm>
              <a:prstGeom prst="rect">
                <a:avLst/>
              </a:prstGeom>
              <a:noFill/>
            </p:spPr>
          </p:pic>
          <p:sp>
            <p:nvSpPr>
              <p:cNvPr id="62537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38" name="Picture 74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0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1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41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2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3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4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46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7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8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49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24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52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3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4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5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57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8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59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60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61" name="Rectangle 97"/>
            <p:cNvSpPr>
              <a:spLocks noChangeArrowheads="1"/>
            </p:cNvSpPr>
            <p:nvPr/>
          </p:nvSpPr>
          <p:spPr bwMode="gray">
            <a:xfrm>
              <a:off x="2093" y="1230"/>
              <a:ext cx="735" cy="1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Изобразительная</a:t>
              </a:r>
              <a:endParaRPr lang="ru-RU" sz="1600" dirty="0"/>
            </a:p>
          </p:txBody>
        </p:sp>
      </p:grp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4716016" y="4581128"/>
            <a:ext cx="1904329" cy="1962845"/>
            <a:chOff x="2064" y="1008"/>
            <a:chExt cx="722" cy="872"/>
          </a:xfrm>
        </p:grpSpPr>
        <p:sp>
          <p:nvSpPr>
            <p:cNvPr id="62563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7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65" name="Picture 10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66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3">
                  <a:lumMod val="25000"/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67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28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29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70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1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2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3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575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6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7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8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31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498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581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2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3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4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04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58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58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590" name="Rectangle 126"/>
            <p:cNvSpPr>
              <a:spLocks noChangeArrowheads="1"/>
            </p:cNvSpPr>
            <p:nvPr/>
          </p:nvSpPr>
          <p:spPr bwMode="gray">
            <a:xfrm>
              <a:off x="2185" y="1264"/>
              <a:ext cx="582" cy="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Музыкальная </a:t>
              </a:r>
              <a:endParaRPr lang="ru-RU" sz="1600" dirty="0"/>
            </a:p>
          </p:txBody>
        </p:sp>
      </p:grpSp>
      <p:grpSp>
        <p:nvGrpSpPr>
          <p:cNvPr id="62506" name="Group 127"/>
          <p:cNvGrpSpPr>
            <a:grpSpLocks/>
          </p:cNvGrpSpPr>
          <p:nvPr/>
        </p:nvGrpSpPr>
        <p:grpSpPr bwMode="auto">
          <a:xfrm>
            <a:off x="4932364" y="1196752"/>
            <a:ext cx="2735980" cy="1744886"/>
            <a:chOff x="1907" y="1008"/>
            <a:chExt cx="1324" cy="872"/>
          </a:xfrm>
        </p:grpSpPr>
        <p:sp>
          <p:nvSpPr>
            <p:cNvPr id="62592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10" name="Group 129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62594" name="Picture 130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62595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62596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62511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62516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62599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0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1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2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2521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62604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5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6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7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2522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62527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10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1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2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3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33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15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6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7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18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19" name="Rectangle 155"/>
            <p:cNvSpPr>
              <a:spLocks noChangeArrowheads="1"/>
            </p:cNvSpPr>
            <p:nvPr/>
          </p:nvSpPr>
          <p:spPr bwMode="gray">
            <a:xfrm>
              <a:off x="1907" y="1189"/>
              <a:ext cx="132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Познавательно</a:t>
              </a:r>
            </a:p>
            <a:p>
              <a:pPr lvl="0"/>
              <a:r>
                <a:rPr lang="ru-RU" sz="1600" dirty="0" smtClean="0"/>
                <a:t>-исследовательская</a:t>
              </a:r>
              <a:endParaRPr lang="ru-RU" sz="1600" dirty="0"/>
            </a:p>
          </p:txBody>
        </p:sp>
      </p:grpSp>
      <p:grpSp>
        <p:nvGrpSpPr>
          <p:cNvPr id="62535" name="Group 156"/>
          <p:cNvGrpSpPr>
            <a:grpSpLocks/>
          </p:cNvGrpSpPr>
          <p:nvPr/>
        </p:nvGrpSpPr>
        <p:grpSpPr bwMode="auto">
          <a:xfrm rot="4976862" flipH="1">
            <a:off x="4455026" y="3337080"/>
            <a:ext cx="700302" cy="673502"/>
            <a:chOff x="1944" y="1111"/>
            <a:chExt cx="204" cy="196"/>
          </a:xfrm>
        </p:grpSpPr>
        <p:pic>
          <p:nvPicPr>
            <p:cNvPr id="62621" name="Picture 157" descr="circuler_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</p:spPr>
        </p:pic>
        <p:sp>
          <p:nvSpPr>
            <p:cNvPr id="62622" name="Oval 15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>
                    <a:alpha val="50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2539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62540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2625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6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7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28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2545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2630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1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2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633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62634" name="Arc 170"/>
            <p:cNvSpPr>
              <a:spLocks/>
            </p:cNvSpPr>
            <p:nvPr/>
          </p:nvSpPr>
          <p:spPr bwMode="gray">
            <a:xfrm rot="25447716">
              <a:off x="1948" y="1107"/>
              <a:ext cx="196" cy="2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3603 w 43200"/>
                <a:gd name="T1" fmla="*/ 33545 h 43155"/>
                <a:gd name="T2" fmla="*/ 22996 w 43200"/>
                <a:gd name="T3" fmla="*/ 43155 h 43155"/>
                <a:gd name="T4" fmla="*/ 21600 w 43200"/>
                <a:gd name="T5" fmla="*/ 21600 h 4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2635" name="Picture 171" descr="light_shadow1"/>
            <p:cNvPicPr>
              <a:picLocks noChangeAspect="1" noChangeArrowheads="1"/>
            </p:cNvPicPr>
            <p:nvPr/>
          </p:nvPicPr>
          <p:blipFill>
            <a:blip r:embed="rId4" cstate="print"/>
            <a:srcRect t="11024" b="46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</p:spPr>
        </p:pic>
      </p:grpSp>
      <p:sp>
        <p:nvSpPr>
          <p:cNvPr id="62636" name="AutoShape 172"/>
          <p:cNvSpPr>
            <a:spLocks/>
          </p:cNvSpPr>
          <p:nvPr/>
        </p:nvSpPr>
        <p:spPr bwMode="auto">
          <a:xfrm>
            <a:off x="7092280" y="1844824"/>
            <a:ext cx="1509712" cy="366713"/>
          </a:xfrm>
          <a:prstGeom prst="accentCallout2">
            <a:avLst>
              <a:gd name="adj1" fmla="val 31167"/>
              <a:gd name="adj2" fmla="val -5046"/>
              <a:gd name="adj3" fmla="val 31167"/>
              <a:gd name="adj4" fmla="val -38907"/>
              <a:gd name="adj5" fmla="val 99565"/>
              <a:gd name="adj6" fmla="val -73185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7" name="AutoShape 173"/>
          <p:cNvSpPr>
            <a:spLocks/>
          </p:cNvSpPr>
          <p:nvPr/>
        </p:nvSpPr>
        <p:spPr bwMode="auto">
          <a:xfrm>
            <a:off x="6872288" y="3784600"/>
            <a:ext cx="1509712" cy="392113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112551"/>
              <a:gd name="adj6" fmla="val -59833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8" name="AutoShape 174"/>
          <p:cNvSpPr>
            <a:spLocks/>
          </p:cNvSpPr>
          <p:nvPr/>
        </p:nvSpPr>
        <p:spPr bwMode="auto">
          <a:xfrm>
            <a:off x="1009650" y="1620838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4843"/>
              <a:gd name="adj5" fmla="val 98542"/>
              <a:gd name="adj6" fmla="val 125000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39" name="AutoShape 175"/>
          <p:cNvSpPr>
            <a:spLocks/>
          </p:cNvSpPr>
          <p:nvPr/>
        </p:nvSpPr>
        <p:spPr bwMode="auto">
          <a:xfrm>
            <a:off x="234950" y="3937000"/>
            <a:ext cx="1593850" cy="434975"/>
          </a:xfrm>
          <a:prstGeom prst="accentCallout2">
            <a:avLst>
              <a:gd name="adj1" fmla="val 26278"/>
              <a:gd name="adj2" fmla="val 104782"/>
              <a:gd name="adj3" fmla="val 26278"/>
              <a:gd name="adj4" fmla="val 118926"/>
              <a:gd name="adj5" fmla="val -35769"/>
              <a:gd name="adj6" fmla="val 13446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40" name="AutoShape 176"/>
          <p:cNvSpPr>
            <a:spLocks/>
          </p:cNvSpPr>
          <p:nvPr/>
        </p:nvSpPr>
        <p:spPr bwMode="auto">
          <a:xfrm>
            <a:off x="463550" y="5243513"/>
            <a:ext cx="1509713" cy="392112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153440"/>
              <a:gd name="adj6" fmla="val 175500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  <a:effectLst/>
        </p:spPr>
        <p:txBody>
          <a:bodyPr anchor="ctr"/>
          <a:lstStyle/>
          <a:p>
            <a:pPr algn="l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2642" name="Rectangle 178"/>
          <p:cNvSpPr>
            <a:spLocks noChangeArrowheads="1"/>
          </p:cNvSpPr>
          <p:nvPr/>
        </p:nvSpPr>
        <p:spPr bwMode="gray">
          <a:xfrm>
            <a:off x="4481513" y="5403850"/>
            <a:ext cx="42862" cy="741363"/>
          </a:xfrm>
          <a:prstGeom prst="rect">
            <a:avLst/>
          </a:prstGeom>
          <a:solidFill>
            <a:srgbClr val="FF99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9" name="Group 98"/>
          <p:cNvGrpSpPr>
            <a:grpSpLocks/>
          </p:cNvGrpSpPr>
          <p:nvPr/>
        </p:nvGrpSpPr>
        <p:grpSpPr bwMode="auto">
          <a:xfrm>
            <a:off x="5796136" y="2780928"/>
            <a:ext cx="1904329" cy="1962845"/>
            <a:chOff x="2064" y="1008"/>
            <a:chExt cx="722" cy="872"/>
          </a:xfrm>
        </p:grpSpPr>
        <p:sp>
          <p:nvSpPr>
            <p:cNvPr id="180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000"/>
              </a:srgb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1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194" name="Picture 10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</p:spPr>
          </p:pic>
          <p:sp>
            <p:nvSpPr>
              <p:cNvPr id="195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96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46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</p:spPr>
          </p:pic>
          <p:grpSp>
            <p:nvGrpSpPr>
              <p:cNvPr id="197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198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04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5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6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7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9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00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1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2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03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82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184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90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1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2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3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5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6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7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8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9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83" name="Rectangle 126"/>
            <p:cNvSpPr>
              <a:spLocks noChangeArrowheads="1"/>
            </p:cNvSpPr>
            <p:nvPr/>
          </p:nvSpPr>
          <p:spPr bwMode="gray">
            <a:xfrm>
              <a:off x="2185" y="1264"/>
              <a:ext cx="566" cy="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pPr lvl="0"/>
              <a:r>
                <a:rPr lang="ru-RU" sz="1600" dirty="0" smtClean="0"/>
                <a:t>Двигательная</a:t>
              </a:r>
              <a:endParaRPr lang="ru-RU" sz="1600" dirty="0"/>
            </a:p>
          </p:txBody>
        </p:sp>
      </p:grpSp>
      <p:cxnSp>
        <p:nvCxnSpPr>
          <p:cNvPr id="209" name="Прямая со стрелкой 208"/>
          <p:cNvCxnSpPr>
            <a:stCxn id="62622" idx="6"/>
          </p:cNvCxnSpPr>
          <p:nvPr/>
        </p:nvCxnSpPr>
        <p:spPr bwMode="auto">
          <a:xfrm>
            <a:off x="4837170" y="3960430"/>
            <a:ext cx="454910" cy="9194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1" name="Прямая со стрелкой 210"/>
          <p:cNvCxnSpPr/>
          <p:nvPr/>
        </p:nvCxnSpPr>
        <p:spPr bwMode="auto">
          <a:xfrm>
            <a:off x="4932040" y="3789040"/>
            <a:ext cx="10081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 descr="C:\Users\User1\Desktop\заставки\images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92896"/>
            <a:ext cx="2171700" cy="2105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25438"/>
            <a:ext cx="7329510" cy="5532454"/>
          </a:xfrm>
        </p:spPr>
        <p:txBody>
          <a:bodyPr/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это игровая педагогическая технология</a:t>
            </a:r>
            <a:r>
              <a:rPr lang="ru-RU" sz="2000" b="1" dirty="0" smtClean="0"/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говорить 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как о форме организации детских мероприятий, то это игра, чаще всего командная.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Она включающая различные задания соревновательного характера и имеет определенный сюжет.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Детские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отличаются наличием заданий, затрагивающих самые разные области знаний и умений — это могут быть как физические соревнования (например, эстафеты), так и интеллектуальные викторины.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Сценарий такой игры предполагает использование сложных декораций, музыкального сопровождения, а также привлечение аниматоров.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15304" cy="6429420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Принципы  организации </a:t>
            </a:r>
            <a:r>
              <a:rPr lang="ru-RU" sz="1600" b="1" u="sng" dirty="0" err="1" smtClean="0">
                <a:latin typeface="Times New Roman" pitchFamily="18" charset="0"/>
                <a:cs typeface="Times New Roman" pitchFamily="18" charset="0"/>
              </a:rPr>
              <a:t>квестов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все игры и задания должны быть безопасными (не следует просить детей перепрыгнуть через костер или залезть на дерево);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задачи, поставленные перед детьми, должны соответствовать возрасту участников и их индивидуальным особенностям;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в содержание сценария требуется внедрить разные виды деятельности, так как выполнять однообразные задания дети указанного возраста, согласно психолого-возрастным особенностям, не могут;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задания необходимо продумать таким образом, чтобы они были последовательными, логически взаимосвязанными;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игра должна быть эмоционально окрашена с помощью декораций, музыкального сопровождения, костюмов, инвентаря;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дошкольники должны четко представлять цель игры, к которой они стремятся (например, найти клад или спасти доброго персонажа от злого);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следует продумать временные интервалы, во время которых дети смогут выполнить задание, но при этом не потеряют к нему интерес;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 роль педагога в игре : направлять детей, «наталкивать» на правильное решение, но окончательные выводы дети должны делать самостоятельно.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 КВЕСТА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imc-peterhof.spb.ru/images/DmitrievaEV/s-2.png"/>
          <p:cNvPicPr>
            <a:picLocks noGrp="1"/>
          </p:cNvPicPr>
          <p:nvPr>
            <p:ph sz="half" idx="1"/>
          </p:nvPr>
        </p:nvPicPr>
        <p:blipFill>
          <a:blip r:embed="rId3" cstate="print"/>
          <a:srcRect t="3175" r="45944" b="7936"/>
          <a:stretch>
            <a:fillRect/>
          </a:stretch>
        </p:blipFill>
        <p:spPr bwMode="auto">
          <a:xfrm>
            <a:off x="785786" y="1556792"/>
            <a:ext cx="307183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556792"/>
            <a:ext cx="5321752" cy="49685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4800" dirty="0" smtClean="0"/>
          </a:p>
          <a:p>
            <a:r>
              <a:rPr lang="ru-RU" sz="3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Оценка. Приз. Рефлексия (подведение итогов и оценка мероприятия)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Воспитатель ориентируется на 4 вида рефлексии для оценки мероприятия: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Коммуникационная - обмен мнениями и новой информацией между детьми и педагогами;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Информационная - приобретение детьми нового знания;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Мотивационная - побуждение детей и родителей к дальнейшему расширению информационного поля;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Оценочная - соотнесение новой информации и уже имеющихся у детей знаний, высказывание собственного отношения, оценка процесса.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44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672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 к заданиям: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Принципы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оригинальность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Доступность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Безопасность игр. 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доступность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Системность – логическая связь заданий  между собой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Соответствие игр возрасту, зонам актуального и ближайшего развития детей.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67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адекватность ситуации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Эмоциональная окрашенность заданий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Мирный способ решения споров и конфликтов.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</a:tr>
              <a:tr h="421215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Расчет  времени. 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</a:tr>
              <a:tr h="672731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Разнообразие детской деятельности во время прохождения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квеста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</a:tr>
              <a:tr h="672731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Наличие видимого конечного результата и обратной связи.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837</TotalTime>
  <Words>970</Words>
  <Application>Microsoft Office PowerPoint</Application>
  <PresentationFormat>Экран (4:3)</PresentationFormat>
  <Paragraphs>84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Муниципальное бюджетное дошкольное образовательное учреждение «Детский сад комбинированного вида № 19 «Рябинка» _____________________________________________________________________ 658204  г. Рубцовск, ул. Комсомольская, 65 тел.: (38557) 7-59-69 Е -mail:  ryabinka.detskiysad19@mail.ru  Квест - технология  и  ее применение  в образовательном процессе ДОУ  </vt:lpstr>
      <vt:lpstr>Квест (заимств. англ)  Как переводится это слово? Quest — поиск,  поиск приключений, исполнение рыцарского обета.   Данное понятие обозначает какой-либо сюжет, который предполагает достижение цели путем преодоления каких-либо препятствий.   </vt:lpstr>
      <vt:lpstr>Слайд 3</vt:lpstr>
      <vt:lpstr>Квест - это игровая педагогическая технология.  Квест - это форма взаимодействия педагога и детей, которая способствует формированию умений решать определенные задачи на основе компетентного выбора альтернативных вариантов через реализацию определенного сюжета. </vt:lpstr>
      <vt:lpstr>Виды детской деятельности в процессе проведения квеста</vt:lpstr>
      <vt:lpstr>Квест - это игровая педагогическая технология.   Если говорить о квесте как о форме организации детских мероприятий, то это игра, чаще всего командная.  Она включающая различные задания соревновательного характера и имеет определенный сюжет.  Детские квесты отличаются наличием заданий, затрагивающих самые разные области знаний и умений — это могут быть как физические соревнования (например, эстафеты), так и интеллектуальные викторины.  Сценарий такой игры предполагает использование сложных декораций, музыкального сопровождения, а также привлечение аниматоров. </vt:lpstr>
      <vt:lpstr>Принципы  организации квестов:  * все игры и задания должны быть безопасными (не следует просить детей перепрыгнуть через костер или залезть на дерево);  * задачи, поставленные перед детьми, должны соответствовать возрасту участников и их индивидуальным особенностям;  * в содержание сценария требуется внедрить разные виды деятельности, так как выполнять однообразные задания дети указанного возраста, согласно психолого-возрастным особенностям, не могут;  * задания необходимо продумать таким образом, чтобы они были последовательными, логически взаимосвязанными;  * игра должна быть эмоционально окрашена с помощью декораций, музыкального сопровождения, костюмов, инвентаря;  * дошкольники должны четко представлять цель игры, к которой они стремятся (например, найти клад или спасти доброго персонажа от злого);  следует продумать временные интервалы, во время которых дети смогут выполнить задание, но при этом не потеряют к нему интерес;  * роль педагога в игре : направлять детей, «наталкивать» на правильное решение, но окончательные выводы дети должны делать самостоятельно. </vt:lpstr>
      <vt:lpstr>СТРУКТУРА  КВЕСТА</vt:lpstr>
      <vt:lpstr>Этапы квеста</vt:lpstr>
      <vt:lpstr>АЛГОРИТМ  РАЗРАБОТКИ КВЕСТА</vt:lpstr>
      <vt:lpstr>Задания для детского квеста  могут быть самыми разнообразными:  * загадки; * ребусы; * игры «Найди отличия»,  «Что лишнее?»; * пазлы; * творческие задания; * игры с песком; * лабиринты; * спортивные эстафеты.  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«Основные подходы к Квест - технологии и опыт ее применения в образовательном процессе ДОУ при реализации требований ФГОС ДО» </dc:title>
  <dc:creator>User1</dc:creator>
  <cp:lastModifiedBy>User</cp:lastModifiedBy>
  <cp:revision>28</cp:revision>
  <dcterms:created xsi:type="dcterms:W3CDTF">2016-08-19T09:24:22Z</dcterms:created>
  <dcterms:modified xsi:type="dcterms:W3CDTF">2020-05-03T07:38:52Z</dcterms:modified>
</cp:coreProperties>
</file>