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9" r:id="rId4"/>
    <p:sldId id="268" r:id="rId5"/>
    <p:sldId id="274" r:id="rId6"/>
    <p:sldId id="270" r:id="rId7"/>
    <p:sldId id="277" r:id="rId8"/>
    <p:sldId id="276" r:id="rId9"/>
    <p:sldId id="280" r:id="rId10"/>
    <p:sldId id="279" r:id="rId11"/>
    <p:sldId id="275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497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85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66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3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95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40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56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44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543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67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641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A37C-A867-4127-A440-65CD007049EE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93C08-4D2C-4126-AAD0-7E21190A15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29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abinka.detskiysad19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meliawork.ru/assets/components/gallery/connector.php?action=web/phpthumb&amp;ctx=web&amp;w=750&amp;h=800&amp;zc=0&amp;far=&amp;q=90&amp;src=%2Fassets%2Fgallery%2F6%2F3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6464" y="-1139538"/>
            <a:ext cx="6851073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060848"/>
            <a:ext cx="8856984" cy="936104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Bef>
                <a:spcPts val="600"/>
              </a:spcBef>
              <a:tabLst>
                <a:tab pos="2970530" algn="ctr"/>
                <a:tab pos="5940425" algn="r"/>
              </a:tabLst>
            </a:pP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</a:t>
            </a: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«Детский сад комбинированного вида № 19 «Рябинка»</a:t>
            </a: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658204, г. Рубцовск, ул. Комсомольская, 65</a:t>
            </a: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тел.: (38557) 7-59-69</a:t>
            </a:r>
            <a: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Е</a:t>
            </a:r>
            <a:r>
              <a:rPr lang="en-US" sz="1200" b="1" dirty="0">
                <a:solidFill>
                  <a:prstClr val="black"/>
                </a:solidFill>
                <a:latin typeface="Times New Roman"/>
                <a:ea typeface="+mn-ea"/>
                <a:cs typeface="Times New Roman"/>
              </a:rPr>
              <a:t>-mail: </a:t>
            </a:r>
            <a:r>
              <a:rPr lang="en-US" sz="1200" b="1" u="sng" dirty="0">
                <a:solidFill>
                  <a:srgbClr val="0070C0"/>
                </a:solidFill>
                <a:latin typeface="Times New Roman"/>
                <a:ea typeface="+mn-ea"/>
                <a:cs typeface="Times New Roman"/>
                <a:hlinkClick r:id="rId3"/>
              </a:rPr>
              <a:t>ryabinka.detskiysad19@mail.ru</a:t>
            </a: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/>
            </a:r>
            <a:b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pPr marL="0" indent="0" algn="ctr">
              <a:buNone/>
            </a:pPr>
            <a:endParaRPr lang="ru-RU" sz="5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Проект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«Традиционная одежда на Руси»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4767452"/>
            <a:ext cx="4067944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Подготовила: Архипова Н.В.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ts val="600"/>
              </a:spcBef>
              <a:buClr>
                <a:srgbClr val="FE8637"/>
              </a:buClr>
              <a:buSzPct val="70000"/>
              <a:tabLst>
                <a:tab pos="2970530" algn="ctr"/>
                <a:tab pos="5940425" algn="r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(воспитатель первой кв. категории)</a:t>
            </a:r>
            <a:endParaRPr lang="ru-RU" sz="1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99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48883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717070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endParaRPr lang="ru-RU" sz="1000" b="1" dirty="0" smtClean="0">
              <a:solidFill>
                <a:srgbClr val="00B05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Заключительный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Выставка детских работ «Русский народный костюм», «Расписные кокошники»,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«Укрась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платочек», «Девочка в национальном костюме».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Оформление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альбома «Русский народный костюм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Показ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презентации по теме «Традиции русского народа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Развлечение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родителями 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«Русские посиделки».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Планирование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дальнейшей работы по поддержанию у детей интереса к народному творчеству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97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40544"/>
            <a:ext cx="7272808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10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 lvl="0" algn="ctr">
              <a:spcBef>
                <a:spcPct val="20000"/>
              </a:spcBef>
            </a:pPr>
            <a:endParaRPr lang="ru-RU" sz="10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познакомились с историей русского народного костюма и его элементами, предметами крестьянского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быта.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Закрепилось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представления детей о головных  уборах  их особенностях, внешнем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виде.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сформировались уважение и бережное отношение к народному костюму и предметам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старины.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воспитано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чувство гордости за русский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итогам опроса родителей, дети получили много интересной и познавательной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информации.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приняли активное участие в проекте (участие в сборе информации и книг, атрибутов и костюмов к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мероприятиям).</a:t>
            </a:r>
          </a:p>
          <a:p>
            <a:pPr marL="285750" lvl="0" indent="-285750">
              <a:lnSpc>
                <a:spcPct val="115000"/>
              </a:lnSpc>
              <a:buFont typeface="Symbol" panose="05050102010706020507" pitchFamily="18" charset="2"/>
              <a:buChar char="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Создали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совместно с родителями выставку «Русский народный костюм» для обогащения предметной среды, развития речи  и для более глубокого знания материала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9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 descr="https://avatars.mds.yandex.net/get-pdb/1949437/3cf13b36-4bda-42ad-aca9-1076dcb99188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92896"/>
            <a:ext cx="2520280" cy="342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331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92696"/>
            <a:ext cx="7344816" cy="199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Продолжительность проекта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краткосрочный.  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Тип проекта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познавательно-творческий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Участники проекта: 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дети, воспитатель, родители, логопед, музыкальный руководитель.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Возраст детей: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старшая группа №5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avatars.mds.yandex.net/get-pdb/1884726/da195aa3-04a1-41f4-a99d-c0c81a70af16/s1200?webp=fals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38" t="2208" r="35347" b="3968"/>
          <a:stretch/>
        </p:blipFill>
        <p:spPr bwMode="auto">
          <a:xfrm>
            <a:off x="4539203" y="2348880"/>
            <a:ext cx="37052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20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114025"/>
            <a:ext cx="4572000" cy="4255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816" y="692695"/>
            <a:ext cx="748883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сформировать представления детей о русском народном костюме посредством познавательно-исследовательской и продуктивной деятельности.</a:t>
            </a:r>
            <a:endParaRPr lang="ru-RU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endParaRPr lang="ru-RU" sz="16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проекта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lvl="0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детей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Познакомить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детей с народными традициями русского народного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костюма, его характерными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чертами;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народными названиями видов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одежды.</a:t>
            </a:r>
            <a:endParaRPr lang="ru-RU" dirty="0" smtClean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умение использовать полученные знания в творческих работах на занятиях и в самостоятельной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деятельности.</a:t>
            </a:r>
            <a:endParaRPr lang="ru-RU" dirty="0" smtClean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Развивать творческое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воображение, образную речь и нравственные качества личности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дошкольника.</a:t>
            </a:r>
            <a:endParaRPr lang="ru-RU" dirty="0" smtClean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Поддерживать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 детей и потребность в совместной познавательной и творческой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деятельности.</a:t>
            </a:r>
            <a:endParaRPr lang="ru-RU" dirty="0" smtClean="0">
              <a:ea typeface="Times New Roman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Воспитывать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уважительное отношение к национальному художественному наследию, к своему народу,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Родине.</a:t>
            </a: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>
                <a:solidFill>
                  <a:srgbClr val="676A6C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676A6C"/>
                </a:solidFill>
                <a:latin typeface="Times New Roman"/>
                <a:ea typeface="Times New Roman"/>
                <a:cs typeface="Times New Roman"/>
              </a:rPr>
            </a:br>
            <a:endParaRPr lang="ru-RU" sz="1400" dirty="0">
              <a:solidFill>
                <a:srgbClr val="676A6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2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764704"/>
            <a:ext cx="7344816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ru-RU" sz="1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педагогов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Привлечь внимание к проблеме формирования эстетических и нравственных качеств у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детей.</a:t>
            </a:r>
          </a:p>
          <a:p>
            <a:pPr marL="28575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расширению представлений детей  о русском национальном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костюме.</a:t>
            </a:r>
          </a:p>
          <a:p>
            <a:pPr marL="28575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развития интеллектуальных, коммуникативных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умений.</a:t>
            </a:r>
          </a:p>
          <a:p>
            <a:pPr marL="28575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познавательные способности детей в исследовательской и творческой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buSzPts val="1000"/>
              <a:tabLst>
                <a:tab pos="457200" algn="l"/>
              </a:tabLst>
            </a:pPr>
            <a:endParaRPr lang="ru-RU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Для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Познакомить родителей с историей русского национального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костюма.</a:t>
            </a: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внимание родителей к изучению и сбору материала о деталях русского народного костюма 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SzPts val="1000"/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развитию творческого потенциала родителей с детьми при создании продуктов проектной деятельности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2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930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588" y="620688"/>
            <a:ext cx="7416824" cy="526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b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Ожидаемый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 проекта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Систематизация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знаний детей о русском народном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костюме;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интерес к русской культуре и ее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традициям. </a:t>
            </a:r>
          </a:p>
          <a:p>
            <a:pPr marL="28575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Знать основные элементы народного костюма.</a:t>
            </a:r>
          </a:p>
          <a:p>
            <a:pPr marL="285750" lvl="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Реализация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 цели проекта, ее полное отражение в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проекте.</a:t>
            </a:r>
          </a:p>
          <a:p>
            <a:pPr marL="285750" lvl="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Научить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ребёнка уважать свой народ, почувствовать себя частью великого целого, с достоинством относиться к его прошлому, заботиться о его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будущем.</a:t>
            </a:r>
          </a:p>
          <a:p>
            <a:pPr marL="285750" lvl="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 детей коммуникативных навыков, умение работать в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команде.</a:t>
            </a:r>
          </a:p>
          <a:p>
            <a:pPr marL="285750" lvl="0" indent="-285750">
              <a:lnSpc>
                <a:spcPct val="150000"/>
              </a:lnSpc>
              <a:buFont typeface="Symbol" panose="05050102010706020507" pitchFamily="18" charset="2"/>
              <a:buChar char=""/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к активному участию в реализации проекта.</a:t>
            </a:r>
          </a:p>
          <a:p>
            <a:pPr lvl="0">
              <a:lnSpc>
                <a:spcPct val="115000"/>
              </a:lnSpc>
              <a:spcAft>
                <a:spcPts val="750"/>
              </a:spcAft>
            </a:pP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99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Актуальность. </a:t>
            </a:r>
          </a:p>
          <a:p>
            <a:pPr algn="just">
              <a:spcAft>
                <a:spcPts val="0"/>
              </a:spcAft>
            </a:pPr>
            <a:endParaRPr lang="ru-RU" sz="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У </a:t>
            </a:r>
            <a:r>
              <a:rPr lang="ru-RU" dirty="0">
                <a:latin typeface="Times New Roman"/>
                <a:ea typeface="Times New Roman"/>
              </a:rPr>
              <a:t>русской национальной одежды многовековая история. Её характер, сложившийся в быту многих поколений, соответствует внешнему облику, образу жизни, характеру труда русского народа.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Русский </a:t>
            </a:r>
            <a:r>
              <a:rPr lang="ru-RU" dirty="0">
                <a:latin typeface="Times New Roman"/>
                <a:ea typeface="Times New Roman"/>
              </a:rPr>
              <a:t>народный костюм – это источник творчества, который является объектом материальной и духовной культуры народа и его представления о прекрасном. Знакомясь, с русским национальным костюмом можно узнать о традициях, обычаях, и истории своего народа, о разнообразии костюма.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Интерес </a:t>
            </a:r>
            <a:r>
              <a:rPr lang="ru-RU" dirty="0">
                <a:latin typeface="Times New Roman"/>
                <a:ea typeface="Times New Roman"/>
              </a:rPr>
              <a:t>к прошлому, закономерно возникающий на определенном этапе развития человеческого общества, интерес к своим корням, к истории, культуре, быту народа есть общемировая тенденция. Только на основе прошлого можно понять настоящее, предвидеть будущее. А народ, не передающий все самое ценное из поколения в поколение, - народ без будущего.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С </a:t>
            </a:r>
            <a:r>
              <a:rPr lang="ru-RU" dirty="0">
                <a:latin typeface="Times New Roman"/>
                <a:ea typeface="Times New Roman"/>
              </a:rPr>
              <a:t>первых лет жизни ребенка приобщение его к культуре, общечеловеческим ценностям помогают заложить в нем фундамент нравственности, патриотизма, формирует основы самосознания и индивидуальности.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92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48883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92696"/>
            <a:ext cx="7416824" cy="563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Основные этапы реализации проекта: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Подготовительный:</a:t>
            </a:r>
          </a:p>
          <a:p>
            <a:pPr lvl="0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ru-RU" sz="1000" dirty="0" smtClean="0">
              <a:latin typeface="Times New Roman"/>
              <a:ea typeface="Times New Roman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Поисковая </a:t>
            </a:r>
            <a:r>
              <a:rPr lang="ru-RU" dirty="0">
                <a:latin typeface="Times New Roman"/>
                <a:ea typeface="Times New Roman"/>
              </a:rPr>
              <a:t>работа по подбору дидактического, иллюстративного, литературного, аудио и видео </a:t>
            </a:r>
            <a:r>
              <a:rPr lang="ru-RU" dirty="0" smtClean="0">
                <a:latin typeface="Times New Roman"/>
                <a:ea typeface="Times New Roman"/>
              </a:rPr>
              <a:t>материала.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(подобрать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сказки, стихи, загадки  об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одежде; подготовить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раскраски в соответствии с  возрастом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.)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Подготовка </a:t>
            </a:r>
            <a:r>
              <a:rPr lang="ru-RU" dirty="0">
                <a:latin typeface="Times New Roman"/>
                <a:ea typeface="Times New Roman"/>
              </a:rPr>
              <a:t>материалов для организации творческой деятельности </a:t>
            </a:r>
            <a:r>
              <a:rPr lang="ru-RU" dirty="0" smtClean="0">
                <a:latin typeface="Times New Roman"/>
                <a:ea typeface="Times New Roman"/>
              </a:rPr>
              <a:t>детей.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Выявление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первоначальных знаний детей  о русском народном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костюме.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о предстоящей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деятельности.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Планирование работы (формирование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 для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занятий)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   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  </a:t>
            </a:r>
            <a:endParaRPr lang="ru-RU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97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48883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620688"/>
            <a:ext cx="729742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Основной: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Формы работы с детьми</a:t>
            </a: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>
              <a:spcAft>
                <a:spcPts val="0"/>
              </a:spcAft>
            </a:pPr>
            <a:endParaRPr lang="ru-RU" sz="1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Times New Roman"/>
              </a:rPr>
              <a:t>Беседы с детьми: «Что носили раньше?», «Русский народный костюм»,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    «</a:t>
            </a:r>
            <a:r>
              <a:rPr lang="ru-RU" sz="1600" dirty="0">
                <a:latin typeface="Times New Roman"/>
                <a:ea typeface="Times New Roman"/>
              </a:rPr>
              <a:t>Откуда рубашка к нам пришла», </a:t>
            </a:r>
            <a:r>
              <a:rPr lang="ru-RU" sz="1600" dirty="0" smtClean="0">
                <a:latin typeface="Times New Roman"/>
                <a:ea typeface="Times New Roman"/>
              </a:rPr>
              <a:t>«</a:t>
            </a:r>
            <a:r>
              <a:rPr lang="ru-RU" sz="1600" dirty="0">
                <a:latin typeface="Times New Roman"/>
                <a:ea typeface="Times New Roman"/>
              </a:rPr>
              <a:t>Как предки шили одежду», «Русский </a:t>
            </a:r>
            <a:r>
              <a:rPr lang="ru-RU" sz="1600" dirty="0" smtClean="0">
                <a:latin typeface="Times New Roman"/>
                <a:ea typeface="Times New Roman"/>
              </a:rPr>
              <a:t>  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</a:rPr>
              <a:t>      костюм </a:t>
            </a:r>
            <a:r>
              <a:rPr lang="ru-RU" sz="1600" dirty="0">
                <a:latin typeface="Times New Roman"/>
                <a:ea typeface="Times New Roman"/>
              </a:rPr>
              <a:t>в русских народных </a:t>
            </a:r>
            <a:r>
              <a:rPr lang="ru-RU" sz="1600" dirty="0" smtClean="0">
                <a:latin typeface="Times New Roman"/>
                <a:ea typeface="Times New Roman"/>
              </a:rPr>
              <a:t>сказках», «Бабушкин сундучок»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Чтение </a:t>
            </a:r>
            <a:r>
              <a:rPr lang="ru-RU" sz="1600" dirty="0">
                <a:latin typeface="Times New Roman"/>
                <a:ea typeface="Times New Roman"/>
              </a:rPr>
              <a:t>и обсуждение </a:t>
            </a:r>
            <a:r>
              <a:rPr lang="ru-RU" sz="1600" dirty="0" smtClean="0">
                <a:latin typeface="Times New Roman"/>
                <a:ea typeface="Times New Roman"/>
              </a:rPr>
              <a:t>русских народных сказок: «Гуси - лебеди», «Царевна –лягушка», «Как старуха нашла лапоть».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Разучивание </a:t>
            </a:r>
            <a:r>
              <a:rPr lang="ru-RU" sz="1600" dirty="0">
                <a:latin typeface="Times New Roman"/>
                <a:ea typeface="Times New Roman"/>
              </a:rPr>
              <a:t>русских народных песен и </a:t>
            </a:r>
            <a:r>
              <a:rPr lang="ru-RU" sz="1600" dirty="0" smtClean="0">
                <a:latin typeface="Times New Roman"/>
                <a:ea typeface="Times New Roman"/>
              </a:rPr>
              <a:t>игр.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Просмотр </a:t>
            </a:r>
            <a:r>
              <a:rPr lang="ru-RU" sz="1600" dirty="0">
                <a:latin typeface="Times New Roman"/>
                <a:ea typeface="Times New Roman"/>
              </a:rPr>
              <a:t>мультфильмов и презентаций, прослушивание </a:t>
            </a:r>
            <a:r>
              <a:rPr lang="ru-RU" sz="1600" dirty="0" smtClean="0">
                <a:latin typeface="Times New Roman"/>
                <a:ea typeface="Times New Roman"/>
              </a:rPr>
              <a:t>аудиозаписей.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Разучивание </a:t>
            </a:r>
            <a:r>
              <a:rPr lang="ru-RU" sz="1600" dirty="0" err="1">
                <a:latin typeface="Times New Roman"/>
                <a:ea typeface="Times New Roman"/>
              </a:rPr>
              <a:t>потешек</a:t>
            </a:r>
            <a:r>
              <a:rPr lang="ru-RU" sz="1600" dirty="0">
                <a:latin typeface="Times New Roman"/>
                <a:ea typeface="Times New Roman"/>
              </a:rPr>
              <a:t>, прибауток, небылиц, пословиц, поговорок, отгадывание </a:t>
            </a:r>
            <a:r>
              <a:rPr lang="ru-RU" sz="1600" dirty="0" smtClean="0">
                <a:latin typeface="Times New Roman"/>
                <a:ea typeface="Times New Roman"/>
              </a:rPr>
              <a:t>загадок.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Сюжетно-ролевые («Магазин одежды»), подвижные (Наш платочек голубой),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дидактические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(«Части - целое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картинку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Одень куклу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»).</a:t>
            </a:r>
            <a:endParaRPr lang="ru-RU" sz="1600" dirty="0">
              <a:latin typeface="Times New Roman"/>
              <a:ea typeface="Times New Roman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Продуктивные </a:t>
            </a:r>
            <a:r>
              <a:rPr lang="ru-RU" sz="1600" dirty="0">
                <a:latin typeface="Times New Roman"/>
                <a:ea typeface="Times New Roman"/>
              </a:rPr>
              <a:t>виды ИЗО </a:t>
            </a:r>
            <a:r>
              <a:rPr lang="ru-RU" sz="1600" dirty="0" smtClean="0">
                <a:latin typeface="Times New Roman"/>
                <a:ea typeface="Times New Roman"/>
              </a:rPr>
              <a:t>деятельности: «Укрась платочек», «Девочка в национальном костюме».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Театрализованная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деятельность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(драматизация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сказки «Сарафан в гостях у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рубахи»; Настольный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театр «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Гуси-лебеди»; Магнитный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театр  «Морозко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»).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Рассматривание </a:t>
            </a:r>
            <a:r>
              <a:rPr lang="ru-RU" sz="1600" dirty="0">
                <a:latin typeface="Times New Roman"/>
                <a:ea typeface="Times New Roman"/>
              </a:rPr>
              <a:t>иллюстраций, альбомов, открыток по </a:t>
            </a:r>
            <a:r>
              <a:rPr lang="ru-RU" sz="1600" dirty="0" smtClean="0">
                <a:latin typeface="Times New Roman"/>
                <a:ea typeface="Times New Roman"/>
              </a:rPr>
              <a:t>теме.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/>
                <a:ea typeface="Times New Roman"/>
              </a:rPr>
              <a:t>Развлечение </a:t>
            </a:r>
            <a:r>
              <a:rPr lang="ru-RU" sz="1600" dirty="0">
                <a:latin typeface="Times New Roman"/>
                <a:ea typeface="Times New Roman"/>
              </a:rPr>
              <a:t>с детьми </a:t>
            </a:r>
            <a:r>
              <a:rPr lang="ru-RU" sz="1600" dirty="0" smtClean="0">
                <a:latin typeface="Times New Roman"/>
                <a:ea typeface="Times New Roman"/>
              </a:rPr>
              <a:t>«Широкая Масленица».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97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i.pinimg.com/736x/f8/bb/4d/f8bb4db18d9b502f191ddb1c94c61a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488832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92696"/>
            <a:ext cx="74168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endParaRPr lang="ru-RU" sz="1600" dirty="0">
              <a:effectLst/>
              <a:latin typeface="Times New Roman"/>
              <a:ea typeface="Times New Roman"/>
            </a:endParaRP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Формы работы с родителями:</a:t>
            </a:r>
          </a:p>
          <a:p>
            <a:pPr lvl="0" algn="just"/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Размещение информации по теме в родительском уголке.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Беседы и консультации («Русский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национальный костюм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»).</a:t>
            </a:r>
          </a:p>
          <a:p>
            <a:pPr marL="285750" lvl="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Оповещение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родителей о создании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мини -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музея в группе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just"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(Родители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 совместно с детьми и воспитателем организуют мини – музей в </a:t>
            </a:r>
            <a:endParaRPr lang="ru-RU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buSzPts val="1000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группе).</a:t>
            </a:r>
          </a:p>
          <a:p>
            <a:pPr marL="28575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Привлечение родителей к изучению и сбору материалов о русском народном костюме.</a:t>
            </a:r>
          </a:p>
          <a:p>
            <a:pPr marL="28575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 по подбору литературы для домашнего чтения.</a:t>
            </a:r>
          </a:p>
          <a:p>
            <a:pPr marL="285750" indent="-285750" algn="just"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Рекомендации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родителей посетить  краеведческий музей  на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тему: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Народный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костюм».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4979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551</Words>
  <Application>Microsoft Office PowerPoint</Application>
  <PresentationFormat>Экран (4:3)</PresentationFormat>
  <Paragraphs>103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бюджетное дошкольное образовательное учреждение «Детский сад комбинированного вида № 19 «Рябинка» 658204, г. Рубцовск, ул. Комсомольская, 65 тел.: (38557) 7-59-69 Е-mail: ryabinka.detskiysad19@mail.ru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PK</cp:lastModifiedBy>
  <cp:revision>23</cp:revision>
  <dcterms:created xsi:type="dcterms:W3CDTF">2020-05-03T06:33:09Z</dcterms:created>
  <dcterms:modified xsi:type="dcterms:W3CDTF">2020-05-04T13:15:56Z</dcterms:modified>
</cp:coreProperties>
</file>