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473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0EFAC-C137-4934-BE6E-B58E151F0A0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95B0C-1D91-4312-8A8B-E811516D67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43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95B0C-1D91-4312-8A8B-E811516D676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35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FF5B-CBAB-4371-A635-D16274ECC70A}" type="datetimeFigureOut">
              <a:rPr lang="ru-RU" smtClean="0"/>
              <a:pPr/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170D-BEB3-47B4-AEC5-ADEB3E7253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300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419872" y="1268760"/>
            <a:ext cx="51435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Kalinga" pitchFamily="34" charset="0"/>
              </a:rPr>
              <a:t>Развитие детей раннего возраста в разных видах деятельности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Kaling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140598"/>
            <a:ext cx="2979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воспитатель: </a:t>
            </a:r>
            <a:r>
              <a:rPr lang="ru-RU" dirty="0" smtClean="0"/>
              <a:t>Агеева Маргарита Александровна</a:t>
            </a:r>
            <a:endParaRPr lang="ru-RU" dirty="0"/>
          </a:p>
        </p:txBody>
      </p:sp>
    </p:spTree>
  </p:cSld>
  <p:clrMapOvr>
    <a:masterClrMapping/>
  </p:clrMapOvr>
  <p:transition advTm="444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" y="0"/>
            <a:ext cx="912785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1" y="285728"/>
            <a:ext cx="86439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3. Общение с взрослым.</a:t>
            </a:r>
            <a:r>
              <a:rPr lang="ru-RU" sz="2400" dirty="0">
                <a:solidFill>
                  <a:srgbClr val="00B050"/>
                </a:solidFill>
              </a:rPr>
              <a:t> </a:t>
            </a:r>
            <a:endParaRPr lang="ru-RU" sz="2400" dirty="0" smtClean="0">
              <a:solidFill>
                <a:srgbClr val="00B050"/>
              </a:solidFill>
            </a:endParaRPr>
          </a:p>
          <a:p>
            <a:pPr indent="540000" algn="just"/>
            <a:r>
              <a:rPr lang="ru-RU" sz="2400" dirty="0" smtClean="0"/>
              <a:t>Общение </a:t>
            </a:r>
            <a:r>
              <a:rPr lang="ru-RU" sz="2400" dirty="0"/>
              <a:t>– это важнейшее событие в раннем возрасте и </a:t>
            </a:r>
            <a:r>
              <a:rPr lang="ru-RU" sz="2400" b="1" dirty="0"/>
              <a:t>основная форма воспитания.</a:t>
            </a:r>
            <a:r>
              <a:rPr lang="ru-RU" sz="2400" dirty="0"/>
              <a:t> Формы и содержание общения меняются по мере развития ребенка: эмоциональное общение; общение на основе понимания интонации, мимики, жестов, а затем собственно речевое общение. Речь взрослого является образцом для подражания. Для развития общения используются вопросы, словесные поручения, создание проблемно-речевых ситуаций, ролевые и коммуникативные игры, чтение стихотворений и сказок, опыты, драматизации, наблюдения.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4402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8415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0364" y="1214422"/>
            <a:ext cx="59293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/>
            <a:r>
              <a:rPr lang="ru-RU" sz="3200" b="1" dirty="0">
                <a:solidFill>
                  <a:srgbClr val="FF0000"/>
                </a:solidFill>
              </a:rPr>
              <a:t>Задачи педагога: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— способствовать обогащению словаря;</a:t>
            </a:r>
            <a:br>
              <a:rPr lang="ru-RU" sz="3200" dirty="0"/>
            </a:br>
            <a:r>
              <a:rPr lang="ru-RU" sz="3200" dirty="0"/>
              <a:t>— формировать умение спросить, ответить, попросить, подать реплику;</a:t>
            </a:r>
            <a:br>
              <a:rPr lang="ru-RU" sz="3200" dirty="0"/>
            </a:br>
            <a:r>
              <a:rPr lang="ru-RU" sz="3200" dirty="0"/>
              <a:t>— развивать потребность в речевом общении.</a:t>
            </a:r>
          </a:p>
          <a:p>
            <a:endParaRPr lang="ru-RU" sz="3200" dirty="0"/>
          </a:p>
        </p:txBody>
      </p:sp>
    </p:spTree>
  </p:cSld>
  <p:clrMapOvr>
    <a:masterClrMapping/>
  </p:clrMapOvr>
  <p:transition advTm="1547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123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2214554"/>
            <a:ext cx="87868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4. Совместные игры со сверстниками под руководством взрослого.</a:t>
            </a:r>
            <a:r>
              <a:rPr lang="ru-RU" sz="2400" dirty="0">
                <a:solidFill>
                  <a:srgbClr val="00B050"/>
                </a:solidFill>
              </a:rPr>
              <a:t> </a:t>
            </a:r>
            <a:endParaRPr lang="ru-RU" sz="2400" dirty="0" smtClean="0">
              <a:solidFill>
                <a:srgbClr val="00B050"/>
              </a:solidFill>
            </a:endParaRPr>
          </a:p>
          <a:p>
            <a:pPr indent="540000" algn="just"/>
            <a:r>
              <a:rPr lang="ru-RU" sz="2400" dirty="0" smtClean="0"/>
              <a:t>Так </a:t>
            </a:r>
            <a:r>
              <a:rPr lang="ru-RU" sz="2400" dirty="0"/>
              <a:t>как детям раннего возраста еще сложно самостоятельно включаться в игры со сверстниками, </a:t>
            </a:r>
            <a:r>
              <a:rPr lang="ru-RU" sz="2400" b="1" dirty="0"/>
              <a:t>педагог целенаправленно организует игровую деятельность</a:t>
            </a:r>
            <a:r>
              <a:rPr lang="ru-RU" sz="2400" b="1" dirty="0" smtClean="0"/>
              <a:t>. </a:t>
            </a:r>
            <a:r>
              <a:rPr lang="ru-RU" sz="2400" dirty="0" smtClean="0"/>
              <a:t>Для </a:t>
            </a:r>
            <a:r>
              <a:rPr lang="ru-RU" sz="2400" dirty="0"/>
              <a:t>совместных игр рекомендуются коммуникативные, сюжетно-ролевые, музыкально-ритмические игры, а также игры и упражнения с дидактическим материалом.</a:t>
            </a:r>
          </a:p>
          <a:p>
            <a:endParaRPr lang="ru-RU" dirty="0"/>
          </a:p>
        </p:txBody>
      </p:sp>
    </p:spTree>
  </p:cSld>
  <p:clrMapOvr>
    <a:masterClrMapping/>
  </p:clrMapOvr>
  <p:transition advTm="2525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8196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7" y="1714488"/>
            <a:ext cx="60722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/>
            <a:r>
              <a:rPr lang="ru-RU" sz="2400" b="1" dirty="0">
                <a:solidFill>
                  <a:srgbClr val="FF0000"/>
                </a:solidFill>
              </a:rPr>
              <a:t>Задачи педагога: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— способствовать формированию опыта доброжелательных взаимоотношений со сверстниками;</a:t>
            </a:r>
            <a:br>
              <a:rPr lang="ru-RU" sz="2400" dirty="0"/>
            </a:br>
            <a:r>
              <a:rPr lang="ru-RU" sz="2400" dirty="0"/>
              <a:t>— обучать позитивным способам общения и разрешения конфликтов в процессе игры;</a:t>
            </a:r>
            <a:br>
              <a:rPr lang="ru-RU" sz="2400" dirty="0"/>
            </a:br>
            <a:r>
              <a:rPr lang="ru-RU" sz="2400" dirty="0"/>
              <a:t>— развивать эмоциональную отзывчивость при взаимодействии со сверстниками.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1801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" y="0"/>
            <a:ext cx="912785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44" y="285728"/>
            <a:ext cx="88583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5. Самообслуживание и действия с бытовыми предметами-орудиями (ложка, совок, лопатка и пр.).</a:t>
            </a:r>
            <a:r>
              <a:rPr lang="ru-RU" sz="2400" dirty="0">
                <a:solidFill>
                  <a:srgbClr val="00B050"/>
                </a:solidFill>
              </a:rPr>
              <a:t> </a:t>
            </a:r>
            <a:endParaRPr lang="ru-RU" sz="2400" dirty="0" smtClean="0">
              <a:solidFill>
                <a:srgbClr val="00B050"/>
              </a:solidFill>
            </a:endParaRPr>
          </a:p>
          <a:p>
            <a:pPr indent="540000" algn="just"/>
            <a:r>
              <a:rPr lang="ru-RU" sz="2400" dirty="0" smtClean="0"/>
              <a:t>Простейшие </a:t>
            </a:r>
            <a:r>
              <a:rPr lang="ru-RU" sz="2400" dirty="0"/>
              <a:t>навыки самостоятельности, опрятности, аккуратности формируются в процессе режимных моментов. При этом обязательным условием является соблюдение </a:t>
            </a:r>
            <a:r>
              <a:rPr lang="ru-RU" sz="2400" b="1" dirty="0"/>
              <a:t>принципа постепенного включения ребенка в какую-либо деятельность</a:t>
            </a:r>
            <a:r>
              <a:rPr lang="ru-RU" sz="2400" dirty="0"/>
              <a:t> по приобретению навыков самообслуживания. Необходимо эмоциональное вовлечение малыша к действиям с бытовыми предметами-орудиями, поэтому обучение должно происходить в игровой форме.</a:t>
            </a:r>
          </a:p>
          <a:p>
            <a:endParaRPr lang="ru-RU" dirty="0"/>
          </a:p>
        </p:txBody>
      </p:sp>
    </p:spTree>
  </p:cSld>
  <p:clrMapOvr>
    <a:masterClrMapping/>
  </p:clrMapOvr>
  <p:transition advTm="3708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8415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00364" y="1357298"/>
            <a:ext cx="55721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/>
            <a:r>
              <a:rPr lang="ru-RU" sz="2400" b="1" dirty="0">
                <a:solidFill>
                  <a:srgbClr val="FF0000"/>
                </a:solidFill>
              </a:rPr>
              <a:t>Задачи педагога: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— формировать элементарные навыки самообслуживания;</a:t>
            </a:r>
            <a:br>
              <a:rPr lang="ru-RU" sz="2400" dirty="0"/>
            </a:br>
            <a:r>
              <a:rPr lang="ru-RU" sz="2400" dirty="0"/>
              <a:t>— формировать навыки культуры поведения, соответствующие нормам и правилам;</a:t>
            </a:r>
            <a:br>
              <a:rPr lang="ru-RU" sz="2400" dirty="0"/>
            </a:br>
            <a:r>
              <a:rPr lang="ru-RU" sz="2400" dirty="0"/>
              <a:t>— формировать предметные действия;</a:t>
            </a:r>
            <a:br>
              <a:rPr lang="ru-RU" sz="2400" dirty="0"/>
            </a:br>
            <a:r>
              <a:rPr lang="ru-RU" sz="2400" dirty="0"/>
              <a:t>— развивать самостоятельность в бытовом поведении.</a:t>
            </a:r>
          </a:p>
          <a:p>
            <a:endParaRPr lang="ru-RU" b="1" dirty="0"/>
          </a:p>
        </p:txBody>
      </p:sp>
    </p:spTree>
  </p:cSld>
  <p:clrMapOvr>
    <a:masterClrMapping/>
  </p:clrMapOvr>
  <p:transition advTm="1670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123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2214554"/>
            <a:ext cx="86439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6. Восприятие смысла музыки, сказок, стихов, рассматривание картинок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</a:p>
          <a:p>
            <a:pPr indent="540000" algn="just"/>
            <a:r>
              <a:rPr lang="ru-RU" sz="2400" dirty="0" smtClean="0"/>
              <a:t>Желательно </a:t>
            </a:r>
            <a:r>
              <a:rPr lang="ru-RU" sz="2400" dirty="0"/>
              <a:t>организовать цикл игровых образовательных ситуаций, направленных на развитие эмоционального мира ребенка. Особое значение в восприятии детей раннего возраста имеет </a:t>
            </a:r>
            <a:r>
              <a:rPr lang="ru-RU" sz="2400" b="1" dirty="0"/>
              <a:t>наглядность.</a:t>
            </a:r>
            <a:r>
              <a:rPr lang="ru-RU" sz="2400" dirty="0"/>
              <a:t> Поэтому чтение, рассказывание, слушание музыки сопровождается показом картинок, картин и игрушек. </a:t>
            </a:r>
          </a:p>
          <a:p>
            <a:endParaRPr lang="ru-RU" dirty="0"/>
          </a:p>
        </p:txBody>
      </p:sp>
    </p:spTree>
  </p:cSld>
  <p:clrMapOvr>
    <a:masterClrMapping/>
  </p:clrMapOvr>
  <p:transition advTm="2706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8196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1571612"/>
            <a:ext cx="65008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/>
            <a:r>
              <a:rPr lang="ru-RU" sz="2400" b="1" dirty="0">
                <a:solidFill>
                  <a:srgbClr val="FF0000"/>
                </a:solidFill>
              </a:rPr>
              <a:t>Задачи педагога: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— формировать умение рассматривать картинки, иллюстрации;</a:t>
            </a:r>
            <a:br>
              <a:rPr lang="ru-RU" sz="2400" dirty="0"/>
            </a:br>
            <a:r>
              <a:rPr lang="ru-RU" sz="2400" dirty="0"/>
              <a:t>— формировать умение слушать и понимать короткие, доступные по содержанию песенки, </a:t>
            </a:r>
            <a:r>
              <a:rPr lang="ru-RU" sz="2400" dirty="0" err="1"/>
              <a:t>потешки</a:t>
            </a:r>
            <a:r>
              <a:rPr lang="ru-RU" sz="2400" dirty="0"/>
              <a:t>, сказки и рассказы;</a:t>
            </a:r>
            <a:br>
              <a:rPr lang="ru-RU" sz="2400" dirty="0"/>
            </a:br>
            <a:r>
              <a:rPr lang="ru-RU" sz="2400" dirty="0"/>
              <a:t>— развивать способность эмоционально откликаться на различные произведения культуры и искусства.</a:t>
            </a:r>
          </a:p>
          <a:p>
            <a:endParaRPr lang="ru-RU" dirty="0"/>
          </a:p>
        </p:txBody>
      </p:sp>
    </p:spTree>
  </p:cSld>
  <p:clrMapOvr>
    <a:masterClrMapping/>
  </p:clrMapOvr>
  <p:transition advTm="2592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" y="0"/>
            <a:ext cx="912785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45" y="785794"/>
            <a:ext cx="878687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7. Двигательная активность.</a:t>
            </a:r>
            <a:r>
              <a:rPr lang="ru-RU" sz="2400" dirty="0">
                <a:solidFill>
                  <a:srgbClr val="00B050"/>
                </a:solidFill>
              </a:rPr>
              <a:t> </a:t>
            </a:r>
            <a:endParaRPr lang="ru-RU" sz="2400" dirty="0" smtClean="0">
              <a:solidFill>
                <a:srgbClr val="00B050"/>
              </a:solidFill>
            </a:endParaRPr>
          </a:p>
          <a:p>
            <a:pPr indent="540000" algn="just"/>
            <a:r>
              <a:rPr lang="ru-RU" sz="2400" dirty="0" smtClean="0"/>
              <a:t>Кроме </a:t>
            </a:r>
            <a:r>
              <a:rPr lang="ru-RU" sz="2400" dirty="0"/>
              <a:t>организации подвижных игр и упражнений педагогом должны быть созданы </a:t>
            </a:r>
            <a:r>
              <a:rPr lang="ru-RU" sz="2400" b="1" dirty="0"/>
              <a:t>условия для развития самостоятельной двигательной активности</a:t>
            </a:r>
            <a:r>
              <a:rPr lang="ru-RU" sz="2400" dirty="0"/>
              <a:t> детей. Для этого необходимо обогатить развивающую среду игрушками-каталками, тележками, автомобилями и др., а также спортивным инвентарем и оборудованием.</a:t>
            </a:r>
          </a:p>
          <a:p>
            <a:endParaRPr lang="ru-RU" dirty="0"/>
          </a:p>
        </p:txBody>
      </p:sp>
    </p:spTree>
  </p:cSld>
  <p:clrMapOvr>
    <a:masterClrMapping/>
  </p:clrMapOvr>
  <p:transition advTm="2547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8415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6050" y="2000239"/>
            <a:ext cx="5929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fontAlgn="base"/>
            <a:r>
              <a:rPr lang="ru-RU" sz="2400" b="1" dirty="0">
                <a:solidFill>
                  <a:srgbClr val="FF0000"/>
                </a:solidFill>
              </a:rPr>
              <a:t>Задачи педагога: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— развивать двигательную активность детей во всех видах игр;</a:t>
            </a:r>
            <a:br>
              <a:rPr lang="ru-RU" sz="2400" dirty="0"/>
            </a:br>
            <a:r>
              <a:rPr lang="ru-RU" sz="2400" dirty="0"/>
              <a:t>— содействовать развитию основных движений;</a:t>
            </a:r>
            <a:br>
              <a:rPr lang="ru-RU" sz="2400" dirty="0"/>
            </a:br>
            <a:r>
              <a:rPr lang="ru-RU" sz="2400" dirty="0"/>
              <a:t>— создавать условия, побуждающие детей к двигательной активности.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1589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eselyie-rebyata-shablon-prevyu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8415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8926" y="0"/>
            <a:ext cx="621507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u="sng" dirty="0">
                <a:solidFill>
                  <a:schemeClr val="tx2"/>
                </a:solidFill>
              </a:rPr>
              <a:t>В соответствии с </a:t>
            </a:r>
            <a:r>
              <a:rPr lang="ru-RU" sz="2400" b="1" u="sng" dirty="0" smtClean="0">
                <a:solidFill>
                  <a:schemeClr val="tx2"/>
                </a:solidFill>
              </a:rPr>
              <a:t>ФГОС дошкольного образования основными </a:t>
            </a:r>
            <a:r>
              <a:rPr lang="ru-RU" sz="2400" b="1" u="sng" dirty="0">
                <a:solidFill>
                  <a:schemeClr val="tx2"/>
                </a:solidFill>
              </a:rPr>
              <a:t>видами деятельности для детей раннего возраста являются: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— предметная деятельность и игры с составными и динамическими игрушками;</a:t>
            </a:r>
            <a:br>
              <a:rPr lang="ru-RU" sz="2400" dirty="0"/>
            </a:br>
            <a:r>
              <a:rPr lang="ru-RU" sz="2400" dirty="0"/>
              <a:t>— экспериментирование с материалами и веществами (песок, вода, тесто и пр.);</a:t>
            </a:r>
            <a:br>
              <a:rPr lang="ru-RU" sz="2400" dirty="0"/>
            </a:br>
            <a:r>
              <a:rPr lang="ru-RU" sz="2400" dirty="0"/>
              <a:t>— общение с взрослым;</a:t>
            </a:r>
            <a:br>
              <a:rPr lang="ru-RU" sz="2400" dirty="0"/>
            </a:br>
            <a:r>
              <a:rPr lang="ru-RU" sz="2400" dirty="0"/>
              <a:t>— совместные игры со сверстниками под руководством взрослого;</a:t>
            </a:r>
            <a:br>
              <a:rPr lang="ru-RU" sz="2400" dirty="0"/>
            </a:br>
            <a:r>
              <a:rPr lang="ru-RU" sz="2400" dirty="0"/>
              <a:t>— самообслуживание и действия с бытовыми предметами-орудиями (ложка, совок, лопатка и пр.);</a:t>
            </a:r>
            <a:br>
              <a:rPr lang="ru-RU" sz="2400" dirty="0"/>
            </a:br>
            <a:r>
              <a:rPr lang="ru-RU" sz="2400" dirty="0"/>
              <a:t>— восприятие смысла музыки, сказок, стихов, рассматривание картинок;</a:t>
            </a:r>
            <a:br>
              <a:rPr lang="ru-RU" sz="2400" dirty="0"/>
            </a:br>
            <a:r>
              <a:rPr lang="ru-RU" sz="2400" dirty="0"/>
              <a:t>— двигательная активность.</a:t>
            </a:r>
          </a:p>
          <a:p>
            <a:endParaRPr lang="ru-RU" dirty="0"/>
          </a:p>
        </p:txBody>
      </p:sp>
    </p:spTree>
  </p:cSld>
  <p:clrMapOvr>
    <a:masterClrMapping/>
  </p:clrMapOvr>
  <p:transition advTm="3687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0880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3500438"/>
            <a:ext cx="778671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Таким образом, при организации взаимодействия педагога с детьми раннего возраста необходимо:</a:t>
            </a:r>
            <a:br>
              <a:rPr lang="ru-RU" sz="2000" dirty="0"/>
            </a:br>
            <a:r>
              <a:rPr lang="ru-RU" sz="2000" dirty="0"/>
              <a:t>— включать несколько различных видов деятельности, которые последовательно сменяют друг друга;</a:t>
            </a:r>
            <a:br>
              <a:rPr lang="ru-RU" sz="2000" dirty="0"/>
            </a:br>
            <a:r>
              <a:rPr lang="ru-RU" sz="2000" dirty="0"/>
              <a:t>— организовать деятельность так, чтобы избежать возникновения переутомления у малышей;</a:t>
            </a:r>
            <a:br>
              <a:rPr lang="ru-RU" sz="2000" dirty="0"/>
            </a:br>
            <a:r>
              <a:rPr lang="ru-RU" sz="2000" dirty="0"/>
              <a:t>— обогащать личный опыт детей в бытовых и игровых процессах.</a:t>
            </a:r>
          </a:p>
          <a:p>
            <a:endParaRPr lang="ru-RU" dirty="0"/>
          </a:p>
        </p:txBody>
      </p:sp>
    </p:spTree>
  </p:cSld>
  <p:clrMapOvr>
    <a:masterClrMapping/>
  </p:clrMapOvr>
  <p:transition advTm="2525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1934" y="2571744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/>
              <a:t>Благодарю за внимание</a:t>
            </a:r>
            <a:endParaRPr lang="ru-RU" sz="4800" b="1" i="1" dirty="0"/>
          </a:p>
        </p:txBody>
      </p:sp>
    </p:spTree>
  </p:cSld>
  <p:clrMapOvr>
    <a:masterClrMapping/>
  </p:clrMapOvr>
  <p:transition advTm="363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8196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9" y="1071546"/>
            <a:ext cx="50720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Учитывая возрастные и психологические особенности детей раннего возраста, организуемая деятельность должна быть: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— событийная (связана с каким-либо событием из личного опыта);</a:t>
            </a:r>
            <a:br>
              <a:rPr lang="ru-RU" sz="2400" dirty="0" smtClean="0"/>
            </a:br>
            <a:r>
              <a:rPr lang="ru-RU" sz="2400" dirty="0" smtClean="0"/>
              <a:t>— ритмичная  (двигательная и умственная деятельность должны чередоваться);</a:t>
            </a:r>
            <a:br>
              <a:rPr lang="ru-RU" sz="2400" dirty="0" smtClean="0"/>
            </a:br>
            <a:r>
              <a:rPr lang="ru-RU" sz="2400" dirty="0" smtClean="0"/>
              <a:t>— процессуальная (развитие навыков в бытовых и игровых процессах).</a:t>
            </a:r>
          </a:p>
          <a:p>
            <a:endParaRPr lang="ru-RU" dirty="0"/>
          </a:p>
        </p:txBody>
      </p:sp>
    </p:spTree>
  </p:cSld>
  <p:clrMapOvr>
    <a:masterClrMapping/>
  </p:clrMapOvr>
  <p:transition advTm="2371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0880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3571876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</a:rPr>
              <a:t>Деятельность педагога по каждому направлению: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55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123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4810" y="385762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571744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400" b="1" dirty="0" smtClean="0">
                <a:solidFill>
                  <a:srgbClr val="00B050"/>
                </a:solidFill>
              </a:rPr>
              <a:t>Предметная </a:t>
            </a:r>
            <a:r>
              <a:rPr lang="ru-RU" sz="2400" b="1" dirty="0">
                <a:solidFill>
                  <a:srgbClr val="00B050"/>
                </a:solidFill>
              </a:rPr>
              <a:t>деятельность и игры с составными и динамическими игрушками.</a:t>
            </a:r>
            <a:r>
              <a:rPr lang="ru-RU" sz="2400" dirty="0">
                <a:solidFill>
                  <a:srgbClr val="00B050"/>
                </a:solidFill>
              </a:rPr>
              <a:t> </a:t>
            </a:r>
            <a:endParaRPr lang="ru-RU" sz="2400" dirty="0" smtClean="0">
              <a:solidFill>
                <a:srgbClr val="00B050"/>
              </a:solidFill>
            </a:endParaRP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Предметно-игровая </a:t>
            </a:r>
            <a:r>
              <a:rPr lang="ru-RU" sz="2400" dirty="0"/>
              <a:t>деятельность с составными и динамическими игрушками является основной в формировании познавательной активности, в развитии наглядно-действенного и наглядно-образного мышления детей.</a:t>
            </a:r>
            <a:br>
              <a:rPr lang="ru-RU" sz="2400" dirty="0"/>
            </a:b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ransition advTm="1932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8415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1735" y="428604"/>
            <a:ext cx="621510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/>
            <a:r>
              <a:rPr lang="ru-RU" sz="2400" b="1" dirty="0">
                <a:solidFill>
                  <a:srgbClr val="FF0000"/>
                </a:solidFill>
              </a:rPr>
              <a:t>К составным игрушкам</a:t>
            </a:r>
            <a:r>
              <a:rPr lang="ru-RU" sz="2400" dirty="0"/>
              <a:t> относятся пирамидки, матрёшки, различные шнуровки, составные и разрезные картинки, кубики, </a:t>
            </a:r>
            <a:r>
              <a:rPr lang="ru-RU" sz="2400" dirty="0" err="1"/>
              <a:t>пазлы</a:t>
            </a:r>
            <a:r>
              <a:rPr lang="ru-RU" sz="2400" dirty="0"/>
              <a:t> (крупные), конструкторы (крупные), и др.</a:t>
            </a:r>
            <a:br>
              <a:rPr lang="ru-RU" sz="2400" dirty="0"/>
            </a:br>
            <a:r>
              <a:rPr lang="ru-RU" sz="2400" dirty="0" smtClean="0"/>
              <a:t>       </a:t>
            </a:r>
            <a:r>
              <a:rPr lang="ru-RU" sz="2400" b="1" dirty="0" smtClean="0">
                <a:solidFill>
                  <a:srgbClr val="FF0000"/>
                </a:solidFill>
              </a:rPr>
              <a:t>К </a:t>
            </a:r>
            <a:r>
              <a:rPr lang="ru-RU" sz="2400" b="1" dirty="0">
                <a:solidFill>
                  <a:srgbClr val="FF0000"/>
                </a:solidFill>
              </a:rPr>
              <a:t>динамическим игрушкам</a:t>
            </a:r>
            <a:r>
              <a:rPr lang="ru-RU" sz="2400" dirty="0"/>
              <a:t> относятся юла, волчки, неваляшки, заводные игрушки, то есть те, в основе которых происходят разнообразные виды движения: кручение, кувыркание, вращение.</a:t>
            </a:r>
            <a:br>
              <a:rPr lang="ru-RU" sz="2400" dirty="0"/>
            </a:br>
            <a:r>
              <a:rPr lang="ru-RU" sz="2400" dirty="0"/>
              <a:t>В предметно-игровой деятельности очень важен результат действия ребенка (особенно с составными игрушками). Познавательный интерес детей как раз и поддерживается за счет понятных им собственных результативных действий. Таким образом происходит усвоение способов действий.</a:t>
            </a:r>
          </a:p>
          <a:p>
            <a:endParaRPr lang="ru-RU" dirty="0"/>
          </a:p>
        </p:txBody>
      </p:sp>
    </p:spTree>
  </p:cSld>
  <p:clrMapOvr>
    <a:masterClrMapping/>
  </p:clrMapOvr>
  <p:transition advTm="5179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elyie-rebyata-shablon-prevyu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" y="0"/>
            <a:ext cx="912785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857232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/>
            <a:r>
              <a:rPr lang="ru-RU" sz="2400" b="1" dirty="0">
                <a:solidFill>
                  <a:srgbClr val="FF0000"/>
                </a:solidFill>
              </a:rPr>
              <a:t>Задачи педагога: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— развивать познавательный интерес к окружающим предметам и способствовать активным действиям с ними;</a:t>
            </a:r>
            <a:br>
              <a:rPr lang="ru-RU" sz="2400" dirty="0"/>
            </a:br>
            <a:r>
              <a:rPr lang="ru-RU" sz="2400" dirty="0"/>
              <a:t>— формировать игровые действия с разнообразными сюжетными игрушками, умение использовать предметы-заместители;</a:t>
            </a:r>
            <a:br>
              <a:rPr lang="ru-RU" sz="2400" dirty="0"/>
            </a:br>
            <a:r>
              <a:rPr lang="ru-RU" sz="2400" dirty="0"/>
              <a:t>— формировать умение подражать игровым действиям взрослого.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222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2123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8599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2. Экспериментирование с материалами и веществами (песок, вода, тесто и пр.).</a:t>
            </a:r>
            <a:r>
              <a:rPr lang="ru-RU" sz="2000" dirty="0">
                <a:solidFill>
                  <a:srgbClr val="00B050"/>
                </a:solidFill>
              </a:rPr>
              <a:t> </a:t>
            </a:r>
            <a:endParaRPr lang="ru-RU" sz="2000" dirty="0" smtClean="0">
              <a:solidFill>
                <a:srgbClr val="00B050"/>
              </a:solidFill>
            </a:endParaRPr>
          </a:p>
          <a:p>
            <a:pPr indent="540000" algn="just"/>
            <a:r>
              <a:rPr lang="ru-RU" sz="2000" dirty="0" smtClean="0"/>
              <a:t>Знакомство </a:t>
            </a:r>
            <a:r>
              <a:rPr lang="ru-RU" sz="2000" dirty="0"/>
              <a:t>со свойствами предметов происходит в практической исследовательской деятельности методом проб. В процессе экспериментирования педагог привлекает внимание детей к запахам, звукам, форме, цвету и другим свойствам предметов и объектов. Необходимо показывать правильные способы действий, а также предоставлять </a:t>
            </a:r>
            <a:r>
              <a:rPr lang="ru-RU" sz="2000" b="1" dirty="0">
                <a:solidFill>
                  <a:srgbClr val="FF0000"/>
                </a:solidFill>
              </a:rPr>
              <a:t>возможность для самостоятельного исследования.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dirty="0"/>
              <a:t>Не забывайте напоминать о </a:t>
            </a:r>
            <a:r>
              <a:rPr lang="ru-RU" sz="2000" b="1" dirty="0">
                <a:solidFill>
                  <a:srgbClr val="FF0000"/>
                </a:solidFill>
              </a:rPr>
              <a:t>правилах безопасного поведения</a:t>
            </a:r>
            <a:r>
              <a:rPr lang="ru-RU" sz="2000" dirty="0"/>
              <a:t> в действиях с песком и водой (воду не пить, песком не бросаться), а также о правилах игры с мелкими предметами (не засовывать предметы в ухо, нос; не брать их в рот).</a:t>
            </a:r>
          </a:p>
          <a:p>
            <a:endParaRPr lang="ru-RU" sz="2000" dirty="0"/>
          </a:p>
        </p:txBody>
      </p:sp>
    </p:spTree>
  </p:cSld>
  <p:clrMapOvr>
    <a:masterClrMapping/>
  </p:clrMapOvr>
  <p:transition advTm="5009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8196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785794"/>
            <a:ext cx="67151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/>
            <a:r>
              <a:rPr lang="ru-RU" sz="2400" b="1" dirty="0">
                <a:solidFill>
                  <a:srgbClr val="FF0000"/>
                </a:solidFill>
              </a:rPr>
              <a:t>Задачи педагога: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— знакомить с обобщенными способами исследования различных объектов из окружающей жизни ребенка;</a:t>
            </a:r>
            <a:br>
              <a:rPr lang="ru-RU" sz="2400" dirty="0"/>
            </a:br>
            <a:r>
              <a:rPr lang="ru-RU" sz="2400" dirty="0"/>
              <a:t>— поддерживать познавательную активность и познавательный интерес в процессе экспериментирования;</a:t>
            </a:r>
            <a:br>
              <a:rPr lang="ru-RU" sz="2400" dirty="0"/>
            </a:br>
            <a:r>
              <a:rPr lang="ru-RU" sz="2400" dirty="0"/>
              <a:t>— побуждать к самостоятельному экспериментированию с разнообразными дидактическими материалами;</a:t>
            </a:r>
            <a:br>
              <a:rPr lang="ru-RU" sz="2400" dirty="0"/>
            </a:br>
            <a:r>
              <a:rPr lang="ru-RU" sz="2400" dirty="0"/>
              <a:t>— обогащать непосредственный чувственный опыт детей в различных видах деятельности.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2653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177</Words>
  <Application>Microsoft Office PowerPoint</Application>
  <PresentationFormat>Экран (4:3)</PresentationFormat>
  <Paragraphs>30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sokol</dc:creator>
  <cp:lastModifiedBy>ASUS</cp:lastModifiedBy>
  <cp:revision>10</cp:revision>
  <dcterms:created xsi:type="dcterms:W3CDTF">2016-06-03T08:53:10Z</dcterms:created>
  <dcterms:modified xsi:type="dcterms:W3CDTF">2021-11-11T08:06:42Z</dcterms:modified>
</cp:coreProperties>
</file>