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5060D0-DED1-445C-A029-3A7DB7610716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57E639-8467-4E76-AD83-913136DBF4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60D0-DED1-445C-A029-3A7DB7610716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E639-8467-4E76-AD83-913136DBF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60D0-DED1-445C-A029-3A7DB7610716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E639-8467-4E76-AD83-913136DBF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5060D0-DED1-445C-A029-3A7DB7610716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57E639-8467-4E76-AD83-913136DBF47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5060D0-DED1-445C-A029-3A7DB7610716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57E639-8467-4E76-AD83-913136DBF4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60D0-DED1-445C-A029-3A7DB7610716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E639-8467-4E76-AD83-913136DBF4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60D0-DED1-445C-A029-3A7DB7610716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E639-8467-4E76-AD83-913136DBF4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5060D0-DED1-445C-A029-3A7DB7610716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57E639-8467-4E76-AD83-913136DBF4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60D0-DED1-445C-A029-3A7DB7610716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E639-8467-4E76-AD83-913136DBF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5060D0-DED1-445C-A029-3A7DB7610716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57E639-8467-4E76-AD83-913136DBF47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5060D0-DED1-445C-A029-3A7DB7610716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57E639-8467-4E76-AD83-913136DBF47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5060D0-DED1-445C-A029-3A7DB7610716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57E639-8467-4E76-AD83-913136DBF4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yabinka.detskiysad19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204864"/>
            <a:ext cx="6172200" cy="1894362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Рекомендации воспитателям по организации деятельности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детей с ОВЗ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32656"/>
            <a:ext cx="6172200" cy="1224136"/>
          </a:xfrm>
        </p:spPr>
        <p:txBody>
          <a:bodyPr>
            <a:normAutofit fontScale="62500" lnSpcReduction="20000"/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  <a:tabLst>
                <a:tab pos="2970530" algn="ctr"/>
                <a:tab pos="5940425" algn="r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Муниципальное бюджетное дошкольное образовательное учреждение</a:t>
            </a:r>
            <a:endParaRPr lang="ru-R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ctr" eaLnBrk="0" fontAlgn="base" hangingPunct="0">
              <a:lnSpc>
                <a:spcPct val="115000"/>
              </a:lnSpc>
              <a:spcAft>
                <a:spcPts val="0"/>
              </a:spcAft>
              <a:tabLst>
                <a:tab pos="2970530" algn="ctr"/>
                <a:tab pos="5940425" algn="r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«Детский сад комбинированного вида № 19 «Рябинка»</a:t>
            </a:r>
            <a:endParaRPr lang="ru-R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ctr" eaLnBrk="0" fontAlgn="base" hangingPunct="0">
              <a:lnSpc>
                <a:spcPct val="115000"/>
              </a:lnSpc>
              <a:spcAft>
                <a:spcPts val="0"/>
              </a:spcAft>
              <a:tabLst>
                <a:tab pos="2970530" algn="ctr"/>
                <a:tab pos="5940425" algn="r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658204, г. Рубцовск,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ул. Комсомольская,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65</a:t>
            </a:r>
            <a:endParaRPr lang="ru-R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ctr" eaLnBrk="0" fontAlgn="base" hangingPunct="0">
              <a:lnSpc>
                <a:spcPct val="115000"/>
              </a:lnSpc>
              <a:spcAft>
                <a:spcPts val="0"/>
              </a:spcAft>
              <a:tabLst>
                <a:tab pos="2970530" algn="ctr"/>
                <a:tab pos="5940425" algn="r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тел.: (38557) 7-59-69</a:t>
            </a:r>
            <a:endParaRPr lang="ru-R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ctr" eaLnBrk="0" fontAlgn="base" hangingPunct="0">
              <a:lnSpc>
                <a:spcPct val="115000"/>
              </a:lnSpc>
              <a:spcAft>
                <a:spcPts val="0"/>
              </a:spcAft>
              <a:tabLst>
                <a:tab pos="2970530" algn="ctr"/>
                <a:tab pos="5940425" algn="r"/>
              </a:tabLst>
            </a:pP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Е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-mail: </a:t>
            </a:r>
            <a:r>
              <a:rPr lang="en-US" u="sng" dirty="0">
                <a:solidFill>
                  <a:srgbClr val="0070C0"/>
                </a:solidFill>
                <a:latin typeface="Times New Roman"/>
                <a:cs typeface="Times New Roman"/>
                <a:hlinkClick r:id="rId2"/>
              </a:rPr>
              <a:t>ryabinka.detskiysad19@mail.ru</a:t>
            </a:r>
            <a:endParaRPr lang="ru-RU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5805264"/>
            <a:ext cx="3240360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15000"/>
              </a:lnSpc>
              <a:spcBef>
                <a:spcPts val="600"/>
              </a:spcBef>
              <a:buClr>
                <a:srgbClr val="FE8637"/>
              </a:buClr>
              <a:buSzPct val="70000"/>
              <a:tabLst>
                <a:tab pos="2970530" algn="ctr"/>
                <a:tab pos="5940425" algn="r"/>
              </a:tabLst>
            </a:pPr>
            <a:r>
              <a:rPr lang="ru-RU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</a:t>
            </a:r>
            <a:r>
              <a:rPr lang="ru-RU" sz="1400" b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одготовила</a:t>
            </a:r>
            <a:r>
              <a:rPr lang="ru-RU" sz="1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Архипова Н.В.</a:t>
            </a:r>
          </a:p>
          <a:p>
            <a:pPr lvl="0" algn="ctr" eaLnBrk="0" fontAlgn="base" hangingPunct="0">
              <a:lnSpc>
                <a:spcPct val="115000"/>
              </a:lnSpc>
              <a:spcBef>
                <a:spcPts val="600"/>
              </a:spcBef>
              <a:buClr>
                <a:srgbClr val="FE8637"/>
              </a:buClr>
              <a:buSzPct val="70000"/>
              <a:tabLst>
                <a:tab pos="2970530" algn="ctr"/>
                <a:tab pos="5940425" algn="r"/>
              </a:tabLst>
            </a:pPr>
            <a:r>
              <a:rPr lang="ru-RU" sz="1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(воспитатель первой кв. категории)</a:t>
            </a:r>
            <a:endParaRPr lang="ru-RU" sz="14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5758899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332656"/>
            <a:ext cx="8640960" cy="621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в группе ребенок  с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выраженными расстройствами эмоционально-волевой сферы и поведения.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Дети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выраженными расстройствами эмоционально-волевой сферы и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поведения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это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гиперактивные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расторможенные, с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гиперопекой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неврозами, страхами, повышенной утомляемостью, с нарушениями навыков общения и самообслуживания. А также не стоит забывать о детях с неустановленными диагнозами, которым также необходим особый подход со стороны воспитателей и специалистов. Педагог должен внутренне принять такого ребенка, ведь от этого зависит то, как малыша будут воспринимать другие ребята, как отнесутся к появлению ребенка с ОВЗ в группе родители нормально развивающихся детей. </a:t>
            </a:r>
          </a:p>
          <a:p>
            <a:pPr lvl="0" algn="just">
              <a:lnSpc>
                <a:spcPct val="115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что необходимо обратить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ребенка с ОВЗ очень важно постоянное поощрение его взрослым за малейшие успехи - это развивает в нем веру в собственные силы и возможности. Поэтому, хвалите ребенка даже за незначительные достижения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!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Воспитателям следует помнить о том, что детям с ОВЗ необходимы другие методы и способы подачи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информации. (Например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на занятиях по художественно-эстетическому развитию (рисовании), детям необходима пошаговая инструкция, а не законченный образец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рисунка).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Такие дети, тяжело воспринимают сложные инструкции, зачастую им требуется больше времени для выполнения задания, чем другим детям.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 ни в коем случае не должен сравнивать "особого" ребенка с другими детьми, ведь его развитие идет другим, собственным путем.</a:t>
            </a:r>
          </a:p>
        </p:txBody>
      </p:sp>
    </p:spTree>
    <p:extLst>
      <p:ext uri="{BB962C8B-B14F-4D97-AF65-F5344CB8AC3E}">
        <p14:creationId xmlns:p14="http://schemas.microsoft.com/office/powerpoint/2010/main" val="32283955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060848"/>
            <a:ext cx="7992888" cy="80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Спасибо за внимание!</a:t>
            </a:r>
            <a:endParaRPr lang="ru-RU" sz="4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3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48883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0" i="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ОВЗ (ограниченными возможностями здоровья)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дети, имеющие недостатки в физическом и (или) психическом развитии.</a:t>
            </a:r>
          </a:p>
          <a:p>
            <a:pPr algn="just"/>
            <a:endParaRPr lang="ru-RU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следующие категории детей с нарушениями в развитии: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нарушением зрения; 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нарушением слуха; 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нарушениями речи;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интеллектуальными нарушениями (от ЗПР до тяжелой умственной отсталости);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ДЦП и двигательными нарушениями; 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нарушениями эмоционально-волевой сферы; 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 сложными дефектами развития. </a:t>
            </a:r>
          </a:p>
          <a:p>
            <a:endParaRPr lang="ru-RU" sz="1400" dirty="0">
              <a:solidFill>
                <a:srgbClr val="000000"/>
              </a:solidFill>
              <a:latin typeface="arial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5788325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2662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Дети с ограниченными возможностями здоровья (ОВЗ), с точки зрения педагогики, являются детьми «с особыми образовательными потребностями», для обучения которых необходимо создание специальных условий, специальной образовательной среды. </a:t>
            </a:r>
          </a:p>
        </p:txBody>
      </p:sp>
      <p:pic>
        <p:nvPicPr>
          <p:cNvPr id="2050" name="Picture 2" descr="http://dsad12.com.ru/upload/information_system_55/1/2/3/item_1238/item_12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81"/>
          <a:stretch/>
        </p:blipFill>
        <p:spPr bwMode="auto">
          <a:xfrm>
            <a:off x="813195" y="4467336"/>
            <a:ext cx="7310421" cy="239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82465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56621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в группе слабовидящий ребенок.</a:t>
            </a:r>
            <a:endParaRPr lang="ru-RU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Воспитателю необходимо проводить специальную работу по ориентировке ребенка в пространстве группы, детского сада, а также в схеме собственного тела. Такую работу следует вести на всех занятиях, где материал позволяет усвоить и закрепить соответствующие знания. Это возможно при работе с книгой, на занятиях по рисованию и физической культуре. При этом важно использовать все сохранные и нарушенные анализаторы.</a:t>
            </a:r>
            <a:endParaRPr lang="ru-RU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Задача воспитателя через коллективные игры формировать позитивные свойства личности ребенка, мотивацию общения, которая обеспечит успешную адаптацию.</a:t>
            </a:r>
            <a:endParaRPr lang="ru-RU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avatars.mds.yandex.net/get-pdb/1533990/115497a4-d9f7-4fd4-8fa2-19e7ad9d26a4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1088"/>
            <a:ext cx="2880320" cy="246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39262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632848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076" name="Picture 4" descr="https://www.coolcatteacher.com/wp-content/uploads/2018/03/art-of-listening.png?w=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208" y="4866583"/>
            <a:ext cx="2232248" cy="196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332702"/>
            <a:ext cx="8280920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в группе слабослышащий ребенок.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Для того чтобы выстроить свою работу максимально эффективно, в данном случае, воспитателю необходимо знать, что: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Нельзя внезапно появляться перед плохо слышащим ребёнком. Вы можете сильно испугать его. Старайтесь подходить к нему осторожно и издавать при этом шум или звуки.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Побеседовав с родителями, необходимо выяснить, как построена система общения с ребенком дома, в семье. Это нужно для того, чтобы предъявлять к ребенку одинаковые требования и не подвергать его стрессовой ситуации.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Стараться говорить с ним на доступном его слуху расстоянии, членораздельно и четко произнося обращенные к нему слова. Ребенок всегда должен смотреть в лицо говорящего и следить за движениями его губ.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Главная задача педагога: говорить все на ушко не один раз, а минимум десять (меняя правое — левое), в промежутках показывая, как при этом двигаются губы. На ушко — это чисто слуховое восприятие, губы — это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слухо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-зрительное восприятие. Ни в коем случае не нужно кричать, лучше сказать много раз обычным голосом на самое ушко.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5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8568952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группе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ребенок с ЗПР.</a:t>
            </a:r>
          </a:p>
          <a:p>
            <a:pPr lvl="0" algn="ctr">
              <a:lnSpc>
                <a:spcPct val="115000"/>
              </a:lnSpc>
            </a:pPr>
            <a:endParaRPr lang="ru-RU" sz="1000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Задержка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психического развития (ЗПР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-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замедление темпа психического развития преодолеваемое с возрастом при специфически организованном обучении. Для ЗПР характерны мозаичность и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парциальность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нарушений психических функций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5000"/>
              </a:lnSpc>
            </a:pPr>
            <a:endParaRPr lang="ru-RU" sz="500" dirty="0" smtClean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endParaRPr lang="ru-RU" sz="500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детям с ЗПР должны предъявляться краткие, четкие инструкции. (ребенок выполняет  инструкцию  пошагово).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Нельзя предъявлять завышенные требования к ребенку. Перегрузка, особенно интеллектуальная, влечет за собой не только снижение работоспособности, заторможенности в понимании ситуации, но может проявиться  агрессия, срывы в поведении, резкие перепады настроения.   Для того,  чтобы сохранить работоспособность такого ребенка, не нанесите учебной нагрузкой дополнительного вреда его здоровью;  внимательно отнеситесь к организации его труда и отдыха.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Воспитатель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обязательно должен поощрять детей за любые, даже малейшие успехи, поскольку дети указанной категории не проявляют достаточно стойкого интереса к предложенному заданию; они мало активны, безынициативны, не стремятся улучшить свой результат, осмыслить работу в целом, понять причины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ошибок.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Занятия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необходимо строить на интересном материале, с большим количеством наглядности по принципу от простого к сложному. Заинтересованность и успех не только пробуждают в ребенке веру в свои силы, снимают напряженность, но и способствуют поддержанию активного, комфортного состояния.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64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35255"/>
            <a:ext cx="7992888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группе ребенок с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СДВГ.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(синдром дефицита внимания и гиперактивности)</a:t>
            </a:r>
            <a:endParaRPr lang="ru-RU" sz="1600" i="1" dirty="0" smtClean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Воспитатель в своих отношениях с ребенком должен постараться поддерживать позитивную установку. Чаще хвалите его, подчеркивайте успехи. Это помогает укрепить уверенность ребенка в собственных силах, повышает его самооценку.  </a:t>
            </a:r>
            <a:endParaRPr lang="ru-RU" sz="16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Избегайте повторения слов «нет» и «нельзя», старайтесь не делать резких замечаний, говорить, «не крутись», «не бегай», т.к. это мгновенно приводит к возбуждению нервной системы ребенка.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Давайте ребенку только одно задание на определенный отрезок времени, чтобы он смог его завершить.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Учите расставлять приоритеты при выполнении задания: что сначала, что потом и что для этого нужно. Важно, также, учить по ходу действия приспосабливаться к вполне возможным изменениям в ситуации.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Особенно поощряйте ребенка за все виды деятельности, требующие концентрации внимания (работа с конструктором, раскрашивание, чтение). 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ребенок захотел порисовать, воспитатель должен убрать все лишнее со стола. 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Гиперактивный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ребенок не умеет сам отсекать все, что ему в данный момент мешает.</a:t>
            </a:r>
            <a:endParaRPr lang="ru-RU" sz="16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Воспитатель может обговорить с родителями и создать единую систему поощрений и наказаний 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гиперактивного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ребенка. Требования к ребенку должны быть конкретными, четкими и выполнимыми.</a:t>
            </a:r>
            <a:endParaRPr lang="ru-RU" sz="1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7934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352928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в группе ребенок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 ранним детским аутизмом.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Работа должна строиться на тесной взаимосвязи воспитателя с другими специалистами, которые занимаются с данным конкретным ребенком.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Задача воспитателя - поддерживать единую выработанную систему обучения и воспитания, при которой ребенок чувствовал бы себя комфортно, находясь в детском саду. Действовать педагогу необходимо исходя из интересов ребенка, создавая вокруг него атмосферу доброжелательности, организовывая его мир до тех пор, пока он в этом нуждается.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Помните, что аутизм - это расстройство развития ребенка, сохраняющееся на протяжении всей жизни и без вашей поддержки ребенку с аутизмом не обойтись.  Вступая во взаимодействие с ребенком, нужно адекватно оценивать его реальный «эмоциональный» возраст.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Необходимо помнить о том, что он легко пресыщается даже приятными впечатлениями.</a:t>
            </a:r>
            <a:endParaRPr lang="ru-RU" sz="20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979200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0891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640960" cy="609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в группе ребенок  с нарушениями двигательной сферы, вследствие церебрального паралича</a:t>
            </a:r>
          </a:p>
          <a:p>
            <a:pPr lvl="0" algn="ctr">
              <a:lnSpc>
                <a:spcPct val="115000"/>
              </a:lnSpc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5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На </a:t>
            </a: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занятиях воспитателю необходимо соблюдать условия двигательного режима: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Постоянно следить за тем, как сидит ребенок, ровно ли держит спину и плечи (по мере возможностей), напоминать о том, как важно правильно сидеть.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Обязательно перерываться на физкультминутку, пальчиковые и зрительные гимнастики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В каждое занятие педагогу желательно включать упражнение на пространственную и временную ориентацию .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Необходимо обращать внимание на состояние эмоционально-волевой сферы ребенка и учитывать его во время занятий (детям с церебральным параличом свойственна повышенная тревожность, ранимость, обидчивость; например, гиперкинезы и </a:t>
            </a:r>
            <a:r>
              <a:rPr lang="ru-RU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спастика</a:t>
            </a: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могут усиливаться от громкого голоса, резкого звука и даже при  затруднении в выполнении задания или попытке его выполнить).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На любом занятии требуется особый речевой режим (при наличии у ребенка тяжелых форм нарушения речи). У воспитателя, обращающегося к такому ребенку, речь должна быть максимально четкая, разборчивая, без резкого повышения голоса, содержать необходимое число повторений, подчеркнутое </a:t>
            </a:r>
            <a:r>
              <a:rPr lang="ru-RU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артикулирование</a:t>
            </a: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Для предупреждения быстрой утомляемости или снятия её, целесообразно переключать детей с одного вида деятельности на другой, разнообразить виды занятий.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Интерес к занятиям и хороший эмоциональный настрой учащихся поддерживать использованием красочного дидактического материала, введением игровых моментов.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5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15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805267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856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Рекомендации воспитателям по организации деятельности детей с ОВЗ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воспитателям по организации деятельности детей с ОВЗ</dc:title>
  <dc:creator>User</dc:creator>
  <cp:lastModifiedBy>User</cp:lastModifiedBy>
  <cp:revision>8</cp:revision>
  <dcterms:created xsi:type="dcterms:W3CDTF">2020-05-02T13:25:44Z</dcterms:created>
  <dcterms:modified xsi:type="dcterms:W3CDTF">2020-05-03T04:26:32Z</dcterms:modified>
</cp:coreProperties>
</file>