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3" r:id="rId3"/>
    <p:sldId id="264" r:id="rId4"/>
    <p:sldId id="265" r:id="rId5"/>
    <p:sldId id="266" r:id="rId6"/>
    <p:sldId id="256" r:id="rId7"/>
    <p:sldId id="257" r:id="rId8"/>
    <p:sldId id="258" r:id="rId9"/>
    <p:sldId id="260" r:id="rId10"/>
    <p:sldId id="259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yabinka.detskiysad19@mail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1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</a:t>
            </a:r>
            <a: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1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«Детский сад комбинированного вида № 19 «Рябинка»</a:t>
            </a:r>
            <a: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1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658204, г. Рубцовск, ул. Комсомольская, 65</a:t>
            </a:r>
            <a: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1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тел.: (38557) 7-59-69</a:t>
            </a:r>
            <a: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1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lang="en-US" sz="1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-mail: </a:t>
            </a:r>
            <a:r>
              <a:rPr lang="en-US" sz="1600" u="sng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/>
                <a:cs typeface="Times New Roman"/>
                <a:hlinkClick r:id="rId2"/>
              </a:rPr>
              <a:t>ryabinka.detskiysad19@mail.ru</a:t>
            </a:r>
            <a:endParaRPr lang="ru-RU" sz="1600" u="sng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buNone/>
            </a:pPr>
            <a:endParaRPr lang="ru-RU" sz="3600" b="1" i="1" spc="-100" dirty="0" smtClean="0">
              <a:ln w="19050">
                <a:solidFill>
                  <a:srgbClr val="FEFAC9">
                    <a:tint val="1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endParaRPr lang="ru-RU" sz="3600" b="1" i="1" spc="-100" dirty="0" smtClean="0">
              <a:ln w="19050">
                <a:solidFill>
                  <a:srgbClr val="FEFAC9">
                    <a:tint val="1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ru-RU" sz="3600" b="1" i="1" spc="-100" dirty="0" smtClean="0">
                <a:ln w="19050">
                  <a:solidFill>
                    <a:srgbClr val="FEFAC9">
                      <a:tint val="1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Творческий проект</a:t>
            </a:r>
          </a:p>
          <a:p>
            <a:pPr algn="ctr">
              <a:buNone/>
            </a:pPr>
            <a:endParaRPr lang="ru-RU" sz="5400" b="1" i="1" dirty="0" smtClean="0">
              <a:latin typeface="Ariston" pitchFamily="66" charset="0"/>
            </a:endParaRPr>
          </a:p>
          <a:p>
            <a:pPr marL="0" lvl="0" algn="ctr">
              <a:spcBef>
                <a:spcPts val="0"/>
              </a:spcBef>
              <a:buNone/>
            </a:pPr>
            <a:r>
              <a:rPr lang="ru-RU" sz="5400" b="1" i="1" dirty="0">
                <a:solidFill>
                  <a:srgbClr val="C00000"/>
                </a:solidFill>
                <a:latin typeface="Ariston" pitchFamily="66" charset="0"/>
              </a:rPr>
              <a:t>Мы сочиняем сказки.</a:t>
            </a:r>
            <a:endParaRPr lang="ru-RU" b="1" i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latin typeface="Ariston" pitchFamily="66" charset="0"/>
            </a:endParaRPr>
          </a:p>
          <a:p>
            <a:pPr marL="0" indent="0">
              <a:buNone/>
            </a:pPr>
            <a:endParaRPr lang="ru-RU" dirty="0" smtClean="0">
              <a:latin typeface="Ariston" pitchFamily="66" charset="0"/>
            </a:endParaRPr>
          </a:p>
          <a:p>
            <a:pPr marL="0" indent="0">
              <a:buNone/>
            </a:pPr>
            <a:endParaRPr lang="ru-RU" dirty="0">
              <a:latin typeface="Ariston" pitchFamily="66" charset="0"/>
            </a:endParaRPr>
          </a:p>
          <a:p>
            <a:pPr marL="0" indent="0">
              <a:buNone/>
            </a:pPr>
            <a:endParaRPr lang="ru-RU" dirty="0" smtClean="0">
              <a:latin typeface="Ariston" pitchFamily="66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6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Воспитатель: Архипова  Н.В. </a:t>
            </a:r>
            <a:br>
              <a:rPr lang="ru-RU" sz="16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 – логопед: </a:t>
            </a:r>
            <a:r>
              <a:rPr lang="ru-RU" sz="1600" b="1" i="1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Киракосян</a:t>
            </a:r>
            <a:r>
              <a:rPr lang="ru-RU" sz="16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О.Х.</a:t>
            </a:r>
            <a:br>
              <a:rPr lang="ru-RU" sz="16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Constantia"/>
            </a:endParaRPr>
          </a:p>
          <a:p>
            <a:pPr marL="0" indent="0">
              <a:buNone/>
            </a:pPr>
            <a:endParaRPr lang="ru-RU" dirty="0"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3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61926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    </a:t>
            </a: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Поблагодарил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журавль   лису Патрикеевну, да и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вышел из-за стола.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А лисята были умные да  смышленые, заметили они, что журавль загрустил, запечалился.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Побежали они на кухню, и нашли там большой кувшин, переложили в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него кашу и подали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журавлю.</a:t>
            </a:r>
            <a:endParaRPr lang="ru-RU" sz="3000" b="1" i="1" dirty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8" name="Picture 2" descr="C:\Documents and Settings\User\Мои документы\Документа Оксаны\Рабочий материал\Фотки , работа\DSC067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8424" t="7137" r="25218" b="4901"/>
          <a:stretch>
            <a:fillRect/>
          </a:stretch>
        </p:blipFill>
        <p:spPr bwMode="auto">
          <a:xfrm>
            <a:off x="4860032" y="332656"/>
            <a:ext cx="3816424" cy="6192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9046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Журавль с удовольствием полакомился кашей, 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а когда насытился, стал песни петь да на гуслях играть. 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С тех пор журавль 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 лисе Патрикеевне 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гости ходит и тебя зовет.</a:t>
            </a:r>
          </a:p>
          <a:p>
            <a:pPr marL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6146" name="Picture 2" descr="C:\Documents and Settings\User\Мои документы\Документа Оксаны\Рабочий материал\Фотки , работа\DSC067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40000"/>
          </a:blip>
          <a:srcRect l="26641" t="14270" r="23435" b="16788"/>
          <a:stretch>
            <a:fillRect/>
          </a:stretch>
        </p:blipFill>
        <p:spPr bwMode="auto">
          <a:xfrm>
            <a:off x="5076056" y="332656"/>
            <a:ext cx="3600400" cy="59766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4"/>
            <a:ext cx="7772400" cy="58326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9600" dirty="0" smtClean="0">
                <a:solidFill>
                  <a:srgbClr val="FF0000"/>
                </a:solidFill>
                <a:latin typeface="Ariston" pitchFamily="66" charset="0"/>
              </a:rPr>
              <a:t>КОНЕЦ</a:t>
            </a:r>
            <a:endParaRPr lang="ru-RU" sz="9600" dirty="0">
              <a:solidFill>
                <a:srgbClr val="FF0000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buNone/>
            </a:pPr>
            <a:endParaRPr lang="ru-RU" sz="1400" b="1" i="1" spc="-100" dirty="0" smtClean="0">
              <a:ln w="19050">
                <a:solidFill>
                  <a:srgbClr val="FEFAC9">
                    <a:tint val="1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None/>
            </a:pPr>
            <a:endParaRPr lang="ru-RU" b="1" i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ston" pitchFamily="66" charset="0"/>
            </a:endParaRPr>
          </a:p>
          <a:p>
            <a:pPr marL="0">
              <a:spcBef>
                <a:spcPts val="0"/>
              </a:spcBef>
              <a:buNone/>
            </a:pPr>
            <a:endParaRPr lang="ru-RU" b="1" i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ston" pitchFamily="66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ston" pitchFamily="66" charset="0"/>
              </a:rPr>
              <a:t>Цель  </a:t>
            </a:r>
            <a:r>
              <a:rPr lang="ru-RU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Ariston" pitchFamily="66" charset="0"/>
              </a:rPr>
              <a:t>проекта</a:t>
            </a:r>
            <a:r>
              <a:rPr lang="ru-RU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ston" pitchFamily="66" charset="0"/>
              </a:rPr>
              <a:t>: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ston" pitchFamily="66" charset="0"/>
              </a:rPr>
              <a:t> </a:t>
            </a:r>
            <a:endParaRPr lang="ru-RU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через составление  сказок, рассказов с элементами творчества  учить ребенка самостоятельно выражать свои мысли, способствовать развитию словесно-логического мышления, творческого воображения.</a:t>
            </a:r>
          </a:p>
          <a:p>
            <a:pPr algn="ctr">
              <a:buNone/>
            </a:pPr>
            <a:endParaRPr lang="ru-RU" sz="5400" b="1" i="1" dirty="0" smtClean="0">
              <a:latin typeface="Ariston" pitchFamily="66" charset="0"/>
            </a:endParaRPr>
          </a:p>
          <a:p>
            <a:endParaRPr lang="ru-RU" dirty="0">
              <a:latin typeface="Ariston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3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ston" pitchFamily="66" charset="0"/>
              </a:rPr>
              <a:t>Задачи: 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 интерес детей к русской народной сказки;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навык составления связного развёрнутого высказывания;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умение использовать жизненные впечатления как творческий компонент рассказа;</a:t>
            </a:r>
          </a:p>
          <a:p>
            <a:pPr marL="0" lvl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обогащать словарный запас, стимулировать речевую и познавательную активность;</a:t>
            </a:r>
          </a:p>
          <a:p>
            <a:pPr marL="0" lvl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речевое внимание, память, мышление, воображение;  </a:t>
            </a:r>
          </a:p>
          <a:p>
            <a:pPr marL="0" lvl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коммуникативные способности, приобретать уверенность в себе; </a:t>
            </a:r>
          </a:p>
          <a:p>
            <a:pPr marL="0" lvl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стимулировать творческую активность, целеустремленность;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интонационную и ритмическую сторону речи.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v"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ston" pitchFamily="66" charset="0"/>
              </a:rPr>
              <a:t>Участники проекта.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проекте  принимают участие воспитанники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специализированной  группы  № 5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детей с нарушением речи детского сада  № 19 «Рябинка».</a:t>
            </a:r>
          </a:p>
          <a:p>
            <a:pPr marL="0" lvl="0">
              <a:spcBef>
                <a:spcPts val="0"/>
              </a:spcBef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ston" pitchFamily="66" charset="0"/>
              </a:rPr>
              <a:t>Воспитатель: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 и обсуждение русских народных сказок в свободной деятельности;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книжной выставки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«В гостях у сказки»;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по русской народной сказке «Колобок»;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по русской народной  сказке  «Три медведя»;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 по русской народной сказке «Репка».</a:t>
            </a:r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70C0"/>
                </a:solidFill>
                <a:latin typeface="Ariston" pitchFamily="66" charset="0"/>
              </a:rPr>
              <a:t>Логопед: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сказок с изменением сюжета знакомой истории и придумывание новых названий к сказкам;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объяснение значения поговорок: «У  страха глаза велики», «Поспешишь – людей насмешишь», «Тише едешь – дальше будешь», «Друг познается в беде», «В тесноте, да не в обиде», «Один за всех и все за одного».</a:t>
            </a:r>
          </a:p>
          <a:p>
            <a:pPr marL="0" lvl="0">
              <a:spcBef>
                <a:spcPts val="0"/>
              </a:spcBef>
              <a:buNone/>
            </a:pPr>
            <a:endParaRPr lang="ru-RU" b="1" i="1" dirty="0" smtClean="0">
              <a:solidFill>
                <a:srgbClr val="0070C0"/>
              </a:solidFill>
              <a:latin typeface="Ariston" pitchFamily="66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ston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ston" pitchFamily="66" charset="0"/>
              </a:rPr>
              <a:t>Родители: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русских народных сказок в кругу семьи;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конкурсе рисунков «Моя любимая сказка»;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составление родителями и детьми творческих рассказов, используя следующие упражнения:  (любые на выбор)  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сказки по аналогии;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придумывание продолжение или окончание сказки;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сказки с заменой действующего лица;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добавлением предшествующих  событий;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добавлением действующего лица;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изменением результата действия или времени действия.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Творческую работу оформляют в виде книжки – малышки, творческого альбома, презентации. </a:t>
            </a:r>
          </a:p>
          <a:p>
            <a:pPr>
              <a:buNone/>
            </a:pPr>
            <a:endParaRPr lang="ru-RU" b="1" i="1" dirty="0">
              <a:solidFill>
                <a:srgbClr val="7030A0"/>
              </a:solidFill>
              <a:latin typeface="Ariston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FF0000"/>
                </a:solidFill>
                <a:latin typeface="Ariston" pitchFamily="66" charset="0"/>
              </a:rPr>
              <a:t>Волшебная сказка</a:t>
            </a:r>
            <a:r>
              <a:rPr lang="ru-RU" b="1" i="1" dirty="0" smtClean="0">
                <a:latin typeface="Ariston" pitchFamily="66" charset="0"/>
              </a:rPr>
              <a:t/>
            </a:r>
            <a:br>
              <a:rPr lang="ru-RU" b="1" i="1" dirty="0" smtClean="0">
                <a:latin typeface="Ariston" pitchFamily="66" charset="0"/>
              </a:rPr>
            </a:b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Ariston" pitchFamily="66" charset="0"/>
              </a:rPr>
              <a:t> «Журавль и умные лисята».</a:t>
            </a:r>
            <a:r>
              <a:rPr lang="ru-RU" sz="6000" b="1" i="1" dirty="0" smtClean="0">
                <a:latin typeface="Ariston" pitchFamily="66" charset="0"/>
              </a:rPr>
              <a:t/>
            </a:r>
            <a:br>
              <a:rPr lang="ru-RU" sz="6000" b="1" i="1" dirty="0" smtClean="0">
                <a:latin typeface="Ariston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ston" pitchFamily="66" charset="0"/>
              </a:rPr>
              <a:t>Сказку  сочинили:</a:t>
            </a:r>
            <a:r>
              <a:rPr lang="ru-RU" sz="4000" b="1" i="1" dirty="0" smtClean="0">
                <a:solidFill>
                  <a:srgbClr val="002060"/>
                </a:solidFill>
                <a:latin typeface="Ariston" pitchFamily="66" charset="0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latin typeface="Ariston" pitchFamily="66" charset="0"/>
              </a:rPr>
            </a:br>
            <a:r>
              <a:rPr lang="ru-RU" sz="4000" b="1" i="1" dirty="0" err="1" smtClean="0">
                <a:solidFill>
                  <a:srgbClr val="0070C0"/>
                </a:solidFill>
                <a:latin typeface="Ariston" pitchFamily="66" charset="0"/>
              </a:rPr>
              <a:t>Кишеева</a:t>
            </a:r>
            <a:r>
              <a:rPr lang="ru-RU" sz="4000" b="1" i="1" dirty="0" smtClean="0">
                <a:solidFill>
                  <a:srgbClr val="0070C0"/>
                </a:solidFill>
                <a:latin typeface="Ariston" pitchFamily="66" charset="0"/>
              </a:rPr>
              <a:t> Юлия,</a:t>
            </a:r>
            <a:br>
              <a:rPr lang="ru-RU" sz="4000" b="1" i="1" dirty="0" smtClean="0">
                <a:solidFill>
                  <a:srgbClr val="0070C0"/>
                </a:solidFill>
                <a:latin typeface="Ariston" pitchFamily="66" charset="0"/>
              </a:rPr>
            </a:br>
            <a:r>
              <a:rPr lang="ru-RU" sz="4000" b="1" i="1" dirty="0" err="1" smtClean="0">
                <a:solidFill>
                  <a:srgbClr val="0070C0"/>
                </a:solidFill>
                <a:latin typeface="Ariston" pitchFamily="66" charset="0"/>
              </a:rPr>
              <a:t>Кишеева</a:t>
            </a:r>
            <a:r>
              <a:rPr lang="ru-RU" sz="4000" b="1" i="1" dirty="0" smtClean="0">
                <a:solidFill>
                  <a:srgbClr val="0070C0"/>
                </a:solidFill>
                <a:latin typeface="Ariston" pitchFamily="66" charset="0"/>
              </a:rPr>
              <a:t> Наталья Валерьевна.</a:t>
            </a:r>
            <a:r>
              <a:rPr lang="ru-RU" b="1" i="1" dirty="0" smtClean="0">
                <a:latin typeface="Ariston" pitchFamily="66" charset="0"/>
              </a:rPr>
              <a:t/>
            </a:r>
            <a:br>
              <a:rPr lang="ru-RU" b="1" i="1" dirty="0" smtClean="0">
                <a:latin typeface="Ariston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ston" pitchFamily="66" charset="0"/>
              </a:rPr>
              <a:t>Сказку  иллюстрировала </a:t>
            </a:r>
            <a:r>
              <a:rPr lang="ru-RU" sz="4000" b="1" i="1" dirty="0" smtClean="0">
                <a:solidFill>
                  <a:srgbClr val="002060"/>
                </a:solidFill>
                <a:latin typeface="Ariston" pitchFamily="66" charset="0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latin typeface="Ariston" pitchFamily="66" charset="0"/>
              </a:rPr>
            </a:br>
            <a:r>
              <a:rPr lang="ru-RU" sz="4000" b="1" i="1" dirty="0" err="1" smtClean="0">
                <a:solidFill>
                  <a:srgbClr val="0070C0"/>
                </a:solidFill>
                <a:latin typeface="Ariston" pitchFamily="66" charset="0"/>
              </a:rPr>
              <a:t>Кишеева</a:t>
            </a:r>
            <a:r>
              <a:rPr lang="ru-RU" sz="4000" b="1" i="1" dirty="0" smtClean="0">
                <a:solidFill>
                  <a:srgbClr val="0070C0"/>
                </a:solidFill>
                <a:latin typeface="Ariston" pitchFamily="66" charset="0"/>
              </a:rPr>
              <a:t> Наталья Валерьевна.</a:t>
            </a:r>
            <a:br>
              <a:rPr lang="ru-RU" sz="4000" b="1" i="1" dirty="0" smtClean="0">
                <a:solidFill>
                  <a:srgbClr val="0070C0"/>
                </a:solidFill>
                <a:latin typeface="Ariston" pitchFamily="66" charset="0"/>
              </a:rPr>
            </a:br>
            <a:r>
              <a:rPr lang="ru-RU" dirty="0" smtClean="0">
                <a:latin typeface="Ariston" pitchFamily="66" charset="0"/>
              </a:rPr>
              <a:t/>
            </a:r>
            <a:br>
              <a:rPr lang="ru-RU" dirty="0" smtClean="0">
                <a:latin typeface="Ariston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64087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</a:t>
            </a:r>
          </a:p>
          <a:p>
            <a:pPr>
              <a:buNone/>
            </a:pPr>
            <a:r>
              <a:rPr lang="ru-RU" sz="33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33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</a:t>
            </a:r>
            <a:r>
              <a:rPr lang="ru-RU" sz="33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ила – была лиса </a:t>
            </a:r>
          </a:p>
          <a:p>
            <a:pPr>
              <a:buNone/>
            </a:pPr>
            <a:r>
              <a:rPr lang="ru-RU" sz="33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Патрикеевна со своими лисятами. </a:t>
            </a:r>
          </a:p>
          <a:p>
            <a:pPr>
              <a:buNone/>
            </a:pPr>
            <a:r>
              <a:rPr lang="ru-RU" sz="33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Как-то раз ,постучал к</a:t>
            </a:r>
          </a:p>
          <a:p>
            <a:pPr>
              <a:buNone/>
            </a:pPr>
            <a:r>
              <a:rPr lang="ru-RU" sz="33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ним в дверь журавль и</a:t>
            </a:r>
          </a:p>
          <a:p>
            <a:pPr>
              <a:buNone/>
            </a:pPr>
            <a:r>
              <a:rPr lang="ru-RU" sz="33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жалобно  сказал:</a:t>
            </a:r>
          </a:p>
          <a:p>
            <a:pPr>
              <a:buFontTx/>
              <a:buChar char="-"/>
            </a:pPr>
            <a:r>
              <a:rPr lang="ru-RU" sz="33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Пусти, меня лисонька к себе в избушку, спрячь меня от волков, а то они меня съедят.</a:t>
            </a:r>
          </a:p>
          <a:p>
            <a:pPr>
              <a:buNone/>
            </a:pPr>
            <a:r>
              <a:rPr lang="ru-RU" sz="33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Лиса Патрикеевна</a:t>
            </a:r>
          </a:p>
          <a:p>
            <a:pPr>
              <a:buNone/>
            </a:pPr>
            <a:r>
              <a:rPr lang="ru-RU" sz="33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пожалела журавля и</a:t>
            </a:r>
          </a:p>
          <a:p>
            <a:pPr>
              <a:buNone/>
            </a:pPr>
            <a:r>
              <a:rPr lang="ru-RU" sz="33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пустила к себе в</a:t>
            </a:r>
          </a:p>
          <a:p>
            <a:pPr>
              <a:buNone/>
            </a:pPr>
            <a:r>
              <a:rPr lang="ru-RU" sz="33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избушку.</a:t>
            </a:r>
          </a:p>
        </p:txBody>
      </p:sp>
      <p:pic>
        <p:nvPicPr>
          <p:cNvPr id="2050" name="Picture 2" descr="C:\Documents and Settings\User\Мои документы\Документа Оксаны\Рабочий материал\Фотки , работа\DSC067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1292" t="2461" r="19869" b="9578"/>
          <a:stretch>
            <a:fillRect/>
          </a:stretch>
        </p:blipFill>
        <p:spPr bwMode="auto">
          <a:xfrm>
            <a:off x="4860032" y="260648"/>
            <a:ext cx="3744416" cy="62646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1926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Журавль зашёл в лисью избушку и  спрашивает: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-Нет ли, у тебя лисонька, чего покушать?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лиса Патрикеевна отвечает: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В печи каша пшённая томиться, лисята к обеду готовиться. Садись журавушка за стол, мы накроем на стол. 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</a:p>
        </p:txBody>
      </p:sp>
      <p:pic>
        <p:nvPicPr>
          <p:cNvPr id="3075" name="Picture 3" descr="C:\Documents and Settings\User\Мои документы\Документа Оксаны\Рабочий материал\Фотки , работа\DSC067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1990" t="7223" r="23435" b="4816"/>
          <a:stretch>
            <a:fillRect/>
          </a:stretch>
        </p:blipFill>
        <p:spPr bwMode="auto">
          <a:xfrm>
            <a:off x="4788024" y="260648"/>
            <a:ext cx="4104456" cy="61206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2646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Позвала лиса лисят,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стали они миски,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кружки на стол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ставить, а лиса кашу по тарелкам раскладывает,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 какао с молоком по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кружкам разливает.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Журавль обрадовался такому сытному ужину, сел на широкую лавку, но как он не старался, так и не смог отведать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каши.</a:t>
            </a:r>
            <a:endParaRPr lang="ru-RU" sz="3000" b="1" i="1" dirty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2" name="Picture 2" descr="C:\Documents and Settings\User\Мои документы\Документа Оксаны\Рабочий материал\Фотки , работа\DSC067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-10000"/>
          </a:blip>
          <a:srcRect l="15943" t="4819" r="16303" b="7229"/>
          <a:stretch>
            <a:fillRect/>
          </a:stretch>
        </p:blipFill>
        <p:spPr bwMode="auto">
          <a:xfrm>
            <a:off x="4932040" y="260648"/>
            <a:ext cx="3672408" cy="6192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562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Волшебная сказка  «Журавль и умные лисята». Сказку  сочинили: Кишеева Юлия, Кишеева Наталья Валерьевна. Сказку  иллюстрировала  Кишеева Наталья Валерьевна.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Волшебная сказка  «Журавль и умные лисята». Сказку сочинили Кишеева Юлия  </dc:title>
  <cp:lastModifiedBy>User</cp:lastModifiedBy>
  <cp:revision>35</cp:revision>
  <dcterms:modified xsi:type="dcterms:W3CDTF">2020-05-03T04:34:43Z</dcterms:modified>
</cp:coreProperties>
</file>