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01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6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6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0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67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53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8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77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72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FAD8-7EE0-4382-8B70-10B3B52ED02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F602-A0AE-4BD8-B4AE-A6CD698DE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0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0161" y="2405575"/>
            <a:ext cx="9748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КУЛЬТУРНО-ГИГИЕНИЧЕСКИХ НАВЫКОВ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РАННЕГО ВОЗРАСТА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89648" y="-1"/>
            <a:ext cx="87641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«Рябинка» 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658204, г. Рубцовск, ул.Комсомольская, ул.Киевская, 3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7-59-69, 7-59-70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-mail: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ryabinka.detskiysad19@mail.ru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4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3755" y="136324"/>
            <a:ext cx="9110420" cy="829596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056" y="239382"/>
            <a:ext cx="881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С РОДИТЕЛЯМИ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403" y="1229139"/>
            <a:ext cx="3015148" cy="2261361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8605712" y="967356"/>
            <a:ext cx="2255019" cy="2865757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6251" y="3927932"/>
            <a:ext cx="2816392" cy="211229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671740" y="1571987"/>
            <a:ext cx="2742782" cy="2057087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32326" y="4235140"/>
            <a:ext cx="3432432" cy="189653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6288" y="3797059"/>
            <a:ext cx="3024263" cy="242455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710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2975" y="109000"/>
            <a:ext cx="9110420" cy="980284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7443" y="245199"/>
            <a:ext cx="88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2474" y="1282902"/>
            <a:ext cx="11065914" cy="5286709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7982" y="1282903"/>
            <a:ext cx="109604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АКТУАЛЬНОСТЬ</a:t>
            </a:r>
          </a:p>
          <a:p>
            <a:pPr algn="ctr"/>
            <a:endParaRPr lang="ru-RU" sz="8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850" b="1" dirty="0">
                <a:solidFill>
                  <a:srgbClr val="000066"/>
                </a:solidFill>
                <a:latin typeface="Comic Sans MS" panose="030F0702030302020204" pitchFamily="66" charset="0"/>
              </a:rPr>
              <a:t>  Культурно-гигиенические навыки (КГН) формируются в раннем возрасте, пока нервная система еще пластична, а действия связанные с принятием пищи, одеванием, умывание повторяются систематически и является органической потребностью.</a:t>
            </a:r>
          </a:p>
          <a:p>
            <a:pPr algn="just"/>
            <a:endParaRPr lang="ru-RU" sz="1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850" b="1" dirty="0">
                <a:solidFill>
                  <a:srgbClr val="000066"/>
                </a:solidFill>
                <a:latin typeface="Comic Sans MS" panose="030F0702030302020204" pitchFamily="66" charset="0"/>
              </a:rPr>
              <a:t>  Именно в дошкольном возрасте очень важно воспитать у ребенка привычку к чистоте, аккуратности, порядку. В эти годы дети могут освоить все основные КГН, научиться понимать их важность, легко, быстро и правильно выполнять. Образовательная область здоровье требует от нас формировать у детей привычки к здоровому образу жизни, которые всегда стоят на первом месте.</a:t>
            </a:r>
          </a:p>
          <a:p>
            <a:pPr algn="just"/>
            <a:r>
              <a:rPr lang="ru-RU" sz="1850" b="1" dirty="0">
                <a:solidFill>
                  <a:srgbClr val="000066"/>
                </a:solidFill>
                <a:latin typeface="Comic Sans MS" panose="030F0702030302020204" pitchFamily="66" charset="0"/>
              </a:rPr>
              <a:t>   Главная задача - формировать простейшие навыки опрятности и самообслуживания, закладывать фундамент гигиенической культуры. </a:t>
            </a:r>
          </a:p>
          <a:p>
            <a:pPr algn="just"/>
            <a:r>
              <a:rPr lang="ru-RU" sz="1850" b="1" dirty="0">
                <a:solidFill>
                  <a:srgbClr val="000066"/>
                </a:solidFill>
                <a:latin typeface="Comic Sans MS" panose="030F0702030302020204" pitchFamily="66" charset="0"/>
              </a:rPr>
              <a:t>     Как не важны навыки, не следует забывать что, одно только овладение ими не обеспечивает правильного поведения. Взрослые должны подавать пример во всем         и требуя от ребенка выполнения определенных правил, сами всегда их должны соблюдать, быть аккуратными, внешне опрятными и т. п. Что в настоящее время не всеми родителями соблюдается в связи с нехваткой времени, или в связи                  с непониманием или незнанием важности данного вопроса.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3974" y="126924"/>
            <a:ext cx="9110420" cy="829596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8442" y="187779"/>
            <a:ext cx="88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207" y="1132215"/>
            <a:ext cx="11219519" cy="5451465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1464" y="1526539"/>
            <a:ext cx="1101500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ЦЕЛЬ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 Формировать культурно-гигиенические навыки и навыки самообслуживания детей раннего возраста.</a:t>
            </a:r>
          </a:p>
          <a:p>
            <a:pPr algn="just"/>
            <a:endParaRPr lang="ru-RU" sz="9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Учить детей под контролем взрослого овладевать культурно-гигиеническими навыками    и навыками самообслуживания;</a:t>
            </a:r>
          </a:p>
          <a:p>
            <a:pPr marL="342900" indent="-342900" algn="just">
              <a:buAutoNum type="arabicParenR"/>
            </a:pPr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2) Формировать представления о правилах личной гигиены; уточнить                            и систематизировать знания детей о необходимости гигиенических процедур;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3) Побуждать детей раннего возраста к самостоятельности;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4) Воспитывать у детей желание выглядеть чистыми, аккуратными и опрятными;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5) Повышать педагогическую компетентность родителей в воспитании у детей КГН           и навыков самообслуживания, путём взаимодействия и сотрудничества с воспитателями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06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3755" y="146732"/>
            <a:ext cx="9110420" cy="829596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0989" y="207587"/>
            <a:ext cx="88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207" y="1132215"/>
            <a:ext cx="11219519" cy="5317143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1464" y="1443989"/>
            <a:ext cx="1101500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ЭТАПЫ РАБОТЫ:</a:t>
            </a:r>
            <a:endParaRPr lang="ru-RU" sz="2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/>
            <a:endParaRPr lang="ru-RU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этап: </a:t>
            </a:r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Аналитический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определение уровня сформированности культурно-гигиенических навыков у детей раннего возраста через наблюдения, беседы, составление плана работы, изучение литературы, подборка художественных произведений, потешек, загадок, словесных игр по данной теме.</a:t>
            </a:r>
          </a:p>
          <a:p>
            <a:pPr algn="just"/>
            <a:endParaRPr lang="ru-RU" sz="9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II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этап: </a:t>
            </a:r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Практический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Выполнение плана работы с детьми; совместная образовательная работа с детьми, родителями для решения поставленных задач, анкетирование родителей.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III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этап: </a:t>
            </a:r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Заключительный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Подведение итогов работы.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61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3755" y="136324"/>
            <a:ext cx="9110420" cy="829596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0989" y="197179"/>
            <a:ext cx="88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СОЗДАНИЕ УСЛОВИЙ ПРЕДМЕТРНО-РАЗВИВАЮЩЕЙ СРЕДЫ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для успешной реализации поставленных задач: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207" y="1132215"/>
            <a:ext cx="11219519" cy="5440254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1464" y="1186379"/>
            <a:ext cx="110150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дидактические пособия, картотеки пальчиковых, подвижных игр;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настольные игры «Оденем кукол», «Вкладыши»;</a:t>
            </a:r>
          </a:p>
          <a:p>
            <a:pPr lvl="0" algn="just"/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сюжетные, предметные картинки по теме: «Одежда», «Посуда», «Режимные моменты», «Личная гигиена» и др.;</a:t>
            </a:r>
          </a:p>
          <a:p>
            <a:pPr marL="342900" lvl="0" indent="-342900" algn="just">
              <a:buFontTx/>
              <a:buChar char="-"/>
            </a:pPr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Набор детской посуды, куклы, утюги, ванночки, мыльницы, набор одежды для кукол, атрибуты для ряжения, кроватки с постельными принадлежностями и т.д.;</a:t>
            </a:r>
          </a:p>
          <a:p>
            <a:pPr marL="342900" lvl="0" indent="-342900" algn="just">
              <a:buFontTx/>
              <a:buChar char="-"/>
            </a:pPr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Художественная литература: «Вежливые слова», «Что такое хорошо, что такое плохо», «Послушные зверята», «Маша растеряша», «Девочка чумазая», «Девочка-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ревушка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», различные потешки;</a:t>
            </a:r>
          </a:p>
          <a:p>
            <a:pPr marL="285750" lvl="0" indent="-285750" algn="just">
              <a:buFontTx/>
              <a:buChar char="-"/>
            </a:pPr>
            <a:endParaRPr lang="ru-RU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Игры на развитие мелкой моторики: шнуровка, липучки, пуговки, молнии, кнопки.  </a:t>
            </a:r>
          </a:p>
        </p:txBody>
      </p:sp>
    </p:spTree>
    <p:extLst>
      <p:ext uri="{BB962C8B-B14F-4D97-AF65-F5344CB8AC3E}">
        <p14:creationId xmlns:p14="http://schemas.microsoft.com/office/powerpoint/2010/main" xmlns="" val="194928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3974" y="126924"/>
            <a:ext cx="9110420" cy="829596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31208" y="187779"/>
            <a:ext cx="88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СОЗДАНИЕ УСЛОВИЙ ПРЕДМЕТРНО-РАЗВИВАЮЩЕЙ СРЕДЫ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для успешной реализации поставленных задач: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332" y="1414511"/>
            <a:ext cx="2531752" cy="189881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7984" y="1355616"/>
            <a:ext cx="2531753" cy="189881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1350" y="1379094"/>
            <a:ext cx="2349375" cy="1762032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7235" y="3677004"/>
            <a:ext cx="3058251" cy="229368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680" y="3953312"/>
            <a:ext cx="2520013" cy="1890010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99180" y="3563700"/>
            <a:ext cx="3073541" cy="279271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72338" y="1432814"/>
            <a:ext cx="2380105" cy="1785079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33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202" y="106809"/>
            <a:ext cx="9110420" cy="745945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94542" y="156331"/>
            <a:ext cx="88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240" y="956134"/>
            <a:ext cx="11219519" cy="2750012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240" y="940622"/>
            <a:ext cx="11219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«Навык мытья рук» 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Задачи: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подворачивать рукава одежды перед умыванием и мытьём рук с помощью взрослого.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Следить за чистотой своих рук и мыть их при необходимости, учить подставлять руки под струю воды, делать круговые движения ладошками.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самостоятельно брать мыло, смочив его намыливать руки.</a:t>
            </a:r>
          </a:p>
          <a:p>
            <a:pPr algn="just"/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-  Учить пользоваться личным полотенцем. 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(Д/</a:t>
            </a:r>
            <a:r>
              <a:rPr lang="ru-RU" sz="1400" b="1" u="sng" dirty="0">
                <a:solidFill>
                  <a:srgbClr val="000066"/>
                </a:solidFill>
                <a:latin typeface="Comic Sans MS" panose="030F0702030302020204" pitchFamily="66" charset="0"/>
              </a:rPr>
              <a:t>И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: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«Как мы моем ладошки и отжимаем ручки», </a:t>
            </a:r>
            <a:r>
              <a:rPr lang="ru-RU" sz="1400" b="1" u="sng" dirty="0">
                <a:solidFill>
                  <a:srgbClr val="000066"/>
                </a:solidFill>
                <a:latin typeface="Comic Sans MS" panose="030F0702030302020204" pitchFamily="66" charset="0"/>
              </a:rPr>
              <a:t>Д/И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: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«Купание куклы»,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Игра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«Умоем куклу Машу»,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чтение потешки: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«Кто рукавчик не засучит, тот водички не получит»,»,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потешки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«Водичка-водичка»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педагогическая ситуация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«Покажи чистые ладошки»,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чтение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(отрывок)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«Мойдодыр»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К. Чуковского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).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6164" y="4330609"/>
            <a:ext cx="1552509" cy="182092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03908" y="4216069"/>
            <a:ext cx="1573320" cy="1752596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65350" y="4175809"/>
            <a:ext cx="1840409" cy="1675071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7058648" y="4175809"/>
            <a:ext cx="1667864" cy="1754875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86782" y="4430857"/>
            <a:ext cx="1985260" cy="202234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565722" y="4781543"/>
            <a:ext cx="1894952" cy="1406603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8592671" y="4744070"/>
            <a:ext cx="2121929" cy="1254570"/>
          </a:xfrm>
          <a:prstGeom prst="rect">
            <a:avLst/>
          </a:prstGeom>
          <a:ln w="539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588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13098" y="4750849"/>
            <a:ext cx="1569708" cy="179961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45689" y="80124"/>
            <a:ext cx="9110420" cy="745945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92509" y="109174"/>
            <a:ext cx="88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240" y="956133"/>
            <a:ext cx="11219519" cy="2536673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240" y="899404"/>
            <a:ext cx="11219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«Навык культуры еды» 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</a:rPr>
              <a:t>Задачи: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Формировать навык аккуратной еды, правильно пользоваться ложкой.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принимать правильное положение за столом во время еды держать хлеб в левой, а ложку в правой руке </a:t>
            </a:r>
            <a:r>
              <a:rPr lang="ru-RU" sz="1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(дети-левши наоборот)</a:t>
            </a: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Совершенствовать умение есть самостоятельно.</a:t>
            </a:r>
          </a:p>
          <a:p>
            <a:pPr marL="285750" indent="-285750" algn="just">
              <a:buFontTx/>
              <a:buChar char="-"/>
            </a:pPr>
            <a:endParaRPr lang="ru-RU" sz="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(Д/и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«Игрушки в гостях у ребят»,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Д/</a:t>
            </a:r>
            <a:r>
              <a:rPr lang="ru-RU" sz="1400" b="1" u="sng" dirty="0">
                <a:solidFill>
                  <a:srgbClr val="000066"/>
                </a:solidFill>
                <a:latin typeface="Comic Sans MS" panose="030F0702030302020204" pitchFamily="66" charset="0"/>
              </a:rPr>
              <a:t>и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: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«Напоим куклу чаем»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«Сварим куклам суп», игровая ситуация «Мишка пригласил в гости зайку», чтение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«Про ложку»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«Маша обедает», «Ладушки, ладушки»,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  б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еседа «Как правильно вести себя за столом»).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399" y="3990881"/>
            <a:ext cx="2026581" cy="1519936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18705" y="3687811"/>
            <a:ext cx="1828473" cy="1322015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78063" y="3646275"/>
            <a:ext cx="1729764" cy="207498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0485" y="3720643"/>
            <a:ext cx="2328509" cy="1454759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01474" y="4944019"/>
            <a:ext cx="1739652" cy="1554480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75695" y="4824228"/>
            <a:ext cx="1792770" cy="1674271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62413" y="4738764"/>
            <a:ext cx="1669862" cy="1575581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537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481"/>
            <a:ext cx="12192000" cy="702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8042" y="123479"/>
            <a:ext cx="9110420" cy="745945"/>
          </a:xfrm>
          <a:prstGeom prst="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92510" y="135396"/>
            <a:ext cx="88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749" y="1021395"/>
            <a:ext cx="11219519" cy="2631129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240" y="1010383"/>
            <a:ext cx="11219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«Навык одевания и раздевания» 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</a:rPr>
              <a:t>Задачи: </a:t>
            </a:r>
            <a:endParaRPr lang="en-US" sz="2000" b="1" dirty="0">
              <a:solidFill>
                <a:srgbClr val="000066"/>
              </a:solidFill>
            </a:endParaRPr>
          </a:p>
          <a:p>
            <a:pPr algn="just"/>
            <a:r>
              <a:rPr lang="en-US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- </a:t>
            </a: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снимать одежду в определённой последовательности и вешать на стул.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одевать колготки, шорты, просить о помощи взрослых, при раздевании вешать вещи      на стульчик, воспитывать самостоятельность. </a:t>
            </a:r>
            <a:endParaRPr lang="en-US" sz="16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складывать и убирать одежду в шкаф после прогулки.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застёгивать и расстегивать </a:t>
            </a:r>
            <a:r>
              <a:rPr lang="ru-RU" sz="1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«липучки», упражнять в использовании других видов застежек.</a:t>
            </a:r>
            <a:endParaRPr lang="en-US" sz="16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«Научим куклу раздевать после прогулки»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«Оденем куклу на прогулку»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«Застёжки-</a:t>
            </a:r>
            <a:r>
              <a:rPr lang="ru-RU" sz="1400" b="1" i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шнурочки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Д</a:t>
            </a:r>
            <a:r>
              <a:rPr lang="en-US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/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И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«Покажем Кукле как мы умеем одеваться»,</a:t>
            </a:r>
            <a:r>
              <a:rPr lang="en-US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Д/</a:t>
            </a:r>
            <a:r>
              <a:rPr lang="ru-RU" sz="1400" b="1" u="sng" dirty="0">
                <a:solidFill>
                  <a:srgbClr val="000066"/>
                </a:solidFill>
                <a:latin typeface="Comic Sans MS" panose="030F0702030302020204" pitchFamily="66" charset="0"/>
              </a:rPr>
              <a:t>и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: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«Что за чем?»</a:t>
            </a:r>
            <a:r>
              <a:rPr lang="ru-RU" sz="1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, 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«Наведи порядок», чтение «Я сама», «Наша Маша </a:t>
            </a:r>
            <a:r>
              <a:rPr lang="ru-RU" sz="1400" b="1" i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маленька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», «Катя     в яслях»</a:t>
            </a:r>
            <a:r>
              <a:rPr lang="en-US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)</a:t>
            </a:r>
            <a:r>
              <a:rPr lang="ru-RU" sz="14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514" y="3930009"/>
            <a:ext cx="2771991" cy="2078994"/>
          </a:xfrm>
          <a:prstGeom prst="rect">
            <a:avLst/>
          </a:prstGeom>
          <a:ln w="53975">
            <a:solidFill>
              <a:srgbClr val="00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34524" y="3979329"/>
            <a:ext cx="2671235" cy="2003426"/>
          </a:xfrm>
          <a:prstGeom prst="rect">
            <a:avLst/>
          </a:prstGeom>
          <a:ln w="53975">
            <a:solidFill>
              <a:srgbClr val="00006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2744" y="3954437"/>
            <a:ext cx="2529527" cy="1897145"/>
          </a:xfrm>
          <a:prstGeom prst="rect">
            <a:avLst/>
          </a:prstGeom>
          <a:ln w="50800">
            <a:solidFill>
              <a:srgbClr val="000066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2893" y="4794482"/>
            <a:ext cx="2167859" cy="1625895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3485" y="4690403"/>
            <a:ext cx="2382130" cy="1786597"/>
          </a:xfrm>
          <a:prstGeom prst="rect">
            <a:avLst/>
          </a:prstGeom>
          <a:ln w="50800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4194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939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ASUS</cp:lastModifiedBy>
  <cp:revision>101</cp:revision>
  <dcterms:created xsi:type="dcterms:W3CDTF">2017-02-18T10:19:29Z</dcterms:created>
  <dcterms:modified xsi:type="dcterms:W3CDTF">2021-11-12T05:42:53Z</dcterms:modified>
</cp:coreProperties>
</file>