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64" r:id="rId13"/>
    <p:sldId id="265" r:id="rId14"/>
    <p:sldId id="266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07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3282A-9333-483B-8A65-9E6DD9037846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D2717-89F9-41D7-B1D2-140713D75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D2717-89F9-41D7-B1D2-140713D758F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yabinka.detskiysad19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5"/>
            <a:ext cx="7772400" cy="1827635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/>
              <a:t>Доклад</a:t>
            </a:r>
            <a:br>
              <a:rPr lang="ru-RU" sz="2400" b="1" i="1" dirty="0" smtClean="0"/>
            </a:br>
            <a:r>
              <a:rPr lang="ru-RU" sz="2400" b="1" i="1" dirty="0" smtClean="0"/>
              <a:t>«Создание </a:t>
            </a:r>
            <a:r>
              <a:rPr lang="ru-RU" sz="2400" b="1" i="1" dirty="0" smtClean="0"/>
              <a:t>оптимальной предметно –пространственной развивающей среды  как средство успешного развития речи детей дошкольного </a:t>
            </a:r>
            <a:r>
              <a:rPr lang="ru-RU" sz="2400" b="1" i="1" dirty="0" smtClean="0"/>
              <a:t>возраста»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149080"/>
            <a:ext cx="3816424" cy="194421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Подготовила: воспитатель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высшей категории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Юрьева О.Н.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5014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комбинированного вида № 19 «Рябинка»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658204  г. Рубцовск, ул. Комсомольская, 65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(38557) 7-59-69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-mail: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ryabinka.detskiysad19@mail.ru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    6</a:t>
            </a:r>
            <a:r>
              <a:rPr lang="ru-RU" sz="2400" b="1" i="1" dirty="0" smtClean="0"/>
              <a:t>. Принцип сочетания привычных и неординарных элементов в эстетической организации среды.</a:t>
            </a:r>
          </a:p>
          <a:p>
            <a:pPr>
              <a:buNone/>
            </a:pPr>
            <a:r>
              <a:rPr lang="ru-RU" sz="2000" dirty="0" smtClean="0"/>
              <a:t>       Постижение детьми категории эстетического дизайна начинается с восприятия красоты звуков, цветовых пятен, абстрактных линий. Поэтому важно разместить в интерьере группы коллажи, аппликации, вазы, композиции из цветов, созданные руками педагогов, родителей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190206_153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996952"/>
            <a:ext cx="3995936" cy="2996952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</p:spPr>
      </p:pic>
    </p:spTree>
  </p:cSld>
  <p:clrMapOvr>
    <a:masterClrMapping/>
  </p:clrMapOvr>
  <p:transition advTm="3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    7</a:t>
            </a:r>
            <a:r>
              <a:rPr lang="ru-RU" sz="2400" b="1" i="1" dirty="0" smtClean="0"/>
              <a:t>. Принцип открытости – закрытости.</a:t>
            </a:r>
          </a:p>
          <a:p>
            <a:pPr>
              <a:buNone/>
            </a:pPr>
            <a:r>
              <a:rPr lang="ru-RU" sz="2000" dirty="0" smtClean="0"/>
              <a:t>    Проект </a:t>
            </a:r>
            <a:r>
              <a:rPr lang="ru-RU" sz="2000" dirty="0" smtClean="0"/>
              <a:t>развивающей среды группы должен иметь характер открытой, незамкнутой системы, способной к изменению, корректировке и, самое главное, к развитию. Иначе говоря, такая среда должна быть не только развивающей, но и развивающейся.</a:t>
            </a:r>
          </a:p>
          <a:p>
            <a:endParaRPr lang="ru-RU" dirty="0"/>
          </a:p>
        </p:txBody>
      </p:sp>
      <p:pic>
        <p:nvPicPr>
          <p:cNvPr id="4" name="Рисунок 3" descr="20190206_153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492896"/>
            <a:ext cx="5112568" cy="3834426"/>
          </a:xfrm>
          <a:prstGeom prst="rect">
            <a:avLst/>
          </a:prstGeom>
        </p:spPr>
      </p:pic>
    </p:spTree>
  </p:cSld>
  <p:clrMapOvr>
    <a:masterClrMapping/>
  </p:clrMapOvr>
  <p:transition advTm="3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/>
              <a:t>   8</a:t>
            </a:r>
            <a:r>
              <a:rPr lang="ru-RU" sz="2800" b="1" i="1" dirty="0" smtClean="0"/>
              <a:t>. Принцип учета половых и возрастных различий детей</a:t>
            </a:r>
          </a:p>
          <a:p>
            <a:pPr>
              <a:buNone/>
            </a:pPr>
            <a:r>
              <a:rPr lang="ru-RU" sz="2000" dirty="0" smtClean="0"/>
              <a:t>     Построение </a:t>
            </a:r>
            <a:r>
              <a:rPr lang="ru-RU" sz="2000" dirty="0" smtClean="0"/>
              <a:t>среды с учетом половых и возрастных различий дает возможность педагогу предоставить наполняемость группы различными пособиями, оборудованием, играми, которые будут интересны как девочкам, так и мальчикам.</a:t>
            </a:r>
          </a:p>
          <a:p>
            <a:endParaRPr lang="ru-RU" sz="2000" dirty="0"/>
          </a:p>
        </p:txBody>
      </p:sp>
      <p:pic>
        <p:nvPicPr>
          <p:cNvPr id="4" name="Рисунок 3" descr="20190206_153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068960"/>
            <a:ext cx="4187957" cy="3140968"/>
          </a:xfrm>
          <a:prstGeom prst="rect">
            <a:avLst/>
          </a:prstGeom>
        </p:spPr>
      </p:pic>
    </p:spTree>
  </p:cSld>
  <p:clrMapOvr>
    <a:masterClrMapping/>
  </p:clrMapOvr>
  <p:transition advTm="3000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Цель речевого развития достаточно динамична. Она расширяется по мере взросления ребенка. При этом каждое новое положение не исключает предыдущее, а дополняет его.</a:t>
            </a:r>
          </a:p>
          <a:p>
            <a:pPr>
              <a:buNone/>
            </a:pPr>
            <a:r>
              <a:rPr lang="ru-RU" dirty="0" smtClean="0"/>
              <a:t>     Итак, перед взрослыми стоит цель:</a:t>
            </a:r>
          </a:p>
          <a:p>
            <a:pPr>
              <a:buNone/>
            </a:pPr>
            <a:r>
              <a:rPr lang="ru-RU" dirty="0" smtClean="0"/>
              <a:t>      * в раннем возрасте обеспечивать богатство внешних впечатлений и опыта для создания и расширения базы речевого развития ребенка; формировать понятийную и активную речь;</a:t>
            </a:r>
          </a:p>
          <a:p>
            <a:pPr>
              <a:buNone/>
            </a:pPr>
            <a:r>
              <a:rPr lang="ru-RU" dirty="0" smtClean="0"/>
              <a:t>      * в дошкольном возрасте (3-7 лет) обеспечивать комплексное развитие всех компонентов устной речи (произносительной стороны, словаря, грамматического строя, связной речи);</a:t>
            </a:r>
          </a:p>
          <a:p>
            <a:pPr>
              <a:buNone/>
            </a:pPr>
            <a:r>
              <a:rPr lang="ru-RU" dirty="0" smtClean="0"/>
              <a:t>    * в дошкольном возрасте (4-7 лет) обеспечивать подготовку к усвоению письменных форм речи (чтения и письма).</a:t>
            </a:r>
            <a:endParaRPr lang="ru-RU" dirty="0"/>
          </a:p>
        </p:txBody>
      </p:sp>
    </p:spTree>
  </p:cSld>
  <p:clrMapOvr>
    <a:masterClrMapping/>
  </p:clrMapOvr>
  <p:transition advTm="3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sz="2400" dirty="0" smtClean="0"/>
              <a:t>Речевая среда - это семья, детский сад, взрослые и ровесники, с которыми постоянно общается ребенок. Предметно-развивающая среда имеет большое значение для развития маленьких, еще не читающих детей, особенно в их самостоятельной деятельности.</a:t>
            </a:r>
          </a:p>
          <a:p>
            <a:endParaRPr lang="ru-RU" dirty="0"/>
          </a:p>
        </p:txBody>
      </p:sp>
      <p:pic>
        <p:nvPicPr>
          <p:cNvPr id="4" name="Рисунок 3" descr="20190206_163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420888"/>
            <a:ext cx="4860032" cy="3645024"/>
          </a:xfrm>
          <a:prstGeom prst="rect">
            <a:avLst/>
          </a:prstGeom>
        </p:spPr>
      </p:pic>
    </p:spTree>
  </p:cSld>
  <p:clrMapOvr>
    <a:masterClrMapping/>
  </p:clrMapOvr>
  <p:transition advTm="3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 smtClean="0"/>
              <a:t>Таким образом, создавая предметно-развивающую среду любой возрастной группы в ДОУ, необходимо учитывать психологические основы конструктивного взаимодействия участников воспитательно-образовательного процесса, дизайн и эргономику современной среды дошкольного учреждения и психологические особенности возрастной группы, на которую нацелена данная среда.</a:t>
            </a:r>
            <a:endParaRPr lang="ru-RU" dirty="0"/>
          </a:p>
        </p:txBody>
      </p:sp>
    </p:spTree>
  </p:cSld>
  <p:clrMapOvr>
    <a:masterClrMapping/>
  </p:clrMapOvr>
  <p:transition spd="med" advClick="0" advTm="300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r>
              <a:rPr lang="ru-RU" i="1" dirty="0" smtClean="0"/>
              <a:t>В пустых стенах ребенок не заговорит… Е. И. Тихеева</a:t>
            </a:r>
            <a:endParaRPr lang="ru-RU" dirty="0"/>
          </a:p>
        </p:txBody>
      </p:sp>
      <p:pic>
        <p:nvPicPr>
          <p:cNvPr id="4" name="Рисунок 3" descr="Tixee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2602979" cy="3525177"/>
          </a:xfrm>
          <a:prstGeom prst="rect">
            <a:avLst/>
          </a:prstGeom>
        </p:spPr>
      </p:pic>
    </p:spTree>
  </p:cSld>
  <p:clrMapOvr>
    <a:masterClrMapping/>
  </p:clrMapOvr>
  <p:transition advTm="3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В соответствии с ФГОС ДО программа должна строиться с учетом принципа интеграции образовательных областей и в соответствии с возрастными возможностями и особенностями воспитанников</a:t>
            </a:r>
          </a:p>
          <a:p>
            <a:r>
              <a:rPr lang="ru-RU" sz="2400" dirty="0" smtClean="0"/>
              <a:t>Требования ФГОС ДО к  развивающей предметно-пространственной среде:</a:t>
            </a:r>
          </a:p>
          <a:p>
            <a:r>
              <a:rPr lang="ru-RU" sz="2400" dirty="0" smtClean="0"/>
              <a:t>1.    предметно-развивающая среда обеспечивает максимальную реализацию образовательного потенциала.</a:t>
            </a:r>
            <a:br>
              <a:rPr lang="ru-RU" sz="2400" dirty="0" smtClean="0"/>
            </a:br>
            <a:r>
              <a:rPr lang="ru-RU" sz="2400" dirty="0" smtClean="0"/>
              <a:t>2.    доступность среды, что предполагает:</a:t>
            </a:r>
          </a:p>
          <a:p>
            <a:r>
              <a:rPr lang="ru-RU" sz="2400" dirty="0" smtClean="0"/>
              <a:t>2.1 доступность для воспитанников всех помещений организации, где осуществляется образовательный процесс.</a:t>
            </a:r>
            <a:br>
              <a:rPr lang="ru-RU" sz="2400" dirty="0" smtClean="0"/>
            </a:br>
            <a:r>
              <a:rPr lang="ru-RU" sz="2400" dirty="0" smtClean="0"/>
              <a:t>2.2.свободный доступ воспитанников к играм, игрушкам, материалам, пособиям, обеспечивающих все основные виды деятельности</a:t>
            </a:r>
            <a:endParaRPr lang="ru-RU" sz="2400" dirty="0"/>
          </a:p>
        </p:txBody>
      </p:sp>
    </p:spTree>
  </p:cSld>
  <p:clrMapOvr>
    <a:masterClrMapping/>
  </p:clrMapOvr>
  <p:transition advTm="3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М. Полякова, определяя развивающую среду как естественную комфортабельную, уютную обстановку, рационально организованную, насыщенную разнообразными сенсорными раздражителями и игровыми материалами, выделяет такие характеристики развивающей среды, как комфортность и безопасность обстановки, обеспечение богатства сенсорных впечатлений, обеспечение самостоятельной индивидуальной деятельности, обеспечение возможности для исследования.</a:t>
            </a:r>
            <a:endParaRPr lang="ru-RU" dirty="0"/>
          </a:p>
        </p:txBody>
      </p:sp>
    </p:spTree>
  </p:cSld>
  <p:clrMapOvr>
    <a:masterClrMapping/>
  </p:clrMapOvr>
  <p:transition advTm="3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 создании предметно-пространственной окружающей среды учитываются принципы ее  построения, изложенных в  «Концепции по дошкольному воспитанию»:</a:t>
            </a:r>
          </a:p>
          <a:p>
            <a:pPr>
              <a:buNone/>
            </a:pPr>
            <a:r>
              <a:rPr lang="ru-RU" sz="2400" b="1" i="1" dirty="0" smtClean="0"/>
              <a:t>1. Принцип дистанции, позиции при взаимодействии.</a:t>
            </a:r>
          </a:p>
          <a:p>
            <a:pPr>
              <a:buNone/>
            </a:pPr>
            <a:r>
              <a:rPr lang="ru-RU" sz="2000" dirty="0" smtClean="0"/>
              <a:t>      Первоочередным </a:t>
            </a:r>
            <a:r>
              <a:rPr lang="ru-RU" sz="2000" dirty="0" smtClean="0"/>
              <a:t>условием осуществления личностно-ориентированной модели взаимодействия взрослых и детей является установление контакта между ними.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5" name="Рисунок 4" descr="20190206_163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284984"/>
            <a:ext cx="4499992" cy="3374994"/>
          </a:xfrm>
          <a:prstGeom prst="rect">
            <a:avLst/>
          </a:prstGeom>
        </p:spPr>
      </p:pic>
    </p:spTree>
  </p:cSld>
  <p:clrMapOvr>
    <a:masterClrMapping/>
  </p:clrMapOvr>
  <p:transition advTm="3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90206_163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448503" y="2888201"/>
            <a:ext cx="4170547" cy="323592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2. Принцип активности, самостоятельности, творчества</a:t>
            </a:r>
            <a:r>
              <a:rPr lang="ru-RU" sz="2400" i="1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По </a:t>
            </a:r>
            <a:r>
              <a:rPr lang="ru-RU" sz="2000" dirty="0" smtClean="0"/>
              <a:t>сравнению с обычной семейной обстановкой среда в дошкольном учреждении должна быть интенсивно развивающей, провоцировать возникновение и развитие познавательных интересов ребенка, его волевых качеств, эмоций и чувств. </a:t>
            </a:r>
          </a:p>
          <a:p>
            <a:endParaRPr lang="ru-RU" sz="2000" i="1" dirty="0" smtClean="0"/>
          </a:p>
          <a:p>
            <a:endParaRPr lang="ru-RU" dirty="0"/>
          </a:p>
        </p:txBody>
      </p:sp>
    </p:spTree>
  </p:cSld>
  <p:clrMapOvr>
    <a:masterClrMapping/>
  </p:clrMapOvr>
  <p:transition advTm="3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    3.Принцип </a:t>
            </a:r>
            <a:r>
              <a:rPr lang="ru-RU" sz="2400" b="1" i="1" dirty="0" smtClean="0"/>
              <a:t>стабильности - динамичности развивающей среды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Среда развития стимулирует детей к активной деятельности с теми предметами, игрушками, которые привлекают своей формой, цветом. Легкая мебель, ширмы позволяют ограничивать или расширять игровое пространство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190206_153238.jpg"/>
          <p:cNvPicPr>
            <a:picLocks noChangeAspect="1"/>
          </p:cNvPicPr>
          <p:nvPr/>
        </p:nvPicPr>
        <p:blipFill>
          <a:blip r:embed="rId3" cstate="print"/>
          <a:srcRect l="11626"/>
          <a:stretch>
            <a:fillRect/>
          </a:stretch>
        </p:blipFill>
        <p:spPr>
          <a:xfrm>
            <a:off x="3851920" y="2564904"/>
            <a:ext cx="4054727" cy="3441756"/>
          </a:xfrm>
          <a:prstGeom prst="rect">
            <a:avLst/>
          </a:prstGeom>
        </p:spPr>
      </p:pic>
      <p:pic>
        <p:nvPicPr>
          <p:cNvPr id="5" name="Рисунок 4" descr="6433027-04fb93af611338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293096"/>
            <a:ext cx="360040" cy="360040"/>
          </a:xfrm>
          <a:prstGeom prst="rect">
            <a:avLst/>
          </a:prstGeom>
        </p:spPr>
      </p:pic>
    </p:spTree>
  </p:cSld>
  <p:clrMapOvr>
    <a:masterClrMapping/>
  </p:clrMapOvr>
  <p:transition advTm="3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     4</a:t>
            </a:r>
            <a:r>
              <a:rPr lang="ru-RU" sz="2400" b="1" i="1" dirty="0" smtClean="0"/>
              <a:t>. Принцип комплексирования и гибкого зонирования.</a:t>
            </a:r>
          </a:p>
          <a:p>
            <a:pPr>
              <a:buNone/>
            </a:pPr>
            <a:r>
              <a:rPr lang="ru-RU" sz="2000" dirty="0" smtClean="0"/>
              <a:t>      Жизненное </a:t>
            </a:r>
            <a:r>
              <a:rPr lang="ru-RU" sz="2000" dirty="0" smtClean="0"/>
              <a:t>пространство в детском саду должно быть таким, чтобы оно давало возможность построения непересекающихся сфер активности.</a:t>
            </a:r>
          </a:p>
          <a:p>
            <a:endParaRPr lang="ru-RU" sz="2000" dirty="0"/>
          </a:p>
        </p:txBody>
      </p:sp>
      <p:pic>
        <p:nvPicPr>
          <p:cNvPr id="4" name="Рисунок 3" descr="20190206_1534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132856"/>
            <a:ext cx="4968552" cy="3726414"/>
          </a:xfrm>
          <a:prstGeom prst="rect">
            <a:avLst/>
          </a:prstGeom>
        </p:spPr>
      </p:pic>
    </p:spTree>
  </p:cSld>
  <p:clrMapOvr>
    <a:masterClrMapping/>
  </p:clrMapOvr>
  <p:transition advTm="3000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     5</a:t>
            </a:r>
            <a:r>
              <a:rPr lang="ru-RU" sz="2400" b="1" i="1" dirty="0" smtClean="0"/>
              <a:t>. Принцип </a:t>
            </a:r>
            <a:r>
              <a:rPr lang="ru-RU" sz="2400" b="1" i="1" dirty="0" err="1" smtClean="0"/>
              <a:t>эмоциогенности</a:t>
            </a:r>
            <a:r>
              <a:rPr lang="ru-RU" sz="2400" b="1" i="1" dirty="0" smtClean="0"/>
              <a:t> среды, индивидуальной комфортности и эмоционального благополучия каждого ребенка и взрослого.</a:t>
            </a:r>
          </a:p>
          <a:p>
            <a:pPr>
              <a:buNone/>
            </a:pPr>
            <a:r>
              <a:rPr lang="ru-RU" sz="2000" dirty="0" smtClean="0"/>
              <a:t>     Окружение </a:t>
            </a:r>
            <a:r>
              <a:rPr lang="ru-RU" sz="2000" dirty="0" smtClean="0"/>
              <a:t>должно давать детям разнообразные и меняющиеся впечатления.</a:t>
            </a:r>
          </a:p>
          <a:p>
            <a:endParaRPr lang="ru-RU" sz="2000" dirty="0"/>
          </a:p>
        </p:txBody>
      </p:sp>
      <p:pic>
        <p:nvPicPr>
          <p:cNvPr id="4" name="Рисунок 3" descr="20190206_153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348880"/>
            <a:ext cx="5040560" cy="3780420"/>
          </a:xfrm>
          <a:prstGeom prst="rect">
            <a:avLst/>
          </a:prstGeom>
        </p:spPr>
      </p:pic>
    </p:spTree>
  </p:cSld>
  <p:clrMapOvr>
    <a:masterClrMapping/>
  </p:clrMapOvr>
  <p:transition advTm="3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651</Words>
  <Application>Microsoft Office PowerPoint</Application>
  <PresentationFormat>Экран (4:3)</PresentationFormat>
  <Paragraphs>41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Доклад «Создание оптимальной предметно –пространственной развивающей среды  как средство успешного развития речи детей дошкольного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оптимальной предметно –пространственной развивающей среды  как средство успешного развития речи детей дошкольного возраста</dc:title>
  <dc:creator>Елена</dc:creator>
  <cp:lastModifiedBy>User</cp:lastModifiedBy>
  <cp:revision>16</cp:revision>
  <dcterms:created xsi:type="dcterms:W3CDTF">2019-02-05T17:21:08Z</dcterms:created>
  <dcterms:modified xsi:type="dcterms:W3CDTF">2020-05-03T09:36:05Z</dcterms:modified>
</cp:coreProperties>
</file>