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9" r:id="rId5"/>
    <p:sldId id="277" r:id="rId6"/>
    <p:sldId id="273" r:id="rId7"/>
    <p:sldId id="258" r:id="rId8"/>
    <p:sldId id="269" r:id="rId9"/>
    <p:sldId id="283" r:id="rId10"/>
    <p:sldId id="290" r:id="rId11"/>
    <p:sldId id="291" r:id="rId12"/>
    <p:sldId id="292" r:id="rId13"/>
    <p:sldId id="293" r:id="rId14"/>
    <p:sldId id="287" r:id="rId15"/>
    <p:sldId id="288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6B8C-B013-4E4F-96C8-90C8E0D99395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3D71-4B6F-4ACC-8F8A-7FDA9D6B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2954-3025-46BE-BED4-1679FDD4615E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91AC-AEA0-4D1E-96DF-9F5C7ECC4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EE67-FDB6-445C-A8F0-87F0EB87E71A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EA32-A07A-4FD0-B09E-C0A9B02BD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FD88-6106-4D28-9C10-3F89BC2B8BC9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2C8A-273D-45B7-BE19-D1EEF4357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F1B6-984D-43FD-82C7-CF69682FF48C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C64E-1A73-4512-855D-27815512B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78DA-7EE6-47BA-AE7C-8ED877EDE449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BDDF-7B35-4829-90B8-86D37F58F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DB77-5A70-4519-A66A-8766995AED61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D62E-5960-4476-8573-83639EEC6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B238-7DEB-4C14-93DA-D2D99D6019F5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5025-CC9B-4BA3-A550-AAC9E3844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8D1D-7251-4F2A-8B9A-6DACF9417A6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FD08-934D-4C87-BC0F-42B5971B6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1CD0-D358-4B11-93ED-147B6AE3A37F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4048-A50F-4A6C-AFAA-0B62295F1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E938-B4E7-43E3-9486-C6BECFCCBCC9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3ACD-5260-4AD9-B702-179345A5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F4243-5B67-4B55-852D-CCF533CB03AB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B11D6-05F1-4580-9FE1-06FC469B3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334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представлений о родном крае посредством проектной деятельности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rubtsovsk-news.ru/images/stories/history/rubcov.jpg"/>
          <p:cNvPicPr>
            <a:picLocks noChangeAspect="1" noChangeArrowheads="1"/>
          </p:cNvPicPr>
          <p:nvPr/>
        </p:nvPicPr>
        <p:blipFill>
          <a:blip r:embed="rId2" cstate="print"/>
          <a:srcRect b="8705"/>
          <a:stretch>
            <a:fillRect/>
          </a:stretch>
        </p:blipFill>
        <p:spPr bwMode="auto">
          <a:xfrm>
            <a:off x="5436096" y="4293096"/>
            <a:ext cx="3153697" cy="202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4" descr="http://fh7929d5.bget.ru/bimg/343%20(20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44801"/>
            <a:ext cx="2612053" cy="171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9" descr="http://fs00.infourok.ru/images/doc/231/71791/2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2808312" cy="191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042988" y="981075"/>
            <a:ext cx="74898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onstantia" pitchFamily="18" charset="0"/>
              </a:rPr>
              <a:t>Ролево-игровые </a:t>
            </a:r>
            <a:r>
              <a:rPr lang="ru-RU" sz="3200">
                <a:latin typeface="Constantia" pitchFamily="18" charset="0"/>
              </a:rPr>
              <a:t>(с элементами творческих игр, когда дети входят в образ персонажей сказки и решают по-своему поставленную проблему).</a:t>
            </a:r>
          </a:p>
        </p:txBody>
      </p:sp>
      <p:pic>
        <p:nvPicPr>
          <p:cNvPr id="3" name="Picture 2" descr="E:\сказки театр\SAM_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0882"/>
            <a:ext cx="4211960" cy="34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8" descr="SAM_6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3486150"/>
            <a:ext cx="4495800" cy="33718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684213" y="692150"/>
            <a:ext cx="7991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onstantia" pitchFamily="18" charset="0"/>
              </a:rPr>
              <a:t>Информационно-практико-ориентированные</a:t>
            </a:r>
            <a:r>
              <a:rPr lang="ru-RU" sz="3200">
                <a:latin typeface="Constantia" pitchFamily="18" charset="0"/>
              </a:rPr>
              <a:t>: дети собирают информацию и реализуют ее, ориентируясь на социальные интересы (оформление и дизайн группы, витражи и др.)</a:t>
            </a:r>
          </a:p>
        </p:txBody>
      </p:sp>
      <p:pic>
        <p:nvPicPr>
          <p:cNvPr id="3" name="Picture 8" descr="SAM_0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3114396"/>
            <a:ext cx="4991472" cy="37436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258888" y="908050"/>
            <a:ext cx="741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onstantia" pitchFamily="18" charset="0"/>
              </a:rPr>
              <a:t>Творческие </a:t>
            </a:r>
            <a:r>
              <a:rPr lang="ru-RU" sz="3200">
                <a:latin typeface="Constantia" pitchFamily="18" charset="0"/>
              </a:rPr>
              <a:t>(оформление результата в виде детского праздника, детского дизайна и т.д.)</a:t>
            </a:r>
          </a:p>
        </p:txBody>
      </p:sp>
      <p:pic>
        <p:nvPicPr>
          <p:cNvPr id="26626" name="Picture 7" descr="Копия SAM_0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8" y="2686050"/>
            <a:ext cx="46910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E:\фото театр\сказки, театр\DSCN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492375"/>
            <a:ext cx="421163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AM_6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38563"/>
            <a:ext cx="23399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900113" y="692150"/>
            <a:ext cx="77755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onstantia" pitchFamily="18" charset="0"/>
              </a:rPr>
              <a:t>Нормативные  </a:t>
            </a:r>
            <a:r>
              <a:rPr lang="ru-RU" sz="2800">
                <a:latin typeface="Constantia" pitchFamily="18" charset="0"/>
              </a:rPr>
              <a:t>(проекты по созданию новых норм, соблюдению правил в разных нормативных ситуациях: «Книга правил поведения ребенка в детском саду» и др.)</a:t>
            </a:r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3963">
            <a:off x="4942171" y="3320129"/>
            <a:ext cx="3358225" cy="251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P808058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2924944"/>
            <a:ext cx="3168352" cy="348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684213" y="2205038"/>
            <a:ext cx="703262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i="1">
                <a:latin typeface="Times New Roman" pitchFamily="18" charset="0"/>
                <a:cs typeface="Times New Roman" pitchFamily="18" charset="0"/>
              </a:rPr>
              <a:t> погружение в проект;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i="1">
                <a:latin typeface="Times New Roman" pitchFamily="18" charset="0"/>
                <a:cs typeface="Times New Roman" pitchFamily="18" charset="0"/>
              </a:rPr>
              <a:t> организация деятельности;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i="1">
                <a:latin typeface="Times New Roman" pitchFamily="18" charset="0"/>
                <a:cs typeface="Times New Roman" pitchFamily="18" charset="0"/>
              </a:rPr>
              <a:t> осуществление деятельности;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i="1">
                <a:latin typeface="Times New Roman" pitchFamily="18" charset="0"/>
                <a:cs typeface="Times New Roman" pitchFamily="18" charset="0"/>
              </a:rPr>
              <a:t> презентация результата.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11188" y="765175"/>
            <a:ext cx="8056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проектами делится на этапы: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323850" y="1341438"/>
            <a:ext cx="84963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 постановка цели; 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поиск формы реализации проекта;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 разработка содержания всего учебно-воспитательного процесса на основе тематики проекта;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организация развивающей, познавательной, предметной среды;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определение направлений поисковой и практической деятельности;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организация совместной творческой, поисковой и практической деятельности с педагогами, родителями и детьми;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работа над частями проекта, его коррекция;</a:t>
            </a:r>
            <a:endParaRPr lang="ru-RU" sz="240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>
                <a:latin typeface="Constantia" pitchFamily="18" charset="0"/>
              </a:rPr>
              <a:t>коллективная реализация проекта, его демонстрация. </a:t>
            </a:r>
            <a:endParaRPr lang="ru-RU" sz="2400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225550" y="0"/>
            <a:ext cx="6621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следующий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 план действий: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93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Советы воспитателю при организации проектной деятельности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Глубоко изучить тематику проекта, подготовить предметно-пространственную развивающую среду.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Создавать игровую мотивацию, опираясь на интересы детей и их эмоциональный отклик.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Вводить детей в проблемную ситуацию, доступную для их понимания и с опорой на их личный опыт.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Заинтересовать каждого ребенка тематикой проекта, поддерживать его любознательность и устойчивый интерес к проблеме. 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При составлении совместного плана с детьми над проектом поддерживать детскую инициативу.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Тактично рассматривать все предложенные детьми варианты решения проблемы: ребенок должен иметь право на ошибку и не бояться высказываться.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Соблюдать принцип последовательности и регулярности в работе над проектом.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В ходе работы над проектом создавать атмосферу сотворчества с ребенком, используя индивидуальный подход.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Развивать творческое воображение и фантазию детей.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Творчески подходить к реализации проекта; ориентировать детей на использование накопленных наблюдений, знаний, впечатлений.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Ненавязчиво вовлекать родителей в совместную работу над проектом,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создавая радостную атмосферу совместного с ребенком творчества.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- Заключительный этап проекта тщательно готовить и проводить его презентацию всеми участниками.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838279"/>
            <a:ext cx="9574416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pic>
        <p:nvPicPr>
          <p:cNvPr id="64515" name="Picture 2" descr="http://www.yves-rocher.com/_tmp/20110901_114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5847184" cy="388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87850"/>
          </a:xfrm>
        </p:spPr>
        <p:txBody>
          <a:bodyPr/>
          <a:lstStyle/>
          <a:p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b="1" i="1" smtClean="0">
                <a:solidFill>
                  <a:srgbClr val="002060"/>
                </a:solidFill>
              </a:rPr>
              <a:t>Любовь к родному краю, родной культуре, родной речи начинается с малого – любви к своей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человечеству.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                                                                         </a:t>
            </a:r>
            <a:r>
              <a:rPr lang="ru-RU" b="1" i="1" smtClean="0"/>
              <a:t>Д.С. Лихачев </a:t>
            </a:r>
            <a:endParaRPr lang="ru-RU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9900"/>
                </a:solidFill>
              </a:rPr>
              <a:t>Мы живем в таком богатом крае, но так мало знаем о нем.</a:t>
            </a:r>
            <a:endParaRPr lang="ru-RU" sz="2000" b="1" i="1" dirty="0">
              <a:solidFill>
                <a:srgbClr val="009900"/>
              </a:solidFill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62000" y="5486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00FF"/>
                </a:solidFill>
                <a:latin typeface="Constantia" pitchFamily="18" charset="0"/>
              </a:rPr>
              <a:t>« Ты вспоминаешь не страну большую, которую изъездил и узнал. </a:t>
            </a:r>
          </a:p>
          <a:p>
            <a:r>
              <a:rPr lang="ru-RU" sz="1600" b="1" i="1">
                <a:solidFill>
                  <a:srgbClr val="0000FF"/>
                </a:solidFill>
                <a:latin typeface="Constantia" pitchFamily="18" charset="0"/>
              </a:rPr>
              <a:t>   Ты вспоминаешь Родину такую, какой её ты в детстве увидал»</a:t>
            </a:r>
          </a:p>
          <a:p>
            <a:r>
              <a:rPr lang="ru-RU" sz="1600" b="1" i="1">
                <a:solidFill>
                  <a:srgbClr val="0000FF"/>
                </a:solidFill>
                <a:latin typeface="Constantia" pitchFamily="18" charset="0"/>
              </a:rPr>
              <a:t>                                                                                               К. Симонов</a:t>
            </a:r>
          </a:p>
        </p:txBody>
      </p:sp>
      <p:pic>
        <p:nvPicPr>
          <p:cNvPr id="4" name="Рисунок 5" descr="http://librax.ru/img/new2/d609241ce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808312" cy="1936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285" y="1716524"/>
            <a:ext cx="2335213" cy="179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8" descr="Экскурсии в Белокурихе и Туры в горном Алтае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840" y="1529609"/>
            <a:ext cx="2508250" cy="168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8285" y="3743119"/>
            <a:ext cx="2362200" cy="177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425" y="3645551"/>
            <a:ext cx="2377665" cy="1635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/>
            <a:r>
              <a:rPr lang="ru-RU" b="1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6624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− </a:t>
            </a:r>
            <a:r>
              <a:rPr lang="ru-RU" b="1" dirty="0" smtClean="0"/>
              <a:t>дать дошкольнику знания, умения, опыт, развивающие его интеллектуально, нравственно, эстетически, физически, на основе которых создается представление о том, что такое Родина;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− расширить познавательную сферу деятельности детей: развивать кругозор детей, обогащение знаний путем знакомства с природой, культурой, традициями родного города, края;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− обеспечить оздоровление и физическое развитие ребенка в соответствии с его возрастной физиологией: способствовать пониманию того, что сильные, смелые, ловкие – лучшие защитники Родины в будущем.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908050"/>
            <a:ext cx="8532812" cy="5949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hlink"/>
                </a:solidFill>
              </a:rPr>
              <a:t/>
            </a:r>
            <a:br>
              <a:rPr lang="ru-RU" sz="2400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/>
        </p:nvGraphicFramePr>
        <p:xfrm>
          <a:off x="250825" y="1123950"/>
          <a:ext cx="8532440" cy="5733373"/>
        </p:xfrm>
        <a:graphic>
          <a:graphicData uri="http://schemas.openxmlformats.org/drawingml/2006/table">
            <a:tbl>
              <a:tblPr/>
              <a:tblGrid>
                <a:gridCol w="2844701"/>
                <a:gridCol w="2843037"/>
                <a:gridCol w="2844702"/>
              </a:tblGrid>
              <a:tr h="99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Задачи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Совершенствование психических процессов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проектно-исследовательских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умений и навыков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Пробуждать интерес к предлагаемой деятель-ности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Приобщать детей к процессу познания.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Формировать различ-ные представления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Привлекать детей к воспроизведению обра-зов, используя различные варианты.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Побуждать детей к совместной поисковой деятельности, экспери-ментированию.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Формирование эмоциональной заинтересованности.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Знакомство с предметами и действиями с ними.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Развитие мышления и воображения.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Речевое развитие.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Осознание поставленной цели.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Овладение различными способами решения поставленных задач.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Способность предвосхитить результат, основываясь на своем прошлом опыте.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Поиск различных средств достижения цели.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24" name="Прямоугольник 3"/>
          <p:cNvSpPr>
            <a:spLocks noChangeArrowheads="1"/>
          </p:cNvSpPr>
          <p:nvPr/>
        </p:nvSpPr>
        <p:spPr bwMode="auto">
          <a:xfrm>
            <a:off x="1835150" y="549275"/>
            <a:ext cx="5724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Младший дошкольный возраст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323850" y="1006475"/>
          <a:ext cx="8459787" cy="5852160"/>
        </p:xfrm>
        <a:graphic>
          <a:graphicData uri="http://schemas.openxmlformats.org/drawingml/2006/table">
            <a:tbl>
              <a:tblPr/>
              <a:tblGrid>
                <a:gridCol w="3262312"/>
                <a:gridCol w="2597150"/>
                <a:gridCol w="260032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Задачи обучения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предпосылок учебной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проектно-исследовательских умений и навыков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Развивать поисковую деятельность, интеллектуальную инициативу.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Развивать специальные способы организации: экспериментирование и моделирование.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Формировать обобщенные способы умственной работы и средства построения собственной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Развивать способность к прогнозированию будущих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Развивать произвольность в поведении и продуктивной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Развивать потребность в создании собственной картины мира.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Развивать навыки коммуникативного общения.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Формировать умение выявить проблему.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Развивать умение самостоятельно искать нужное решение.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Учить выбирать из имеющихся способов наиболее адекватный и продуктивно его использовать.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Учить самостоятельно анализировать полученные результаты.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8313" y="404813"/>
            <a:ext cx="7632700" cy="431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00" b="1" dirty="0">
                <a:solidFill>
                  <a:srgbClr val="002060"/>
                </a:solidFill>
                <a:latin typeface="+mn-lt"/>
                <a:cs typeface="+mn-cs"/>
              </a:rPr>
              <a:t>Старший дошкольный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00" b="1" dirty="0">
                <a:solidFill>
                  <a:srgbClr val="002060"/>
                </a:solidFill>
                <a:latin typeface="+mn-lt"/>
                <a:cs typeface="+mn-cs"/>
              </a:rPr>
              <a:t/>
            </a:r>
            <a:br>
              <a:rPr lang="ru-RU" sz="11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  <a:cs typeface="+mn-cs"/>
              </a:rPr>
            </a:br>
            <a:endParaRPr lang="ru-RU" sz="28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ПРОЕКТ –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это метод педагогически организованного освоения ребёнком окружающей среды в процессе поэтапной и заранее спланированной практической деятельности по достижению намеченных целей.</a:t>
            </a:r>
          </a:p>
          <a:p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/>
            <a:r>
              <a:rPr lang="ru-RU" sz="5400" b="1" smtClean="0"/>
              <a:t>Что такое проект?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использованию метода проектов в детском саду: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650" y="1628775"/>
            <a:ext cx="8229600" cy="1108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700" smtClean="0"/>
              <a:t>1. В основе любого проекта лежит проблема, для решения которой требуется исследовательский поиск.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188" y="2781300"/>
            <a:ext cx="8229600" cy="7191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  <a:cs typeface="+mn-cs"/>
              </a:rPr>
              <a:t>2. Проект – это игра «всерьез», результаты которой значимы для детей и взрослых.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188" y="3716338"/>
            <a:ext cx="8229600" cy="2549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  <a:cs typeface="+mn-cs"/>
              </a:rPr>
              <a:t>3. Обязательное составляющее проекта –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навыков, применение дошкольниками полученных знаний на практике.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5033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В практике современных дошкольных учреждений используются следующие 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типы проектов: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39975" y="1628775"/>
            <a:ext cx="6804025" cy="2592388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/>
              <a:t> </a:t>
            </a:r>
            <a:r>
              <a:rPr lang="ru-RU" sz="3000" b="1" i="1" dirty="0" smtClean="0">
                <a:latin typeface="+mj-lt"/>
              </a:rPr>
              <a:t>Исследовательско-творческие</a:t>
            </a:r>
            <a:r>
              <a:rPr lang="ru-RU" sz="3000" dirty="0">
                <a:latin typeface="+mj-lt"/>
              </a:rPr>
              <a:t>: дети экспериментируют, а затем результаты оформляют в виде газет, драматизации, детского </a:t>
            </a:r>
            <a:r>
              <a:rPr lang="ru-RU" sz="3000" dirty="0" smtClean="0">
                <a:latin typeface="+mj-lt"/>
              </a:rPr>
              <a:t>дизайна, презентации.</a:t>
            </a:r>
            <a:endParaRPr lang="ru-RU" sz="30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i="1" dirty="0" smtClean="0"/>
              <a:t> </a:t>
            </a:r>
            <a:endParaRPr lang="ru-RU" sz="2000" dirty="0"/>
          </a:p>
        </p:txBody>
      </p:sp>
      <p:pic>
        <p:nvPicPr>
          <p:cNvPr id="6" name="Picture 2" descr="G:\гр № 3\IMG_20150521_09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4187957" cy="31409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7" descr="P6170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1336" y="3668502"/>
            <a:ext cx="4252664" cy="31894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DSCN13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905000"/>
            <a:ext cx="2932113" cy="4953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695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Развитие у детей дошкольного возраста представлений о родном крае посредством проектной деятельности </vt:lpstr>
      <vt:lpstr>Слайд 2</vt:lpstr>
      <vt:lpstr>Мы живем в таком богатом крае, но так мало знаем о нем.</vt:lpstr>
      <vt:lpstr>Задачи:</vt:lpstr>
      <vt:lpstr>             </vt:lpstr>
      <vt:lpstr>Слайд 6</vt:lpstr>
      <vt:lpstr>Что такое проект?</vt:lpstr>
      <vt:lpstr>Основные требования к использованию метода проектов в детском саду:</vt:lpstr>
      <vt:lpstr>В практике современных дошкольных учреждений используются следующие  типы проектов:</vt:lpstr>
      <vt:lpstr>Слайд 10</vt:lpstr>
      <vt:lpstr>Слайд 11</vt:lpstr>
      <vt:lpstr>Слайд 12</vt:lpstr>
      <vt:lpstr>Слайд 13</vt:lpstr>
      <vt:lpstr>Слайд 14</vt:lpstr>
      <vt:lpstr>Слайд 15</vt:lpstr>
      <vt:lpstr>Советы воспитателю при организации проектной деятельности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PK5</cp:lastModifiedBy>
  <cp:revision>10</cp:revision>
  <dcterms:created xsi:type="dcterms:W3CDTF">2016-02-01T12:19:03Z</dcterms:created>
  <dcterms:modified xsi:type="dcterms:W3CDTF">2017-09-21T06:29:07Z</dcterms:modified>
</cp:coreProperties>
</file>