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61" r:id="rId5"/>
    <p:sldId id="262" r:id="rId6"/>
    <p:sldId id="259" r:id="rId7"/>
    <p:sldId id="264" r:id="rId8"/>
    <p:sldId id="269" r:id="rId9"/>
    <p:sldId id="268" r:id="rId10"/>
    <p:sldId id="257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0000"/>
    <a:srgbClr val="0000FF"/>
    <a:srgbClr val="FF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90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E6C7-A6D1-4BB5-910D-C701051792B5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7926-756C-4FB2-B008-9C25BBE5A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BDC0-A06E-421F-9341-E1CE30B700ED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FE02-6847-4AA6-AC22-830951E32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4A250-4D0B-4CE9-8A7A-2FDF7B31EFC0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D55E-58CD-4460-BAF1-DE7A3259E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75FA-EAE5-4742-9A05-74543584B0EE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E91C-9BEA-4CAF-B198-70FD15095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C82B-EA05-4EAF-AED0-90472DFE675B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2B70-604F-42E5-9523-B878B40B9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5D54F-6869-4117-9A84-AFC378D5AAD7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BF35-15DB-4594-9E4E-AE19339BF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3F78-925C-446E-8445-EA4B66DF0F8E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C762-641D-40D4-8360-FEE67742C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865B5-AAED-4C0B-88DD-FFADDC183C20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0287-A2BD-4F43-B73F-B607C77B8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9F67-01BC-49AF-9E6D-9BF5C7DFC608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1B3F4-8CC4-46BA-91B2-6BA21E7D0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6B37-60F1-41B2-9BC8-25F39D54E2DD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0089-141A-414B-9F7B-BE53AEFFC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16765-87C1-40C1-B8DE-2CA18777EE40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0997-8700-4AB0-AA5D-5FCE35071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4E7099-33EA-497F-BD47-ECA80EFD3C99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FB774-1492-4E1D-9DA6-A8F8C52D6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8891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Познавательная активность детей дошкольного возраста в процессе экспериментирования</a:t>
            </a:r>
            <a:endParaRPr lang="ru-RU" b="1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263" y="3500438"/>
            <a:ext cx="3776662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hlink"/>
                </a:solidFill>
                <a:latin typeface="Arial" charset="0"/>
              </a:rPr>
              <a:t>МБДОУ «Детский сад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hlink"/>
                </a:solidFill>
                <a:latin typeface="Arial" charset="0"/>
              </a:rPr>
              <a:t>№ 19 «Рябинка»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hlink"/>
                </a:solidFill>
                <a:latin typeface="Arial" charset="0"/>
              </a:rPr>
              <a:t>Выполнила: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err="1" smtClean="0">
                <a:solidFill>
                  <a:schemeClr val="hlink"/>
                </a:solidFill>
                <a:latin typeface="Arial" charset="0"/>
              </a:rPr>
              <a:t>Мулина</a:t>
            </a:r>
            <a:r>
              <a:rPr lang="ru-RU" sz="2400" dirty="0" smtClean="0">
                <a:solidFill>
                  <a:schemeClr val="hlink"/>
                </a:solidFill>
                <a:latin typeface="Arial" charset="0"/>
              </a:rPr>
              <a:t> С.И,</a:t>
            </a:r>
          </a:p>
        </p:txBody>
      </p:sp>
      <p:pic>
        <p:nvPicPr>
          <p:cNvPr id="13317" name="Рисунок 4" descr="C:\Users\Марго\Desktop\на выброс\DSC05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058988"/>
            <a:ext cx="460851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ru-RU" sz="1600" b="1" smtClean="0"/>
              <a:t>Дети очень любят экспериментировать. Это объясняется тем, что им присуще наглядно-действенное и наглядно-образное мышление, и экспериментирование, как никакой другой метод, соответствует этим возрастным особенностям. В дошкольном возрасте он является ведущим, а в первые три года – практически единственным способом познания мира.</a:t>
            </a:r>
          </a:p>
          <a:p>
            <a:pPr eaLnBrk="1" hangingPunct="1"/>
            <a:endParaRPr lang="ru-RU" sz="1600" b="1" smtClean="0"/>
          </a:p>
          <a:p>
            <a:pPr eaLnBrk="1" hangingPunct="1"/>
            <a:endParaRPr lang="ru-RU" sz="1600" b="1" smtClean="0"/>
          </a:p>
          <a:p>
            <a:pPr eaLnBrk="1" hangingPunct="1"/>
            <a:endParaRPr lang="ru-RU" sz="1600" b="1" smtClean="0"/>
          </a:p>
          <a:p>
            <a:pPr eaLnBrk="1" hangingPunct="1"/>
            <a:endParaRPr lang="ru-RU" sz="1600" b="1" smtClean="0"/>
          </a:p>
          <a:p>
            <a:pPr eaLnBrk="1" hangingPunct="1"/>
            <a:endParaRPr lang="ru-RU" sz="1600" b="1" smtClean="0"/>
          </a:p>
          <a:p>
            <a:pPr eaLnBrk="1" hangingPunct="1"/>
            <a:endParaRPr lang="ru-RU" sz="1600" b="1" smtClean="0"/>
          </a:p>
          <a:p>
            <a:pPr eaLnBrk="1" hangingPunct="1"/>
            <a:endParaRPr lang="ru-RU" sz="1600" b="1" smtClean="0"/>
          </a:p>
          <a:p>
            <a:pPr eaLnBrk="1" hangingPunct="1"/>
            <a:endParaRPr lang="ru-RU" sz="1600" b="1" smtClean="0"/>
          </a:p>
          <a:p>
            <a:pPr eaLnBrk="1" hangingPunct="1"/>
            <a:endParaRPr lang="ru-RU" sz="1600" b="1" smtClean="0"/>
          </a:p>
          <a:p>
            <a:pPr eaLnBrk="1" hangingPunct="1"/>
            <a:endParaRPr lang="ru-RU" sz="1600" b="1" smtClean="0"/>
          </a:p>
          <a:p>
            <a:pPr eaLnBrk="1" hangingPunct="1"/>
            <a:endParaRPr lang="ru-RU" sz="1600" b="1" smtClean="0"/>
          </a:p>
          <a:p>
            <a:pPr eaLnBrk="1" hangingPunct="1"/>
            <a:r>
              <a:rPr lang="ru-RU" sz="1600" b="1" smtClean="0"/>
              <a:t>Эксперименты составляют основу всякого знания, без них любые понятия превращаются в сухие абстракции. В дошкольном воспитании экспериментирование является тем методом обучения, который позволяет ребенку моделировать в своем сознании картину мира, основанную на собственных наблюдениях, опытах, установлении взаимозависимостей, закономерностей.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5848350" y="1600200"/>
            <a:ext cx="28384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700" b="1" smtClean="0"/>
          </a:p>
          <a:p>
            <a:pPr eaLnBrk="1" hangingPunct="1">
              <a:lnSpc>
                <a:spcPct val="80000"/>
              </a:lnSpc>
            </a:pPr>
            <a:endParaRPr lang="ru-RU" sz="1700" b="1" smtClean="0"/>
          </a:p>
          <a:p>
            <a:pPr eaLnBrk="1" hangingPunct="1">
              <a:lnSpc>
                <a:spcPct val="80000"/>
              </a:lnSpc>
            </a:pPr>
            <a:endParaRPr lang="ru-RU" sz="1700" b="1" smtClean="0"/>
          </a:p>
          <a:p>
            <a:pPr eaLnBrk="1" hangingPunct="1">
              <a:lnSpc>
                <a:spcPct val="80000"/>
              </a:lnSpc>
            </a:pPr>
            <a:endParaRPr lang="ru-RU" sz="1700" b="1" smtClean="0"/>
          </a:p>
          <a:p>
            <a:pPr eaLnBrk="1" hangingPunct="1">
              <a:lnSpc>
                <a:spcPct val="80000"/>
              </a:lnSpc>
            </a:pPr>
            <a:endParaRPr lang="ru-RU" sz="1700" b="1" smtClean="0"/>
          </a:p>
          <a:p>
            <a:pPr eaLnBrk="1" hangingPunct="1">
              <a:lnSpc>
                <a:spcPct val="80000"/>
              </a:lnSpc>
            </a:pPr>
            <a:endParaRPr lang="ru-RU" sz="1700" b="1" smtClean="0"/>
          </a:p>
          <a:p>
            <a:pPr eaLnBrk="1" hangingPunct="1">
              <a:lnSpc>
                <a:spcPct val="80000"/>
              </a:lnSpc>
            </a:pPr>
            <a:endParaRPr lang="ru-RU" sz="1700" b="1" smtClean="0"/>
          </a:p>
          <a:p>
            <a:pPr eaLnBrk="1" hangingPunct="1">
              <a:lnSpc>
                <a:spcPct val="80000"/>
              </a:lnSpc>
            </a:pPr>
            <a:endParaRPr lang="ru-RU" sz="1700" b="1" smtClean="0"/>
          </a:p>
          <a:p>
            <a:pPr eaLnBrk="1" hangingPunct="1">
              <a:lnSpc>
                <a:spcPct val="80000"/>
              </a:lnSpc>
            </a:pPr>
            <a:endParaRPr lang="ru-RU" sz="1700" b="1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700" b="1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351837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331913" y="2997200"/>
            <a:ext cx="6369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CC"/>
                </a:solidFill>
              </a:rPr>
              <a:t>Спасибо за внимание</a:t>
            </a:r>
            <a:r>
              <a:rPr lang="ru-RU" sz="3600" b="1">
                <a:solidFill>
                  <a:srgbClr val="0000CC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798195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Современные дети живут и развиваются в эпоху информатизации. В условиях быстро меняющейся жизни от человека требуется не только владение знаниями, но и в первую очередь умение добывать эти знания самому и оперировать ими, мыслить самостоятельно и творчески. Мы хотим видеть наших воспитанников любознательными, общительными, умеющими ориентироваться в окружающей обстановке, решать возникающие проблемы, самостоятельными, творческими личностями.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Детское экспериментирование имеет огромный развивающий потенциал. Экспериментирование является наиболее успешным путем ознакомления детей с миром окружающей их живой и неживой природы. В системе разнообразных знаний об </a:t>
            </a:r>
            <a:r>
              <a:rPr lang="ru-RU" b="1"/>
              <a:t>окружающем </a:t>
            </a:r>
            <a:r>
              <a:rPr lang="ru-RU" b="1" smtClean="0"/>
              <a:t>мире особое </a:t>
            </a:r>
            <a:r>
              <a:rPr lang="ru-RU" b="1" dirty="0"/>
              <a:t>место занимают знания о явлениях неживой природы. В повседневной жизни ребенок неизбежно сталкивается с новыми, незнакомыми ему предметами и явлениями неживой природы и у него возникает желание узнать это новое, понять непонятное.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798195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/>
            <a:r>
              <a:rPr lang="ru-RU" sz="2000" b="1" smtClean="0"/>
              <a:t>Эксперимент (от греч. «</a:t>
            </a:r>
            <a:r>
              <a:rPr lang="en-US" sz="2000" b="1" smtClean="0"/>
              <a:t>experimentum</a:t>
            </a:r>
            <a:r>
              <a:rPr lang="ru-RU" sz="2000" b="1" smtClean="0"/>
              <a:t>») – проба, опыт.</a:t>
            </a:r>
            <a:endParaRPr lang="en-US" sz="2000" b="1" smtClean="0"/>
          </a:p>
          <a:p>
            <a:pPr marL="0" indent="0">
              <a:buFont typeface="Arial" charset="0"/>
              <a:buNone/>
            </a:pPr>
            <a:endParaRPr lang="ru-RU" sz="2000" b="1" smtClean="0"/>
          </a:p>
          <a:p>
            <a:pPr marL="0" indent="0"/>
            <a:r>
              <a:rPr lang="ru-RU" sz="2000" b="1" smtClean="0"/>
              <a:t>1-Научно поставленный опыт, наблюдение исследуемого явления в научно учитываемых условиях, позволяющих следить за ходом явления и многократно воспроизводить его при повторении этих условий.</a:t>
            </a:r>
            <a:endParaRPr lang="en-US" sz="2000" b="1" smtClean="0"/>
          </a:p>
          <a:p>
            <a:pPr marL="0" indent="0">
              <a:buFont typeface="Arial" charset="0"/>
              <a:buNone/>
            </a:pPr>
            <a:r>
              <a:rPr lang="en-US" sz="2000" b="1" smtClean="0"/>
              <a:t>	</a:t>
            </a:r>
            <a:r>
              <a:rPr lang="ru-RU" sz="2000" b="1" smtClean="0"/>
              <a:t>«Современный словарь иностранных слов»</a:t>
            </a:r>
            <a:endParaRPr lang="en-US" sz="2000" b="1" smtClean="0"/>
          </a:p>
          <a:p>
            <a:pPr marL="0" indent="0">
              <a:buFont typeface="Arial" charset="0"/>
              <a:buNone/>
            </a:pPr>
            <a:endParaRPr lang="ru-RU" sz="2000" b="1" smtClean="0"/>
          </a:p>
          <a:p>
            <a:pPr marL="0" indent="0"/>
            <a:r>
              <a:rPr lang="ru-RU" sz="2000" b="1" smtClean="0"/>
              <a:t>2-Планомерное проведение наблюдения.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/>
              <a:t>	</a:t>
            </a:r>
            <a:r>
              <a:rPr lang="ru-RU" sz="2000" b="1" smtClean="0"/>
              <a:t>«Краткая философская энциклопедия»</a:t>
            </a:r>
            <a:endParaRPr lang="en-US" sz="2000" b="1" smtClean="0"/>
          </a:p>
          <a:p>
            <a:pPr marL="0" indent="0">
              <a:buFont typeface="Arial" charset="0"/>
              <a:buNone/>
            </a:pPr>
            <a:endParaRPr lang="ru-RU" sz="2000" b="1" smtClean="0"/>
          </a:p>
          <a:p>
            <a:pPr marL="0" indent="0"/>
            <a:r>
              <a:rPr lang="ru-RU" sz="2000" b="1" smtClean="0"/>
              <a:t>3-Чувственно-предметная деятельность в науке; в более узком смысле слова - опыт, воспроизведение объекта познания, проверка гипотез т.п.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/>
              <a:t>	</a:t>
            </a:r>
            <a:r>
              <a:rPr lang="ru-RU" sz="2000" b="1" smtClean="0"/>
              <a:t>«Советский энциклопедический словарь»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325" y="1700213"/>
            <a:ext cx="31146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pPr eaLnBrk="1" hangingPunct="1"/>
            <a:r>
              <a:rPr lang="ru-RU" sz="2000" b="1" smtClean="0"/>
              <a:t>Цель:</a:t>
            </a:r>
            <a:r>
              <a:rPr lang="ru-RU" sz="2000" smtClean="0"/>
              <a:t> Реализация познавательной активности </a:t>
            </a:r>
            <a:r>
              <a:rPr lang="ru-RU" sz="2200" smtClean="0"/>
              <a:t>детей дошкольного возраста в процессе экспериментирования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5545137" cy="55435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smtClean="0"/>
              <a:t>Задачи:</a:t>
            </a:r>
            <a:r>
              <a:rPr lang="ru-RU" sz="1600" smtClean="0"/>
              <a:t> </a:t>
            </a:r>
          </a:p>
          <a:p>
            <a:pPr eaLnBrk="1" hangingPunct="1"/>
            <a:r>
              <a:rPr lang="ru-RU" sz="1600" smtClean="0"/>
              <a:t> рассмотреть познавательную инициативу как одну из важных задач познавательного развития</a:t>
            </a:r>
          </a:p>
          <a:p>
            <a:pPr eaLnBrk="1" hangingPunct="1"/>
            <a:r>
              <a:rPr lang="ru-RU" sz="1600" smtClean="0"/>
              <a:t>Изучить экспериментирование как средство познания окружающего мира</a:t>
            </a:r>
          </a:p>
          <a:p>
            <a:pPr eaLnBrk="1" hangingPunct="1"/>
            <a:r>
              <a:rPr lang="ru-RU" sz="1600" smtClean="0"/>
              <a:t>создать условия для поисковой деятельности и элементарного детского экспериментирования.</a:t>
            </a:r>
          </a:p>
          <a:p>
            <a:pPr eaLnBrk="1" hangingPunct="1"/>
            <a:r>
              <a:rPr lang="ru-RU" sz="1600" smtClean="0"/>
              <a:t>Обеспечить самостоятельное проведение опыта детьми (с небольшой подстраховкой воспитателя), соблюдение техники безопасности.</a:t>
            </a:r>
          </a:p>
          <a:p>
            <a:pPr eaLnBrk="1" hangingPunct="1"/>
            <a:r>
              <a:rPr lang="ru-RU" sz="1600" smtClean="0"/>
              <a:t>Развивать чувственный аппарат (обоняние, осязание, слух, зрение, вкус). Развивать память, внимание, мышление, речь. Способствовать развитию интеллектуальных способностей: наблюдательность, сравнение, отличия, познания причины и т.д.</a:t>
            </a:r>
          </a:p>
          <a:p>
            <a:pPr eaLnBrk="1" hangingPunct="1"/>
            <a:r>
              <a:rPr lang="ru-RU" sz="1600" smtClean="0"/>
              <a:t>развивать интеллектуальные способности, прогнозирование, планирование, построение гипотезы. Развивать познавательную активность.</a:t>
            </a:r>
          </a:p>
          <a:p>
            <a:pPr eaLnBrk="1" hangingPunct="1"/>
            <a:r>
              <a:rPr lang="ru-RU" sz="1600" smtClean="0"/>
              <a:t>Развивать самостоятельность детей в постановке целей, прогнозирование событий, принимаемых действий. Поощрять оригинальность и выразительность решений.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3203575" y="2997200"/>
            <a:ext cx="2808288" cy="1193800"/>
            <a:chOff x="1872" y="1296"/>
            <a:chExt cx="2208" cy="816"/>
          </a:xfrm>
        </p:grpSpPr>
        <p:sp>
          <p:nvSpPr>
            <p:cNvPr id="17417" name="Text Box 6"/>
            <p:cNvSpPr txBox="1">
              <a:spLocks noChangeArrowheads="1"/>
            </p:cNvSpPr>
            <p:nvPr/>
          </p:nvSpPr>
          <p:spPr bwMode="auto">
            <a:xfrm>
              <a:off x="1964" y="1434"/>
              <a:ext cx="2069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ДЕТСКОЕ</a:t>
              </a:r>
            </a:p>
            <a:p>
              <a:pPr algn="ctr"/>
              <a:r>
                <a:rPr lang="ru-RU" b="1"/>
                <a:t>ЭКСПЕРИМЕНТИРО</a:t>
              </a:r>
            </a:p>
            <a:p>
              <a:pPr algn="ctr"/>
              <a:r>
                <a:rPr lang="ru-RU" b="1"/>
                <a:t>ВАНИЕ</a:t>
              </a:r>
            </a:p>
          </p:txBody>
        </p:sp>
        <p:sp>
          <p:nvSpPr>
            <p:cNvPr id="17418" name="Oval 7"/>
            <p:cNvSpPr>
              <a:spLocks noChangeArrowheads="1"/>
            </p:cNvSpPr>
            <p:nvPr/>
          </p:nvSpPr>
          <p:spPr bwMode="auto">
            <a:xfrm>
              <a:off x="1872" y="1296"/>
              <a:ext cx="2208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250825" y="1484313"/>
            <a:ext cx="38877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Дает детям реальные</a:t>
            </a:r>
          </a:p>
          <a:p>
            <a:r>
              <a:rPr lang="ru-RU" b="1"/>
              <a:t>представления о различных</a:t>
            </a:r>
          </a:p>
          <a:p>
            <a:r>
              <a:rPr lang="ru-RU" b="1"/>
              <a:t>сторонах изучаемого объекта,</a:t>
            </a:r>
          </a:p>
          <a:p>
            <a:r>
              <a:rPr lang="ru-RU" b="1"/>
              <a:t>о его взаимоотношениях с другими объектами и со средой обитания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3348038" y="1412875"/>
            <a:ext cx="2846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Стимулирует развитие речи.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5292725" y="1773238"/>
            <a:ext cx="3851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Накопление фонда умственных</a:t>
            </a:r>
          </a:p>
          <a:p>
            <a:r>
              <a:rPr lang="ru-RU" b="1"/>
              <a:t>приемов и операций, которые</a:t>
            </a:r>
          </a:p>
          <a:p>
            <a:r>
              <a:rPr lang="ru-RU" b="1"/>
              <a:t>рассматриваются как умственные  умения.</a:t>
            </a: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323850" y="4221163"/>
            <a:ext cx="457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Идет обогащение памяти</a:t>
            </a:r>
          </a:p>
          <a:p>
            <a:r>
              <a:rPr lang="ru-RU" b="1"/>
              <a:t>ребенка, активизируются</a:t>
            </a:r>
          </a:p>
          <a:p>
            <a:r>
              <a:rPr lang="ru-RU" b="1"/>
              <a:t>его мыслительные процессы,</a:t>
            </a:r>
          </a:p>
          <a:p>
            <a:r>
              <a:rPr lang="ru-RU" b="1"/>
              <a:t>так как постоянно возникает</a:t>
            </a:r>
          </a:p>
          <a:p>
            <a:r>
              <a:rPr lang="ru-RU" b="1"/>
              <a:t>необходимость совершать</a:t>
            </a:r>
          </a:p>
          <a:p>
            <a:r>
              <a:rPr lang="ru-RU" b="1"/>
              <a:t>операции анализа, синтеза,</a:t>
            </a:r>
          </a:p>
          <a:p>
            <a:r>
              <a:rPr lang="ru-RU" b="1"/>
              <a:t>сравнения, классификации, обобщения</a:t>
            </a:r>
          </a:p>
        </p:txBody>
      </p: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4427538" y="4508500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Развитие творческих способностей,</a:t>
            </a:r>
          </a:p>
          <a:p>
            <a:r>
              <a:rPr lang="ru-RU" b="1"/>
              <a:t>формирование трудовых навыков</a:t>
            </a:r>
          </a:p>
          <a:p>
            <a:r>
              <a:rPr lang="ru-RU" b="1"/>
              <a:t>и укрепление здоровья за счет</a:t>
            </a:r>
          </a:p>
          <a:p>
            <a:r>
              <a:rPr lang="ru-RU" b="1"/>
              <a:t>повышения общего уровня</a:t>
            </a:r>
          </a:p>
          <a:p>
            <a:r>
              <a:rPr lang="ru-RU" b="1"/>
              <a:t>двигательной активности.</a:t>
            </a:r>
          </a:p>
        </p:txBody>
      </p:sp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1042988" y="476250"/>
            <a:ext cx="705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ДЕТСКОЕ ЭКСПЕРИМЕНТИРОВАНИЕ КАК </a:t>
            </a:r>
          </a:p>
          <a:p>
            <a:pPr algn="ctr"/>
            <a:r>
              <a:rPr lang="ru-RU"/>
              <a:t>ПЕДАГОГИЧЕСКАЯ ТЕХНОЛОГИЯ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5888"/>
            <a:ext cx="85788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5400"/>
          </a:xfrm>
        </p:spPr>
        <p:txBody>
          <a:bodyPr/>
          <a:lstStyle/>
          <a:p>
            <a:pPr algn="l" eaLnBrk="1" hangingPunct="1"/>
            <a:r>
              <a:rPr lang="ru-RU" sz="1800" b="1" smtClean="0"/>
              <a:t>В детском экспериментировании наиболее мощно проявляется собственная активность детей, направленная на получение новых сведений, новых знаний (познавательная форма экспериментирования</a:t>
            </a:r>
            <a:r>
              <a:rPr lang="ru-RU" sz="1800" smtClean="0"/>
              <a:t>)</a:t>
            </a:r>
            <a:r>
              <a:rPr lang="ru-RU" sz="1800" b="1" smtClean="0"/>
              <a:t>, на получение продуктов детского творчества – новых построек, рисунков, сказок (продуктивная форма экспериментирования). Оно выступает как метод обучения, если применяется для передачи детям новых знаний, может рассматриваться как форма организации педагогического процесса и является одним из видов познавательной деятельности детей.</a:t>
            </a:r>
            <a:endParaRPr lang="ru-RU" sz="1800" smtClean="0"/>
          </a:p>
        </p:txBody>
      </p:sp>
      <p:pic>
        <p:nvPicPr>
          <p:cNvPr id="18436" name="Рисунок 3" descr="C:\Users\Марго\Desktop\на выброс\DSC05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103563"/>
            <a:ext cx="40322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DSCN25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141663"/>
            <a:ext cx="3529013" cy="2647950"/>
          </a:xfrm>
          <a:prstGeom prst="rect">
            <a:avLst/>
          </a:prstGeom>
          <a:noFill/>
          <a:ln w="76200">
            <a:solidFill>
              <a:srgbClr val="99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81750"/>
          </a:xfrm>
        </p:spPr>
        <p:txBody>
          <a:bodyPr/>
          <a:lstStyle/>
          <a:p>
            <a:pPr algn="l" eaLnBrk="1" hangingPunct="1"/>
            <a:r>
              <a:rPr lang="ru-RU" sz="1800" smtClean="0"/>
              <a:t>Главные достоинства применения экспериментирования в детском саду:</a:t>
            </a:r>
            <a:br>
              <a:rPr lang="ru-RU" sz="1800" smtClean="0"/>
            </a:br>
            <a:r>
              <a:rPr lang="ru-RU" sz="1800" smtClean="0"/>
              <a:t>- дети получают реальные представления о различных сторонах изучаемого объекта, о его взаимоотношениях с другими объектами и со средой обитания;</a:t>
            </a:r>
            <a:br>
              <a:rPr lang="ru-RU" sz="1800" smtClean="0"/>
            </a:br>
            <a:r>
              <a:rPr lang="ru-RU" sz="1800" smtClean="0"/>
              <a:t>- происходит обогащение памяти ребенка, активизируются его мыслительные процессы, т.к. постоянно возникает необходимость совершать операции анализа и синтеза, сравнения и классификации, обобщения и экстраполяции. </a:t>
            </a:r>
            <a:br>
              <a:rPr lang="ru-RU" sz="1800" smtClean="0"/>
            </a:br>
            <a:r>
              <a:rPr lang="ru-RU" sz="1800" smtClean="0"/>
              <a:t>-</a:t>
            </a:r>
            <a:r>
              <a:rPr lang="ru-RU" sz="2000" smtClean="0"/>
              <a:t>развивается речь ребенка, т.к. ему необходимо давать отчет об увиденном, формулировать обнаруженные закономерности и выводы.</a:t>
            </a:r>
            <a:br>
              <a:rPr lang="ru-RU" sz="2000" smtClean="0"/>
            </a:br>
            <a:r>
              <a:rPr lang="ru-RU" sz="2000" smtClean="0"/>
              <a:t>-происходит накопление фонда умственных приемов и операций, которые рассматриваются как умственные умения.</a:t>
            </a:r>
            <a:br>
              <a:rPr lang="ru-RU" sz="2000" smtClean="0"/>
            </a:br>
            <a:r>
              <a:rPr lang="ru-RU" sz="2000" smtClean="0"/>
              <a:t>-детское экспериментирование важно и для формирования самостоятельности, целеполагания, способности преобразовывать какие-либо предметы и явления </a:t>
            </a:r>
            <a:r>
              <a:rPr lang="ru-RU" sz="2000" smtClean="0">
                <a:latin typeface="Arial" charset="0"/>
              </a:rPr>
              <a:t/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Times New Roman" pitchFamily="18" charset="0"/>
              </a:rPr>
              <a:t>для достижения</a:t>
            </a:r>
            <a:r>
              <a:rPr lang="ru-RU" sz="2000" smtClean="0"/>
              <a:t> определенного результата.</a:t>
            </a:r>
            <a:r>
              <a:rPr lang="ru-RU" sz="2000" smtClean="0">
                <a:latin typeface="Arial" charset="0"/>
              </a:rPr>
              <a:t/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>-</a:t>
            </a:r>
            <a:r>
              <a:rPr lang="ru-RU" sz="2000" smtClean="0"/>
              <a:t> В процессе экспериментальной деятельности развивается эмоциональная сфера ребенка, творческие способности, формируются трудовые навыки, укрепляется здоровье за счет повышения общего уровня двигательной активности. </a:t>
            </a:r>
            <a:endParaRPr lang="ru-RU" sz="2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213"/>
          </a:xfrm>
        </p:spPr>
        <p:txBody>
          <a:bodyPr/>
          <a:lstStyle/>
          <a:p>
            <a:pPr algn="l" eaLnBrk="1" hangingPunct="1"/>
            <a:r>
              <a:rPr lang="ru-RU" sz="2400" smtClean="0"/>
              <a:t>В наиболее полном, развернутом виде исследовательское (познавательное</a:t>
            </a:r>
            <a:r>
              <a:rPr lang="ru-RU" sz="2000" smtClean="0"/>
              <a:t>) </a:t>
            </a:r>
            <a:r>
              <a:rPr lang="ru-RU" sz="2000" smtClean="0">
                <a:latin typeface="Arial" charset="0"/>
              </a:rPr>
              <a:t>развитие</a:t>
            </a:r>
            <a:r>
              <a:rPr lang="ru-RU" sz="2400" smtClean="0"/>
              <a:t> предполагает следующее: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ребенок выделяет и ставит проблему, которую необходимо разрешить;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предлагает возможные решения;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проверяет эти возможные решения, исходя из данных;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делает выводы в соответствии с результатами проверки;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применяет выводы к новым данным;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делает обобщения.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989138"/>
            <a:ext cx="4535488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6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18487" cy="2449513"/>
          </a:xfrm>
        </p:spPr>
        <p:txBody>
          <a:bodyPr/>
          <a:lstStyle/>
          <a:p>
            <a:pPr algn="l" eaLnBrk="1" hangingPunct="1"/>
            <a:r>
              <a:rPr lang="ru-RU" sz="1400" smtClean="0"/>
              <a:t>В группах создаются лаборатории – место, где дети самостоятельно занимаются исследовательской деятельностью. Все оборудование для проведения опытов должно быть безопасно. Предметы, которыми пользуются дети: предметы разной фактуры, дерево, металл, бумага, ткань, сыпучие вещества, воронка, вода, песок, железные шарики разных размеров, стаканчики, магниты, нитки и т.д. 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Непосредственный контакт ребенка с предметами или материалами, элементарные опыты с ними позволяют познать их свойства, качества, возможности, пробуждают любознательность, желание узнать больше, обогащают яркими образами окружающего мира. В ходе опытной деятельности дошкольник учится наблюдать, размышлять, сравнивать, отвечать на вопросы, делать выводы, устанавливать причинно – следственную связь, соблюдать правила безопасности.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Воспитатель имеет предметы, которыми пользуется сам при проведении сложных опытов: пробирки, спиртовка, стекло. Он собирает интересные сведения, загадки, ситуации, которые может предложить детям в тот или иной момент. Содержание опытов должно быть интересным детям, доступным возрасту.</a:t>
            </a:r>
            <a:br>
              <a:rPr lang="ru-RU" sz="1400" smtClean="0"/>
            </a:br>
            <a:r>
              <a:rPr lang="ru-RU" sz="1000" smtClean="0"/>
              <a:t/>
            </a:r>
            <a:br>
              <a:rPr lang="ru-RU" sz="1000" smtClean="0"/>
            </a:br>
            <a:endParaRPr lang="ru-RU" sz="1000" smtClean="0"/>
          </a:p>
        </p:txBody>
      </p:sp>
      <p:pic>
        <p:nvPicPr>
          <p:cNvPr id="21506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3213100"/>
            <a:ext cx="2808287" cy="2232025"/>
          </a:xfrm>
        </p:spPr>
      </p:pic>
      <p:pic>
        <p:nvPicPr>
          <p:cNvPr id="21509" name="Picture 5" descr="DSCN25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8127">
            <a:off x="6011863" y="4292600"/>
            <a:ext cx="2735262" cy="2049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10" name="Picture 3" descr="C:\Users\Марго\Desktop\Новая папка (3)\бумага в домашних условиях Маслов Яков\DSC00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16338"/>
            <a:ext cx="2119312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705</Words>
  <Application>Microsoft Office PowerPoint</Application>
  <PresentationFormat>Экран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Познавательная активность детей дошкольного возраста в процессе экспериментирования</vt:lpstr>
      <vt:lpstr>Слайд 2</vt:lpstr>
      <vt:lpstr>Слайд 3</vt:lpstr>
      <vt:lpstr>Цель: Реализация познавательной активности детей дошкольного возраста в процессе экспериментирования</vt:lpstr>
      <vt:lpstr>Слайд 5</vt:lpstr>
      <vt:lpstr>В детском экспериментировании наиболее мощно проявляется собственная активность детей, направленная на получение новых сведений, новых знаний (познавательная форма экспериментирования), на получение продуктов детского творчества – новых построек, рисунков, сказок (продуктивная форма экспериментирования). Оно выступает как метод обучения, если применяется для передачи детям новых знаний, может рассматриваться как форма организации педагогического процесса и является одним из видов познавательной деятельности детей.</vt:lpstr>
      <vt:lpstr>Главные достоинства применения экспериментирования в детском саду: - дети получают реальные представления о различных сторонах изучаемого объекта, о его взаимоотношениях с другими объектами и со средой обитания; - происходит обогащение памяти ребенка, активизируются его мыслительные процессы, т.к. постоянно возникает необходимость совершать операции анализа и синтеза, сравнения и классификации, обобщения и экстраполяции.  -развивается речь ребенка, т.к. ему необходимо давать отчет об увиденном, формулировать обнаруженные закономерности и выводы. -происходит накопление фонда умственных приемов и операций, которые рассматриваются как умственные умения. -детское экспериментирование важно и для формирования самостоятельности, целеполагания, способности преобразовывать какие-либо предметы и явления  для достижения определенного результата. - В процессе экспериментальной деятельности развивается эмоциональная сфера ребенка, творческие способности, формируются трудовые навыки, укрепляется здоровье за счет повышения общего уровня двигательной активности. </vt:lpstr>
      <vt:lpstr>В наиболее полном, развернутом виде исследовательское (познавательное) развитие предполагает следующее:  </vt:lpstr>
      <vt:lpstr>В группах создаются лаборатории – место, где дети самостоятельно занимаются исследовательской деятельностью. Все оборудование для проведения опытов должно быть безопасно. Предметы, которыми пользуются дети: предметы разной фактуры, дерево, металл, бумага, ткань, сыпучие вещества, воронка, вода, песок, железные шарики разных размеров, стаканчики, магниты, нитки и т.д.   Непосредственный контакт ребенка с предметами или материалами, элементарные опыты с ними позволяют познать их свойства, качества, возможности, пробуждают любознательность, желание узнать больше, обогащают яркими образами окружающего мира. В ходе опытной деятельности дошкольник учится наблюдать, размышлять, сравнивать, отвечать на вопросы, делать выводы, устанавливать причинно – следственную связь, соблюдать правила безопасности.  Воспитатель имеет предметы, которыми пользуется сам при проведении сложных опытов: пробирки, спиртовка, стекло. Он собирает интересные сведения, загадки, ситуации, которые может предложить детям в тот или иной момент. Содержание опытов должно быть интересным детям, доступным возрасту. 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30</cp:revision>
  <dcterms:modified xsi:type="dcterms:W3CDTF">2022-05-11T09:25:59Z</dcterms:modified>
</cp:coreProperties>
</file>