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3" r:id="rId7"/>
    <p:sldId id="258" r:id="rId8"/>
    <p:sldId id="259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stolicadetstva.com/images/text/3263f1c246f3edb46063fba8ef08fe66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img1.liveinternet.ru/images/attach/c/1/59/913/59913699_B07AI035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www.ej.by/files/116/138/olimp_kol_tsa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Виды спорта </a:t>
            </a:r>
            <a:b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Georgia" pitchFamily="18" charset="0"/>
              </a:rPr>
              <a:t>и спортивные игры</a:t>
            </a:r>
          </a:p>
        </p:txBody>
      </p:sp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6013" y="2708275"/>
            <a:ext cx="6400800" cy="1752600"/>
          </a:xfrm>
        </p:spPr>
        <p:txBody>
          <a:bodyPr/>
          <a:lstStyle/>
          <a:p>
            <a:endParaRPr lang="ru-RU" dirty="0" smtClean="0"/>
          </a:p>
        </p:txBody>
      </p:sp>
      <p:pic>
        <p:nvPicPr>
          <p:cNvPr id="8194" name="Picture 2" descr="C:\Users\врыо\Desktop\виды спорта на презентацию\9NpTfgkcnz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1857364"/>
            <a:ext cx="7335862" cy="4857784"/>
          </a:xfrm>
          <a:prstGeom prst="flowChartPunchedTape">
            <a:avLst/>
          </a:prstGeom>
          <a:noFill/>
          <a:ln w="762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29652" cy="2000240"/>
          </a:xfrm>
        </p:spPr>
        <p:txBody>
          <a:bodyPr/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Сноуборд  и горные   </a:t>
            </a:r>
            <a:b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    лыжи </a:t>
            </a:r>
            <a:b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500694" y="1071546"/>
            <a:ext cx="3643306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354013">
              <a:spcBef>
                <a:spcPct val="0"/>
              </a:spcBef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Лыжи придумали жители Севера, чтобы легче было 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по снегу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передвигаться.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Прикрепишь к ботинкам длинные деревянные полоски и скользишь. Позже  сделали еще и палки – ими нужно отталкиваться, чтобы двигаться быстрее.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2682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Сейчас  на лыжах катаются со склонов, бегают и даже танцуют.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А  сноуборд – это те же лыжи,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только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одна лыжа - широкая. Становишься на нее двумя ногами и съезжаешь с горы.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3314" name="Picture 2" descr="http://stolicadetstva.com/images/text/3263f1c246f3edb46063fba8ef08fe66.jpg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214282" y="1986379"/>
            <a:ext cx="5214974" cy="4514455"/>
          </a:xfrm>
          <a:prstGeom prst="snip2Diag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                Б и а т л о </a:t>
            </a:r>
            <a:r>
              <a:rPr lang="ru-RU" sz="6000" b="1" dirty="0" err="1" smtClean="0">
                <a:solidFill>
                  <a:srgbClr val="FFFF00"/>
                </a:solidFill>
                <a:latin typeface="Georgia" pitchFamily="18" charset="0"/>
              </a:rPr>
              <a:t>н</a:t>
            </a:r>
            <a:endParaRPr lang="ru-RU" sz="6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286148" cy="492922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Биатлонисты – тоже лыжники. Но во время соревнований они должны не только быстро бежать, но еще метко стрелять из спортивных винтовок.     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 Состязания по биатлону очень захватывающие. Попал спортсмен в мишень или промахнулся? Если промазал – бежать ему лишний круг.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	</a:t>
            </a:r>
          </a:p>
          <a:p>
            <a:endParaRPr lang="ru-RU" dirty="0"/>
          </a:p>
        </p:txBody>
      </p:sp>
      <p:pic>
        <p:nvPicPr>
          <p:cNvPr id="12289" name="Picture 1" descr="C:\Users\врыо\Desktop\виды спорта на презентацию\49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1500174"/>
            <a:ext cx="5715040" cy="4941902"/>
          </a:xfrm>
          <a:prstGeom prst="parallelogram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 b="1" dirty="0" smtClean="0">
                <a:solidFill>
                  <a:srgbClr val="00B050"/>
                </a:solidFill>
                <a:latin typeface="Georgia" pitchFamily="18" charset="0"/>
              </a:rPr>
              <a:t>                       Б е г</a:t>
            </a:r>
            <a:endParaRPr lang="ru-RU" sz="6000" b="1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600200"/>
            <a:ext cx="3429024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Каждый спортсмен на соревнованиях бежит по своей дорожке. Забег начинается на старте, а заканчивается на финише. 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Мечта любого спортсмена – прибежать к финишу первым и стать чемпионом! Бег на короткое расстояние называется спринтом, а на самое длинное – марафоном.</a:t>
            </a:r>
          </a:p>
          <a:p>
            <a:pPr lvl="1">
              <a:buNone/>
            </a:pPr>
            <a:endParaRPr lang="ru-RU" dirty="0"/>
          </a:p>
        </p:txBody>
      </p:sp>
      <p:pic>
        <p:nvPicPr>
          <p:cNvPr id="15362" name="Picture 2" descr="59913504_01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0311" y="1785926"/>
            <a:ext cx="5659407" cy="4643470"/>
          </a:xfrm>
          <a:prstGeom prst="round2Diag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  В е л о с </a:t>
            </a:r>
            <a:r>
              <a:rPr lang="ru-RU" sz="6000" b="1" dirty="0" err="1" smtClean="0">
                <a:solidFill>
                  <a:srgbClr val="FF0000"/>
                </a:solidFill>
                <a:latin typeface="Georgia" pitchFamily="18" charset="0"/>
              </a:rPr>
              <a:t>п</a:t>
            </a: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 о </a:t>
            </a:r>
            <a:r>
              <a:rPr lang="ru-RU" sz="6000" b="1" dirty="0" err="1" smtClean="0">
                <a:solidFill>
                  <a:srgbClr val="FF0000"/>
                </a:solidFill>
                <a:latin typeface="Georgia" pitchFamily="18" charset="0"/>
              </a:rPr>
              <a:t>р</a:t>
            </a: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 т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00200"/>
            <a:ext cx="35719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         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На велосипеде умеет кататься любой мальчик и любая девочка.  У взрослых спортсменов соревнования проходят на специальном стадионе – велотреке или на шоссе. Цель: нужно быстрее всех добраться до финиша.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	Современные велосипеды делают из прочных материалов. </a:t>
            </a:r>
          </a:p>
          <a:p>
            <a:pPr>
              <a:buNone/>
            </a:pPr>
            <a:endParaRPr lang="ru-RU" sz="2000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los-nino_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19" y="1857364"/>
            <a:ext cx="5286057" cy="4429156"/>
          </a:xfrm>
          <a:prstGeom prst="round1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/>
          <a:lstStyle/>
          <a:p>
            <a:pPr algn="l"/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 Ф и г у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р</a:t>
            </a: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н</a:t>
            </a: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о е   </a:t>
            </a:r>
            <a:b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       к а т а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н</a:t>
            </a: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и е</a:t>
            </a:r>
            <a:endParaRPr lang="ru-RU" sz="60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600200"/>
            <a:ext cx="3714744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 Фигурное катание -  один из самых красивых видов спорта. Участники соревнований, одеты в яркие костюмы, танцуют под музыку на коньках в парах  и по одному. Они выполняют сложные трюки, кружатся, прыгают. Кто лучше всех  откатал свой танец, тот и побеждает. 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 </a:t>
            </a:r>
          </a:p>
          <a:p>
            <a:endParaRPr lang="ru-RU" dirty="0"/>
          </a:p>
        </p:txBody>
      </p:sp>
      <p:pic>
        <p:nvPicPr>
          <p:cNvPr id="22530" name="Picture 2" descr="C:\Users\врыо\Desktop\виды спорта на презентацию\2012+ISU+World+Figure+Skating+Championships+exXI2tPLUtKl.jpg"/>
          <p:cNvPicPr>
            <a:picLocks noChangeAspect="1" noChangeArrowheads="1"/>
          </p:cNvPicPr>
          <p:nvPr/>
        </p:nvPicPr>
        <p:blipFill>
          <a:blip r:embed="rId2" cstate="screen"/>
          <a:srcRect t="-1733"/>
          <a:stretch>
            <a:fillRect/>
          </a:stretch>
        </p:blipFill>
        <p:spPr bwMode="auto">
          <a:xfrm>
            <a:off x="214282" y="1928802"/>
            <a:ext cx="5508935" cy="4643470"/>
          </a:xfrm>
          <a:prstGeom prst="plaque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ru-RU" dirty="0" smtClean="0"/>
              <a:t>              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Г и м </a:t>
            </a:r>
            <a:r>
              <a:rPr lang="ru-RU" sz="6000" b="1" dirty="0" err="1" smtClean="0">
                <a:solidFill>
                  <a:srgbClr val="FFFF00"/>
                </a:solidFill>
                <a:latin typeface="Georgia" pitchFamily="18" charset="0"/>
              </a:rPr>
              <a:t>н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а с т и к а </a:t>
            </a:r>
            <a:endParaRPr lang="ru-RU" sz="6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1285860"/>
            <a:ext cx="3857652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Гимнастика стала любимым видом спорта и мужчин, и женщин. Она помогает развивать силу, выносливость, ловкость. Спортивные гимнасты выполняют сложные упражнения на спортивных снарядах: бревнах, перекладине, брусьях, коне.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А в художественной гимнастике  спортсменки должны двигаться под музыку по площадке и в то же время подбрасывать и ловить мяч, крутить обруч, прыгать через скакалку.</a:t>
            </a:r>
          </a:p>
          <a:p>
            <a:endParaRPr lang="ru-RU" dirty="0"/>
          </a:p>
        </p:txBody>
      </p:sp>
      <p:pic>
        <p:nvPicPr>
          <p:cNvPr id="17410" name="Picture 2" descr="G:\картинки о спорте\children-s-gymnastics-pattern-vector-material_15-61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37177" y="1857364"/>
            <a:ext cx="5415753" cy="4357718"/>
          </a:xfrm>
          <a:prstGeom prst="flowChartPunchedCard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917596"/>
          </a:xfrm>
        </p:spPr>
        <p:txBody>
          <a:bodyPr/>
          <a:lstStyle/>
          <a:p>
            <a:pPr algn="l"/>
            <a:r>
              <a:rPr lang="ru-RU" sz="6000" b="1" dirty="0" smtClean="0">
                <a:solidFill>
                  <a:srgbClr val="92D050"/>
                </a:solidFill>
                <a:latin typeface="Georgia" pitchFamily="18" charset="0"/>
              </a:rPr>
              <a:t>            Синхронное   </a:t>
            </a:r>
            <a:br>
              <a:rPr lang="ru-RU" sz="6000" b="1" dirty="0" smtClean="0">
                <a:solidFill>
                  <a:srgbClr val="92D050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rgbClr val="92D050"/>
                </a:solidFill>
                <a:latin typeface="Georgia" pitchFamily="18" charset="0"/>
              </a:rPr>
              <a:t>                       плавание  </a:t>
            </a:r>
            <a:endParaRPr lang="ru-RU" sz="6000" b="1" dirty="0">
              <a:solidFill>
                <a:srgbClr val="92D05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600200"/>
            <a:ext cx="3357586" cy="4525963"/>
          </a:xfrm>
        </p:spPr>
        <p:txBody>
          <a:bodyPr/>
          <a:lstStyle/>
          <a:p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Раньше этот вид спорта назывался водным балетом. Выступление пловчих в бассейне под музыку очень похоже на танец. Они синхронно, то есть одновременно делают красивые движения руками, ногами и головами. Для того чтобы подолгу находиться под водой, спортсменки надевают на носы специальные зажимы.</a:t>
            </a:r>
          </a:p>
          <a:p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	</a:t>
            </a:r>
          </a:p>
          <a:p>
            <a:endParaRPr lang="ru-RU" dirty="0"/>
          </a:p>
        </p:txBody>
      </p:sp>
      <p:pic>
        <p:nvPicPr>
          <p:cNvPr id="23554" name="Picture 2" descr="C:\Users\врыо\Desktop\виды спорта на презентацию\adulted_synchronizedswim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59815" y="1901806"/>
            <a:ext cx="5982499" cy="4741904"/>
          </a:xfrm>
          <a:prstGeom prst="hexagon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01080" cy="928694"/>
          </a:xfrm>
        </p:spPr>
        <p:txBody>
          <a:bodyPr/>
          <a:lstStyle/>
          <a:p>
            <a:pPr algn="l"/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Прыжки с шестом 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000108"/>
            <a:ext cx="4357686" cy="45259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С давних пор люди использовали длинную палку для того, чтобы перебираться через препятствия. Они отталкивались шестом от земли и перепрыгивали с одной стороны ямы или канавы на другую. Так и появился этот вид спорта.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 Теперь для прыжков с шестом препятствием служит перекладина. Её устанавливают над землей на высоте, которая иногда в три раза больше роста спортсмена. А он должен прыгнуть так, чтобы не задеть планку. Побеждает тот, кто прыгнет выше всех. 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4578" name="Picture 2" descr="C:\Users\врыо\Desktop\виды спорта на презентацию\Stabhochsprung_Aufrollen.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139044"/>
            <a:ext cx="3714776" cy="5498502"/>
          </a:xfrm>
          <a:prstGeom prst="round2Diag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1143000"/>
          </a:xfrm>
        </p:spPr>
        <p:txBody>
          <a:bodyPr/>
          <a:lstStyle/>
          <a:p>
            <a:pPr algn="l"/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 П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р</a:t>
            </a: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ы</a:t>
            </a: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ж к и  в </a:t>
            </a:r>
            <a:b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  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д</a:t>
            </a: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л и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н</a:t>
            </a: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у</a:t>
            </a:r>
            <a:endParaRPr lang="ru-RU" sz="60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132" y="1600200"/>
            <a:ext cx="3571868" cy="482919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 Для того чтобы прыгнуть как можно дальше, нужно хорошенько разбежаться. 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Современные атлеты действуют так:  разбегаются, отталкиваются от земли и…в полете делают особые движения – одни подгибают ноги, другие словно пытаются пробежать по воздуху. Кто подпрыгнул дальше всех, тот и победил!</a:t>
            </a:r>
          </a:p>
          <a:p>
            <a:endParaRPr lang="ru-RU" dirty="0"/>
          </a:p>
        </p:txBody>
      </p:sp>
      <p:pic>
        <p:nvPicPr>
          <p:cNvPr id="25602" name="Picture 2" descr="C:\Users\врыо\Desktop\виды спорта на презентацию\987836063e0c8e518298a7c2d3862de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3" y="2088443"/>
            <a:ext cx="5615972" cy="4555267"/>
          </a:xfrm>
          <a:prstGeom prst="snip1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algn="l"/>
            <a:r>
              <a:rPr lang="ru-RU" dirty="0" smtClean="0"/>
              <a:t>                       </a:t>
            </a:r>
            <a:r>
              <a:rPr lang="ru-RU" sz="6000" b="1" dirty="0" smtClean="0">
                <a:solidFill>
                  <a:srgbClr val="92D050"/>
                </a:solidFill>
                <a:latin typeface="Georgia" pitchFamily="18" charset="0"/>
              </a:rPr>
              <a:t>П л а в а </a:t>
            </a:r>
            <a:r>
              <a:rPr lang="ru-RU" sz="6000" b="1" dirty="0" err="1" smtClean="0">
                <a:solidFill>
                  <a:srgbClr val="92D050"/>
                </a:solidFill>
                <a:latin typeface="Georgia" pitchFamily="18" charset="0"/>
              </a:rPr>
              <a:t>н</a:t>
            </a:r>
            <a:r>
              <a:rPr lang="ru-RU" sz="6000" b="1" dirty="0" smtClean="0">
                <a:solidFill>
                  <a:srgbClr val="92D050"/>
                </a:solidFill>
                <a:latin typeface="Georgia" pitchFamily="18" charset="0"/>
              </a:rPr>
              <a:t> и е  </a:t>
            </a:r>
            <a:endParaRPr lang="ru-RU" sz="6000" b="1" dirty="0">
              <a:solidFill>
                <a:srgbClr val="92D05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1600200"/>
            <a:ext cx="5000660" cy="52578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Есть люди, которые не просто плещутся в воде, а профессионально занимаются плаванием и соревнуются в этом виде спорта. Состязания по плаванию проводят в бассейне. Чтобы спортсмены не мешали друг другу, в воде протягивают веревки с яркими поплавками синего, красного и белого цветов - «дорожки».  Кто быстрее всех проплывет от одного бортика до другого, тому и достанется медаль. Плавать можно на спине и на животе, разными способами – брассом и кролем, баттерфляем и вольным стилем.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8434" name="Picture 2" descr=" (379x309, 41Kb)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4429124" y="1643050"/>
            <a:ext cx="4572000" cy="4806958"/>
          </a:xfrm>
          <a:prstGeom prst="flowChartManualInpu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З а </a:t>
            </a:r>
            <a:r>
              <a:rPr lang="ru-RU" sz="6000" b="1" dirty="0" err="1" smtClean="0">
                <a:solidFill>
                  <a:srgbClr val="FF0000"/>
                </a:solidFill>
                <a:latin typeface="Georgia" pitchFamily="18" charset="0"/>
              </a:rPr>
              <a:t>д</a:t>
            </a: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Georgia" pitchFamily="18" charset="0"/>
              </a:rPr>
              <a:t>а</a:t>
            </a: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 ч и </a:t>
            </a:r>
            <a:r>
              <a:rPr lang="ru-RU" sz="6000" dirty="0" smtClean="0">
                <a:solidFill>
                  <a:srgbClr val="FF0000"/>
                </a:solidFill>
                <a:latin typeface="Georgia" pitchFamily="18" charset="0"/>
              </a:rPr>
              <a:t>:</a:t>
            </a:r>
            <a:endParaRPr lang="ru-RU" sz="60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1. 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Обогащать и уточнять словарь по теме "Зимние виды спорта" </a:t>
            </a:r>
            <a:br>
              <a:rPr lang="ru-RU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2. 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Учить различать и правильно называть зимние виды спорта. </a:t>
            </a:r>
            <a:br>
              <a:rPr lang="ru-RU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3. 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Установить простейшие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взаимосвязи между видом спорта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и его атрибутами. </a:t>
            </a:r>
            <a:br>
              <a:rPr lang="ru-RU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4. </a:t>
            </a: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Развивать логическое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мышление детей, внимание,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  <a:latin typeface="Georgia" pitchFamily="18" charset="0"/>
              </a:rPr>
              <a:t>     память. </a:t>
            </a:r>
            <a:endParaRPr lang="ru-RU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170" name="Picture 2" descr="C:\Users\врыо\Desktop\виды спорта на презентацию\0_ac517_9436f8ec_XL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3071810"/>
            <a:ext cx="3286116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917596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К о </a:t>
            </a:r>
            <a:r>
              <a:rPr lang="ru-RU" sz="6000" b="1" dirty="0" err="1" smtClean="0">
                <a:solidFill>
                  <a:srgbClr val="FFFF00"/>
                </a:solidFill>
                <a:latin typeface="Georgia" pitchFamily="18" charset="0"/>
              </a:rPr>
              <a:t>н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  <a:latin typeface="Georgia" pitchFamily="18" charset="0"/>
              </a:rPr>
              <a:t>н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  <a:latin typeface="Georgia" pitchFamily="18" charset="0"/>
              </a:rPr>
              <a:t>ы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rgbClr val="FFFF00"/>
                </a:solidFill>
                <a:latin typeface="Georgia" pitchFamily="18" charset="0"/>
              </a:rPr>
              <a:t>й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   с </a:t>
            </a:r>
            <a:r>
              <a:rPr lang="ru-RU" sz="6000" b="1" dirty="0" err="1" smtClean="0">
                <a:solidFill>
                  <a:srgbClr val="FFFF00"/>
                </a:solidFill>
                <a:latin typeface="Georgia" pitchFamily="18" charset="0"/>
              </a:rPr>
              <a:t>п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о </a:t>
            </a:r>
            <a:r>
              <a:rPr lang="ru-RU" sz="6000" b="1" dirty="0" err="1" smtClean="0">
                <a:solidFill>
                  <a:srgbClr val="FFFF00"/>
                </a:solidFill>
                <a:latin typeface="Georgia" pitchFamily="18" charset="0"/>
              </a:rPr>
              <a:t>р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т</a:t>
            </a:r>
            <a:endParaRPr lang="ru-RU" sz="6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482" name="Picture 2" descr="G:\картинки о спорте\76bac3fe4f84d253493fd5f8b534670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t="11321"/>
          <a:stretch>
            <a:fillRect/>
          </a:stretch>
        </p:blipFill>
        <p:spPr bwMode="auto">
          <a:xfrm>
            <a:off x="3891100" y="2071678"/>
            <a:ext cx="5137543" cy="4286280"/>
          </a:xfrm>
          <a:prstGeom prst="snip2Same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643050"/>
            <a:ext cx="371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Это состязания в верховой езде на лошадях. Основные виды конного спорта: выездка - высшая школа верховой езды (олимпийский вид); </a:t>
            </a:r>
            <a:r>
              <a:rPr lang="ru-RU" sz="2000" dirty="0" err="1" smtClean="0">
                <a:solidFill>
                  <a:srgbClr val="FFFF00"/>
                </a:solidFill>
                <a:latin typeface="Georgia" pitchFamily="18" charset="0"/>
              </a:rPr>
              <a:t>конкур-иппик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- преодоление препятствий (олимпийский вид);  троеборье: манежная езда - упражнения на основных аллюрах, полевые испытания - движение по дорогам, кросс, и преодоление препятствий (олимпийский вид); скачки; конные охоты и др.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 b="1" dirty="0" smtClean="0">
                <a:solidFill>
                  <a:srgbClr val="92D050"/>
                </a:solidFill>
                <a:latin typeface="Georgia" pitchFamily="18" charset="0"/>
              </a:rPr>
              <a:t>     </a:t>
            </a:r>
            <a:r>
              <a:rPr lang="ru-RU" sz="7200" b="1" dirty="0" smtClean="0">
                <a:solidFill>
                  <a:srgbClr val="92D050"/>
                </a:solidFill>
                <a:latin typeface="Georgia" pitchFamily="18" charset="0"/>
              </a:rPr>
              <a:t>Б о к с </a:t>
            </a:r>
            <a:endParaRPr lang="ru-RU" sz="7200" b="1" dirty="0">
              <a:solidFill>
                <a:srgbClr val="92D050"/>
              </a:solidFill>
              <a:latin typeface="Georgia" pitchFamily="18" charset="0"/>
            </a:endParaRPr>
          </a:p>
        </p:txBody>
      </p:sp>
      <p:pic>
        <p:nvPicPr>
          <p:cNvPr id="21506" name="Picture 2" descr="G:\картинки о спорте\children-s-boxing-vector-material_15-6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912" y="1643050"/>
            <a:ext cx="5153906" cy="4643470"/>
          </a:xfrm>
          <a:prstGeom prst="bevel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429256" y="1357298"/>
            <a:ext cx="3714744" cy="528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    Э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то один из самых древних видов спорта. В настоящее время бокс  самый популярный в мире вид единоборств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. </a:t>
            </a:r>
            <a:r>
              <a:rPr lang="ru-RU" sz="2000" dirty="0" smtClean="0"/>
              <a:t> 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Финальный бой состоит из двух 3-минутных раундов и одного 4-минутного. </a:t>
            </a:r>
          </a:p>
          <a:p>
            <a:pPr lvl="0"/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Бой судит либо один судья на ринге, либо трое судей. Оценивается бой по общему впечатлению. При оценке принимались во внимание точные удары, нокдауны, защита, общая техника, сила ударов, выносливость.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 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9144000" cy="1011222"/>
          </a:xfrm>
        </p:spPr>
        <p:txBody>
          <a:bodyPr/>
          <a:lstStyle/>
          <a:p>
            <a:pPr algn="l"/>
            <a:r>
              <a:rPr lang="ru-RU" sz="5800" b="1" dirty="0" smtClean="0">
                <a:solidFill>
                  <a:srgbClr val="00B0F0"/>
                </a:solidFill>
                <a:latin typeface="Georgia" pitchFamily="18" charset="0"/>
              </a:rPr>
              <a:t>       Конькобежный </a:t>
            </a:r>
            <a:br>
              <a:rPr lang="ru-RU" sz="5800" b="1" dirty="0" smtClean="0">
                <a:solidFill>
                  <a:srgbClr val="00B0F0"/>
                </a:solidFill>
                <a:latin typeface="Georgia" pitchFamily="18" charset="0"/>
              </a:rPr>
            </a:br>
            <a:r>
              <a:rPr lang="ru-RU" sz="5800" b="1" dirty="0" smtClean="0">
                <a:solidFill>
                  <a:srgbClr val="00B0F0"/>
                </a:solidFill>
                <a:latin typeface="Georgia" pitchFamily="18" charset="0"/>
              </a:rPr>
              <a:t>                                 спорт</a:t>
            </a:r>
            <a:endParaRPr lang="ru-RU" sz="58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pic>
        <p:nvPicPr>
          <p:cNvPr id="4" name="Picture 2" descr="C:\Users\врыо\Desktop\виды спорта на презентацию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357298"/>
            <a:ext cx="5286412" cy="5286412"/>
          </a:xfrm>
          <a:prstGeom prst="snip1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786446" y="1357298"/>
            <a:ext cx="335755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+mj-ea"/>
                <a:cs typeface="+mj-cs"/>
              </a:rPr>
              <a:t>Скоростной бег на коньках вид спорта, в котором необходимо как можно  быстрее преодолевать определенную дистанцию на ледовом стадионе по замкнутому кругу.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88" y="0"/>
            <a:ext cx="8858312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Олимпийские  игры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071547"/>
            <a:ext cx="9358410" cy="3143272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  Раз в четыре года проходят главные спортивные соревнования планеты – Олимпийские игры. Состязания в силе, ловкости и смелости когда-то устраивали в Древней Греции. Потом на долгое время об Олимпийских играх забыли, и возродил традицию их проведения в конце </a:t>
            </a:r>
            <a:r>
              <a:rPr lang="en-US" sz="2000" dirty="0" smtClean="0">
                <a:solidFill>
                  <a:srgbClr val="FFFF00"/>
                </a:solidFill>
                <a:latin typeface="Georgia" pitchFamily="18" charset="0"/>
              </a:rPr>
              <a:t>XIX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века французский барон Пьер де Кубертен.</a:t>
            </a:r>
          </a:p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     Каждая страна привозит на игры лучших атлетов, которые соревнуются между собой, защищая честь своих государств. Стать олимпийским чемпионом – мечта любого спортсмена. Ну а мы, болельщики, изо всех сил поддерживаем любимых героев и желаем им удачи!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9458" name="Picture 2" descr="http://www.ej.by/files/116/138/olimp_kol_tsa.jpg"/>
          <p:cNvPicPr>
            <a:picLocks noChangeAspect="1" noChangeArrowheads="1"/>
          </p:cNvPicPr>
          <p:nvPr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142845" y="4286256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врыо\Desktop\виды спорта на презентацию\d617ab477d1cfc792f67d283f4980ea5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1" y="4000504"/>
            <a:ext cx="1975535" cy="2703364"/>
          </a:xfrm>
          <a:prstGeom prst="rect">
            <a:avLst/>
          </a:prstGeom>
          <a:noFill/>
        </p:spPr>
      </p:pic>
      <p:pic>
        <p:nvPicPr>
          <p:cNvPr id="19460" name="Picture 4" descr="C:\Users\врыо\Desktop\виды спорта на презентацию\sport-spor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0694" y="4249516"/>
            <a:ext cx="3429024" cy="2394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6357982"/>
          </a:xfrm>
        </p:spPr>
        <p:txBody>
          <a:bodyPr/>
          <a:lstStyle/>
          <a:p>
            <a:pPr marL="179388" indent="350838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Хочешь стать сильным и ловким, научиться побеждать в любом деле, а если не получилось победить – не унывать, когда проигрываешь? Тогда займись спортом! </a:t>
            </a:r>
          </a:p>
          <a:p>
            <a:pPr marL="179388" indent="350838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Слово «спорт» произошло от английского «игра». Но уже давно физические занятия перестали быть просто развлечением.</a:t>
            </a:r>
          </a:p>
          <a:p>
            <a:pPr marL="179388" indent="350838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 Мир, который делает нас лучше, красивее, мужественнее!</a:t>
            </a:r>
          </a:p>
          <a:p>
            <a:pPr marL="179388" indent="350838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Люди придумали множество видов спорта. Есть командные и одиночные, силовые и игровые состязания. Можно делать по утрам зарядку или серьезно тренироваться по нескольку часов в день. Что выбрать</a:t>
            </a:r>
          </a:p>
          <a:p>
            <a:pPr marL="179388" indent="-3175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 – зависит от характера человека. </a:t>
            </a:r>
          </a:p>
          <a:p>
            <a:pPr marL="179388" indent="350838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Главное – получать удовольствие</a:t>
            </a:r>
          </a:p>
          <a:p>
            <a:pPr marL="179388" indent="350838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 от того, чем занимаешься, и знать,</a:t>
            </a:r>
          </a:p>
          <a:p>
            <a:pPr marL="179388" indent="-3175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 что любые упражнения принесут пользу,</a:t>
            </a:r>
          </a:p>
          <a:p>
            <a:pPr marL="179388" indent="-3175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 помогут стать здоровым и</a:t>
            </a:r>
          </a:p>
          <a:p>
            <a:pPr marL="179388" indent="-3175"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FFFF00"/>
                </a:solidFill>
                <a:latin typeface="Georgia" pitchFamily="18" charset="0"/>
              </a:rPr>
              <a:t> счастливым человеком</a:t>
            </a:r>
            <a:r>
              <a:rPr lang="ru-RU" sz="2200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 descr="C:\Users\врыо\Desktop\виды спорта на презентацию\1441366800_1403367411_spor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66307" y="3786190"/>
            <a:ext cx="3877693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algn="l"/>
            <a:r>
              <a:rPr lang="ru-RU" sz="5400" dirty="0" smtClean="0">
                <a:solidFill>
                  <a:srgbClr val="92D050"/>
                </a:solidFill>
                <a:latin typeface="Georgia" pitchFamily="18" charset="0"/>
              </a:rPr>
              <a:t>  </a:t>
            </a:r>
            <a:r>
              <a:rPr lang="ru-RU" sz="5400" b="1" dirty="0" smtClean="0">
                <a:solidFill>
                  <a:srgbClr val="92D050"/>
                </a:solidFill>
                <a:latin typeface="Georgia" pitchFamily="18" charset="0"/>
              </a:rPr>
              <a:t>Б а с к е т б о л</a:t>
            </a:r>
            <a:endParaRPr lang="ru-RU" sz="5400" b="1" dirty="0">
              <a:solidFill>
                <a:srgbClr val="92D050"/>
              </a:solidFill>
              <a:latin typeface="Georgia" pitchFamily="18" charset="0"/>
            </a:endParaRPr>
          </a:p>
        </p:txBody>
      </p:sp>
      <p:pic>
        <p:nvPicPr>
          <p:cNvPr id="1026" name="Picture 2" descr="G:\картинки о спорте\1-670x5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1" y="1571612"/>
            <a:ext cx="5500725" cy="4929222"/>
          </a:xfrm>
          <a:prstGeom prst="round2DiagRect">
            <a:avLst>
              <a:gd name="adj1" fmla="val 16667"/>
              <a:gd name="adj2" fmla="val 731"/>
            </a:avLst>
          </a:prstGeom>
          <a:noFill/>
          <a:ln w="76200">
            <a:solidFill>
              <a:srgbClr val="FFFF00"/>
            </a:solidFill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00760" y="928670"/>
            <a:ext cx="300039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Баскетбол – игра для людей высокого роста. Нужно забросить мяч в корзину, которая висит высоко над землёй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Мяч в этой игре особенный – оранжевый с рисунком из восьми черных полос. Бить по мячу ногами в баскетболе запрещено – играть можно только руками! За каждый удачный бросок – попадание команда получает очки.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      Ф у т б о л</a:t>
            </a:r>
            <a:endParaRPr lang="ru-RU" sz="60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285860"/>
            <a:ext cx="3357554" cy="5357850"/>
          </a:xfrm>
        </p:spPr>
        <p:txBody>
          <a:bodyPr/>
          <a:lstStyle/>
          <a:p>
            <a:pPr marL="1588" indent="11113">
              <a:buNone/>
            </a:pPr>
            <a:r>
              <a:rPr lang="ru-RU" sz="1400" dirty="0" smtClean="0">
                <a:latin typeface="Georgia" pitchFamily="18" charset="0"/>
              </a:rPr>
              <a:t>     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На поле играют две команды, и побеждает та из них, которая забьёт больше голов в ворота соперника. Мяч ни в коем случае  нельзя брать руками! Бить по нему можно ногами или головой. В футбол играют взрослые и дети, мужчины и женщины. А ещё больше людей болеют за свои любимые футбольные команды. «Оле – Оле – Оле – Оле! Россия вперед!» - кричат наши болельщики.</a:t>
            </a:r>
          </a:p>
          <a:p>
            <a:endParaRPr lang="ru-RU" dirty="0"/>
          </a:p>
        </p:txBody>
      </p:sp>
      <p:pic>
        <p:nvPicPr>
          <p:cNvPr id="5121" name="Picture 1" descr="G:\картинки о спорте\ris25062014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714488"/>
            <a:ext cx="5429288" cy="4857784"/>
          </a:xfrm>
          <a:prstGeom prst="round2Diag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6000" dirty="0" smtClean="0">
                <a:solidFill>
                  <a:srgbClr val="FF0000"/>
                </a:solidFill>
                <a:latin typeface="Georgia" pitchFamily="18" charset="0"/>
              </a:rPr>
              <a:t>                   </a:t>
            </a: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Х о к </a:t>
            </a:r>
            <a:r>
              <a:rPr lang="ru-RU" sz="6000" b="1" dirty="0" err="1" smtClean="0">
                <a:solidFill>
                  <a:srgbClr val="FF0000"/>
                </a:solidFill>
                <a:latin typeface="Georgia" pitchFamily="18" charset="0"/>
              </a:rPr>
              <a:t>к</a:t>
            </a: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 е </a:t>
            </a:r>
            <a:r>
              <a:rPr lang="ru-RU" sz="6000" b="1" dirty="0" err="1" smtClean="0">
                <a:solidFill>
                  <a:srgbClr val="FF0000"/>
                </a:solidFill>
                <a:latin typeface="Georgia" pitchFamily="18" charset="0"/>
              </a:rPr>
              <a:t>й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3286148" cy="6286520"/>
          </a:xfrm>
        </p:spPr>
        <p:txBody>
          <a:bodyPr/>
          <a:lstStyle/>
          <a:p>
            <a:pPr marL="1588" indent="11113"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Хоккей – игра для настоящих мужчин. Для этой игры нужны коньки, клюшка, и шайба. Ребята делятся на две команды и клюшками пытаются забить шайбу в ворота противников.       </a:t>
            </a:r>
          </a:p>
          <a:p>
            <a:pPr marL="1588" indent="11113"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Выигрывают те, кто забросит больше шайб. Охраняет ворота вратарь. У него на голове шлем и маска. Это защита, чтобы не пораниться: шайба летит очень быстро и может больно ударить игрока.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«Трус не играет в хоккей!» 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- поют спортсмены.</a:t>
            </a:r>
            <a:endParaRPr lang="ru-RU" sz="20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097" name="Picture 1" descr="G:\картинки о спорте\17012029.1wkc1uy6o1.W6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00430" y="1500174"/>
            <a:ext cx="5500726" cy="4786346"/>
          </a:xfrm>
          <a:prstGeom prst="snip2Diag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                     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В о л е </a:t>
            </a:r>
            <a:r>
              <a:rPr lang="ru-RU" sz="6000" b="1" dirty="0" err="1" smtClean="0">
                <a:solidFill>
                  <a:srgbClr val="FFFF00"/>
                </a:solidFill>
                <a:latin typeface="Georgia" pitchFamily="18" charset="0"/>
              </a:rPr>
              <a:t>й</a:t>
            </a:r>
            <a:r>
              <a:rPr lang="ru-RU" sz="6000" b="1" dirty="0" smtClean="0">
                <a:solidFill>
                  <a:srgbClr val="FFFF00"/>
                </a:solidFill>
                <a:latin typeface="Georgia" pitchFamily="18" charset="0"/>
              </a:rPr>
              <a:t> б о л</a:t>
            </a:r>
            <a:endParaRPr lang="ru-RU" sz="6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85860"/>
            <a:ext cx="2928958" cy="5000660"/>
          </a:xfrm>
        </p:spPr>
        <p:txBody>
          <a:bodyPr/>
          <a:lstStyle/>
          <a:p>
            <a:pPr marL="1588" indent="11113"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В этой игре ловить мяч нельзя, его можно только отбивать.     </a:t>
            </a:r>
            <a:endParaRPr lang="ru-RU" sz="2000" dirty="0" smtClean="0"/>
          </a:p>
          <a:p>
            <a:pPr marL="1588" indent="11113"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Все игроки делились на две команды. И главное, чтобы мяч упал на стороне соперников и не коснулся земли на своей половине. </a:t>
            </a:r>
          </a:p>
          <a:p>
            <a:pPr marL="1588" indent="11113"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Команда, на стороне которой мяч падает на землю чаще, проигрывает.</a:t>
            </a:r>
            <a:r>
              <a:rPr lang="ru-RU" sz="2000" dirty="0" smtClean="0"/>
              <a:t> </a:t>
            </a:r>
            <a:endParaRPr lang="ru-RU" sz="2000" dirty="0" smtClean="0">
              <a:solidFill>
                <a:srgbClr val="FFFF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3073" name="Picture 1" descr="happy-children-s-beach-volleyball-motion-vector-material_15-596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43240" y="1571612"/>
            <a:ext cx="5791642" cy="4786346"/>
          </a:xfrm>
          <a:prstGeom prst="round2Diag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 </a:t>
            </a:r>
            <a:r>
              <a:rPr lang="ru-RU" sz="6000" b="1" dirty="0" smtClean="0">
                <a:solidFill>
                  <a:srgbClr val="92D050"/>
                </a:solidFill>
                <a:latin typeface="Georgia" pitchFamily="18" charset="0"/>
              </a:rPr>
              <a:t>Т е </a:t>
            </a:r>
            <a:r>
              <a:rPr lang="ru-RU" sz="6000" b="1" dirty="0" err="1" smtClean="0">
                <a:solidFill>
                  <a:srgbClr val="92D050"/>
                </a:solidFill>
                <a:latin typeface="Georgia" pitchFamily="18" charset="0"/>
              </a:rPr>
              <a:t>н</a:t>
            </a:r>
            <a:r>
              <a:rPr lang="ru-RU" sz="6000" b="1" dirty="0" smtClean="0">
                <a:solidFill>
                  <a:srgbClr val="92D050"/>
                </a:solidFill>
                <a:latin typeface="Georgia" pitchFamily="18" charset="0"/>
              </a:rPr>
              <a:t> </a:t>
            </a:r>
            <a:r>
              <a:rPr lang="ru-RU" sz="6000" b="1" dirty="0" err="1" smtClean="0">
                <a:solidFill>
                  <a:srgbClr val="92D050"/>
                </a:solidFill>
                <a:latin typeface="Georgia" pitchFamily="18" charset="0"/>
              </a:rPr>
              <a:t>н</a:t>
            </a:r>
            <a:r>
              <a:rPr lang="ru-RU" sz="6000" b="1" dirty="0" smtClean="0">
                <a:solidFill>
                  <a:srgbClr val="92D050"/>
                </a:solidFill>
                <a:latin typeface="Georgia" pitchFamily="18" charset="0"/>
              </a:rPr>
              <a:t> и с </a:t>
            </a:r>
            <a:endParaRPr lang="ru-RU" sz="6000" b="1" dirty="0">
              <a:solidFill>
                <a:srgbClr val="92D05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500174"/>
            <a:ext cx="3500430" cy="5143536"/>
          </a:xfrm>
        </p:spPr>
        <p:txBody>
          <a:bodyPr/>
          <a:lstStyle/>
          <a:p>
            <a:pPr marL="4763" indent="20638"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Название этой игры произошло от французского  слова, «держи».      </a:t>
            </a:r>
          </a:p>
          <a:p>
            <a:pPr marL="4763" indent="20638"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В теннис можно играть вдвоем, а можно парами. Невысоко от пола в центре специальной площадки -  </a:t>
            </a:r>
            <a:r>
              <a:rPr lang="ru-RU" sz="2000" dirty="0" smtClean="0">
                <a:solidFill>
                  <a:srgbClr val="FF0000"/>
                </a:solidFill>
                <a:latin typeface="Georgia" pitchFamily="18" charset="0"/>
              </a:rPr>
              <a:t>корта</a:t>
            </a: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– натягивают сетку. Через нее спортсмены с помощью теннисных ракеток перебрасывают мячик до тех пор, пока он не упадет. Выигрывает тот, на чьей стороне мячик падал реже.                                                              </a:t>
            </a:r>
          </a:p>
          <a:p>
            <a:endParaRPr lang="ru-RU" dirty="0"/>
          </a:p>
        </p:txBody>
      </p:sp>
      <p:pic>
        <p:nvPicPr>
          <p:cNvPr id="2049" name="Picture 1" descr="G:\картинки о спорте\80074507_4663906_1a7196ba11a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6032" y="1593593"/>
            <a:ext cx="5326100" cy="4692927"/>
          </a:xfrm>
          <a:prstGeom prst="snipRound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/>
          <a:lstStyle/>
          <a:p>
            <a:pPr algn="l"/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Ш а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х</a:t>
            </a: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м а т </a:t>
            </a:r>
            <a:r>
              <a:rPr lang="ru-RU" sz="6000" b="1" dirty="0" err="1" smtClean="0">
                <a:solidFill>
                  <a:srgbClr val="00B0F0"/>
                </a:solidFill>
                <a:latin typeface="Georgia" pitchFamily="18" charset="0"/>
              </a:rPr>
              <a:t>ы</a:t>
            </a:r>
            <a:r>
              <a:rPr lang="ru-RU" sz="6000" b="1" dirty="0" smtClean="0">
                <a:solidFill>
                  <a:srgbClr val="00B0F0"/>
                </a:solidFill>
                <a:latin typeface="Georgia" pitchFamily="18" charset="0"/>
              </a:rPr>
              <a:t> </a:t>
            </a:r>
            <a:endParaRPr lang="ru-RU" sz="60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071546"/>
            <a:ext cx="3543296" cy="5500726"/>
          </a:xfrm>
        </p:spPr>
        <p:txBody>
          <a:bodyPr/>
          <a:lstStyle/>
          <a:p>
            <a:pPr marL="1588" indent="11113">
              <a:buNone/>
            </a:pPr>
            <a:r>
              <a:rPr lang="ru-RU" sz="2000" dirty="0" smtClean="0">
                <a:solidFill>
                  <a:srgbClr val="FFFF00"/>
                </a:solidFill>
                <a:latin typeface="Georgia" pitchFamily="18" charset="0"/>
              </a:rPr>
              <a:t>        Шахматы - эта увлекательная игра, является и развлечением, и видом спорта. Участников – двое. У каждого есть своя «армия» - фигуры черного или белого цвета. Фигуры нужно передвигать по клеткам шахматной доски. Ходят они по разному: слон – по диагонали, конь – буквой «г». Главный в игре – король. Его надо защищать. Если игрок не может этого сделать, ему объявляют шах и мат – он проиграл. </a:t>
            </a:r>
          </a:p>
          <a:p>
            <a:endParaRPr lang="ru-RU" dirty="0"/>
          </a:p>
        </p:txBody>
      </p:sp>
      <p:pic>
        <p:nvPicPr>
          <p:cNvPr id="14337" name="Picture 1" descr="C:\Users\врыо\Desktop\виды спорта на презентацию\i 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928802"/>
            <a:ext cx="5107817" cy="4286280"/>
          </a:xfrm>
          <a:prstGeom prst="snip1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олотые цветы на синем ф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золотые цветы на синем фоне</Template>
  <TotalTime>218</TotalTime>
  <Words>1411</Words>
  <Application>Microsoft Office PowerPoint</Application>
  <PresentationFormat>Экран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золотые цветы на синем фоне</vt:lpstr>
      <vt:lpstr>Виды спорта  и спортивные игры</vt:lpstr>
      <vt:lpstr>З а д а ч и :</vt:lpstr>
      <vt:lpstr>Слайд 3</vt:lpstr>
      <vt:lpstr>  Б а с к е т б о л</vt:lpstr>
      <vt:lpstr>       Ф у т б о л</vt:lpstr>
      <vt:lpstr>                   Х о к к е й</vt:lpstr>
      <vt:lpstr>                     В о л е й б о л</vt:lpstr>
      <vt:lpstr>     Т е н н и с </vt:lpstr>
      <vt:lpstr>Ш а х м а т ы </vt:lpstr>
      <vt:lpstr> Сноуборд  и горные        лыжи  </vt:lpstr>
      <vt:lpstr>                 Б и а т л о н</vt:lpstr>
      <vt:lpstr>                       Б е г</vt:lpstr>
      <vt:lpstr>  В е л о с п о р т</vt:lpstr>
      <vt:lpstr>  Ф и г у р н о е            к а т а н и е</vt:lpstr>
      <vt:lpstr>              Г и м н а с т и к а </vt:lpstr>
      <vt:lpstr>            Синхронное                           плавание  </vt:lpstr>
      <vt:lpstr>Прыжки с шестом </vt:lpstr>
      <vt:lpstr>  П р ы ж к и  в      д л и н у</vt:lpstr>
      <vt:lpstr>                       П л а в а н и е  </vt:lpstr>
      <vt:lpstr> К о н н ы й    с п о р т</vt:lpstr>
      <vt:lpstr>     Б о к с </vt:lpstr>
      <vt:lpstr>       Конькобежный                                   спорт</vt:lpstr>
      <vt:lpstr>Олимпийские  игры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 и спортивные игры</dc:title>
  <dc:creator>врыо</dc:creator>
  <cp:lastModifiedBy>врыо</cp:lastModifiedBy>
  <cp:revision>33</cp:revision>
  <dcterms:created xsi:type="dcterms:W3CDTF">2016-01-31T13:32:23Z</dcterms:created>
  <dcterms:modified xsi:type="dcterms:W3CDTF">2021-09-05T09:05:08Z</dcterms:modified>
</cp:coreProperties>
</file>