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7" r:id="rId4"/>
    <p:sldId id="269" r:id="rId5"/>
    <p:sldId id="273" r:id="rId6"/>
    <p:sldId id="283" r:id="rId7"/>
    <p:sldId id="265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66FFCC"/>
    <a:srgbClr val="CCFFCC"/>
    <a:srgbClr val="FFFF66"/>
    <a:srgbClr val="B8E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>
        <p:scale>
          <a:sx n="81" d="100"/>
          <a:sy n="81" d="100"/>
        </p:scale>
        <p:origin x="-3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9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46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146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20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33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730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78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8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94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8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19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E0A91-7D71-46F6-937E-F7281ABC205D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CCCB5-D2CA-49A9-B91C-93468848F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67466" cy="7076661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07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2200" b="1" dirty="0" smtClean="0">
                <a:solidFill>
                  <a:srgbClr val="002060"/>
                </a:solidFill>
              </a:rPr>
              <a:t>МБДОУ «Детский сад № </a:t>
            </a:r>
            <a:r>
              <a:rPr lang="ru-RU" sz="2200" b="1" dirty="0" smtClean="0">
                <a:solidFill>
                  <a:srgbClr val="002060"/>
                </a:solidFill>
              </a:rPr>
              <a:t>19 «Рябинка»</a:t>
            </a:r>
            <a:r>
              <a:rPr lang="en-US" sz="2200" b="1" dirty="0" smtClean="0">
                <a:solidFill>
                  <a:srgbClr val="002060"/>
                </a:solidFill>
              </a:rPr>
              <a:t/>
            </a:r>
            <a:br>
              <a:rPr lang="en-US" sz="2200" b="1" dirty="0" smtClean="0">
                <a:solidFill>
                  <a:srgbClr val="002060"/>
                </a:solidFill>
              </a:rPr>
            </a:br>
            <a:r>
              <a:rPr lang="en-US" sz="1600" b="1" dirty="0"/>
              <a:t/>
            </a:r>
            <a:br>
              <a:rPr lang="en-US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3100" b="1" dirty="0" smtClean="0">
                <a:solidFill>
                  <a:srgbClr val="FF0000"/>
                </a:solidFill>
              </a:rPr>
              <a:t>ПРЕЗЕНТАЦИЯ ПРОЕКТА «НЕДЕЛЯ ЗДОРОВЬЯ» </a:t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>В СТАРШЕЙ </a:t>
            </a:r>
            <a:r>
              <a:rPr lang="ru-RU" sz="3100" b="1" dirty="0" smtClean="0">
                <a:solidFill>
                  <a:srgbClr val="FF0000"/>
                </a:solidFill>
              </a:rPr>
              <a:t>ГРУППЕ</a:t>
            </a:r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3100" b="1" dirty="0">
                <a:solidFill>
                  <a:srgbClr val="FF0000"/>
                </a:solidFill>
              </a:rPr>
              <a:t/>
            </a:r>
            <a:br>
              <a:rPr lang="ru-RU" sz="31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ТИП ПРОЕКТА: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FF0000"/>
                </a:solidFill>
              </a:rPr>
              <a:t>КРАТКОСРОЧНЫЙ,</a:t>
            </a:r>
            <a:r>
              <a:rPr lang="ru-RU" sz="2200" b="1" dirty="0" smtClean="0">
                <a:solidFill>
                  <a:srgbClr val="002060"/>
                </a:solidFill>
              </a:rPr>
              <a:t> </a:t>
            </a:r>
            <a:r>
              <a:rPr lang="ru-RU" sz="2200" b="1" dirty="0" smtClean="0">
                <a:solidFill>
                  <a:srgbClr val="FF0000"/>
                </a:solidFill>
              </a:rPr>
              <a:t>ГРУППОВОЙ, ПОЗНАВАТЕЛЬНО-ТВОРЧЕСКИЙ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3100" b="1" dirty="0" smtClean="0">
                <a:solidFill>
                  <a:srgbClr val="FF0000"/>
                </a:solidFill>
              </a:rPr>
              <a:t/>
            </a:r>
            <a:br>
              <a:rPr lang="ru-RU" sz="31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СРОК РЕАЛИЗАЦИИ 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22.10 </a:t>
            </a:r>
            <a:r>
              <a:rPr lang="ru-RU" sz="2200" b="1" dirty="0" smtClean="0">
                <a:solidFill>
                  <a:srgbClr val="FF0000"/>
                </a:solidFill>
              </a:rPr>
              <a:t>20</a:t>
            </a:r>
            <a:r>
              <a:rPr lang="ru-RU" sz="2200" b="1" dirty="0" smtClean="0">
                <a:solidFill>
                  <a:srgbClr val="FF0000"/>
                </a:solidFill>
              </a:rPr>
              <a:t>-28.10.20</a:t>
            </a:r>
            <a:r>
              <a:rPr lang="en-US" sz="2200" b="1" dirty="0" smtClean="0">
                <a:solidFill>
                  <a:srgbClr val="FF0000"/>
                </a:solidFill>
              </a:rPr>
              <a:t/>
            </a:r>
            <a:br>
              <a:rPr lang="en-US" sz="2200" b="1" dirty="0" smtClean="0">
                <a:solidFill>
                  <a:srgbClr val="FF0000"/>
                </a:solidFill>
              </a:rPr>
            </a:br>
            <a:r>
              <a:rPr lang="en-US" sz="2200" b="1" dirty="0">
                <a:solidFill>
                  <a:srgbClr val="FF0000"/>
                </a:solidFill>
              </a:rPr>
              <a:t/>
            </a:r>
            <a:br>
              <a:rPr lang="en-US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							</a:t>
            </a:r>
            <a:r>
              <a:rPr lang="ru-RU" sz="2200" b="1" dirty="0" smtClean="0">
                <a:solidFill>
                  <a:srgbClr val="002060"/>
                </a:solidFill>
              </a:rPr>
              <a:t>Инструктор по </a:t>
            </a:r>
            <a:r>
              <a:rPr lang="ru-RU" sz="2200" b="1" dirty="0" err="1" smtClean="0">
                <a:solidFill>
                  <a:srgbClr val="002060"/>
                </a:solidFill>
              </a:rPr>
              <a:t>ф.к</a:t>
            </a:r>
            <a:r>
              <a:rPr lang="ru-RU" sz="2200" b="1" dirty="0" smtClean="0">
                <a:solidFill>
                  <a:srgbClr val="002060"/>
                </a:solidFill>
              </a:rPr>
              <a:t>.: </a:t>
            </a:r>
            <a:r>
              <a:rPr lang="ru-RU" sz="2200" b="1" dirty="0" err="1" smtClean="0">
                <a:solidFill>
                  <a:srgbClr val="002060"/>
                </a:solidFill>
              </a:rPr>
              <a:t>Загурская</a:t>
            </a:r>
            <a:r>
              <a:rPr lang="ru-RU" sz="2200" b="1" dirty="0" smtClean="0">
                <a:solidFill>
                  <a:srgbClr val="002060"/>
                </a:solidFill>
              </a:rPr>
              <a:t> К.В.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0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0965" y="961473"/>
            <a:ext cx="10515600" cy="1039605"/>
          </a:xfrm>
        </p:spPr>
        <p:txBody>
          <a:bodyPr>
            <a:normAutofit fontScale="90000"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700" b="1" dirty="0" smtClean="0">
                <a:solidFill>
                  <a:srgbClr val="002060"/>
                </a:solidFill>
              </a:rPr>
              <a:t>Цель </a:t>
            </a:r>
            <a:r>
              <a:rPr lang="ru-RU" sz="2700" b="1" dirty="0">
                <a:solidFill>
                  <a:srgbClr val="002060"/>
                </a:solidFill>
              </a:rPr>
              <a:t>проекта</a:t>
            </a:r>
            <a:r>
              <a:rPr lang="ru-RU" sz="2400" b="1" dirty="0" smtClean="0"/>
              <a:t>:</a:t>
            </a:r>
            <a:br>
              <a:rPr lang="ru-RU" sz="2400" b="1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Создание благоприятных условий для укрепления </a:t>
            </a: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гармоничного </a:t>
            </a: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физического развития ребенка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	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 </a:t>
            </a:r>
            <a:r>
              <a:rPr lang="ru-RU" sz="2700" b="1" dirty="0" smtClean="0">
                <a:solidFill>
                  <a:srgbClr val="002060"/>
                </a:solidFill>
              </a:rPr>
              <a:t>Задачи </a:t>
            </a:r>
            <a:r>
              <a:rPr lang="ru-RU" sz="2700" b="1" dirty="0">
                <a:solidFill>
                  <a:srgbClr val="002060"/>
                </a:solidFill>
              </a:rPr>
              <a:t>проекта:</a:t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400" b="1" dirty="0" smtClean="0"/>
              <a:t>		</a:t>
            </a:r>
            <a:br>
              <a:rPr lang="ru-RU" sz="2400" b="1" dirty="0" smtClean="0"/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Формирование положительного отношения к занятиям физкультурой.</a:t>
            </a:r>
            <a:r>
              <a:rPr lang="ru-RU" sz="18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Формирование элементарных знаний в области гигиены, медицины, физкультуры.</a:t>
            </a:r>
            <a:r>
              <a:rPr lang="ru-RU" sz="18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  <a:t/>
            </a:r>
            <a:br>
              <a:rPr lang="ru-RU" sz="1800" dirty="0">
                <a:solidFill>
                  <a:srgbClr val="000000"/>
                </a:solidFill>
                <a:latin typeface="Calibri"/>
                <a:ea typeface="Times New Roman"/>
                <a:cs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у детей необходимых двигательных навыков и умений, способствующих укреплению здоровья</a:t>
            </a: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/>
              <a:t>	</a:t>
            </a:r>
            <a:r>
              <a:rPr lang="ru-RU" sz="2000" b="1" dirty="0"/>
              <a:t>	</a:t>
            </a:r>
            <a:br>
              <a:rPr lang="ru-RU" sz="2000" b="1" dirty="0"/>
            </a:br>
            <a:r>
              <a:rPr lang="ru-RU" sz="2000" b="1" dirty="0" smtClean="0"/>
              <a:t>	</a:t>
            </a:r>
            <a:endParaRPr lang="ru-RU" sz="2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351722" y="248219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rgbClr val="444444"/>
                </a:solidFill>
                <a:latin typeface="times new roman" panose="02020603050405020304" pitchFamily="18" charset="0"/>
              </a:rPr>
              <a:t> </a:t>
            </a:r>
            <a:endParaRPr lang="ru-RU" dirty="0">
              <a:solidFill>
                <a:srgbClr val="444444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4123" y="0"/>
            <a:ext cx="12356123" cy="685799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				</a:t>
            </a:r>
            <a:r>
              <a:rPr lang="ru-RU" sz="2700" b="1" dirty="0" smtClean="0">
                <a:solidFill>
                  <a:srgbClr val="002060"/>
                </a:solidFill>
              </a:rPr>
              <a:t>ЭТАПЫ РЕАЛИЗАЦИИ ПРОЕКТА: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/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1-й ЭТАП </a:t>
            </a:r>
            <a:r>
              <a:rPr lang="ru-RU" sz="2400" b="1" dirty="0" smtClean="0">
                <a:solidFill>
                  <a:srgbClr val="002060"/>
                </a:solidFill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</a:rPr>
              <a:t>ПОДГОТОВИТЕЛЬНЫЙ</a:t>
            </a:r>
            <a:r>
              <a:rPr lang="ru-RU" sz="2400" b="1" dirty="0" smtClean="0">
                <a:solidFill>
                  <a:srgbClr val="002060"/>
                </a:solidFill>
              </a:rPr>
              <a:t> ( </a:t>
            </a:r>
            <a:r>
              <a:rPr lang="ru-RU" sz="2400" b="1" dirty="0" smtClean="0">
                <a:solidFill>
                  <a:srgbClr val="002060"/>
                </a:solidFill>
              </a:rPr>
              <a:t>1.10.2020 </a:t>
            </a:r>
            <a:r>
              <a:rPr lang="ru-RU" sz="2400" b="1" dirty="0" smtClean="0">
                <a:solidFill>
                  <a:srgbClr val="002060"/>
                </a:solidFill>
              </a:rPr>
              <a:t>- </a:t>
            </a:r>
            <a:r>
              <a:rPr lang="ru-RU" sz="2400" b="1" dirty="0" smtClean="0">
                <a:solidFill>
                  <a:srgbClr val="002060"/>
                </a:solidFill>
              </a:rPr>
              <a:t>20</a:t>
            </a:r>
            <a:r>
              <a:rPr lang="ru-RU" sz="2400" b="1" dirty="0" smtClean="0">
                <a:solidFill>
                  <a:srgbClr val="002060"/>
                </a:solidFill>
              </a:rPr>
              <a:t>.10.2020г</a:t>
            </a:r>
            <a:r>
              <a:rPr lang="ru-RU" sz="2400" b="1" dirty="0" smtClean="0">
                <a:solidFill>
                  <a:srgbClr val="002060"/>
                </a:solidFill>
              </a:rPr>
              <a:t>.   ).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1.	Изучение понятий, касающихся темы проекта;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2.	Изучение современных нормативных документов, регламентирующих деятельность по здоровье-сбережению;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3.	Разработка перспективного плана организации физкультурно-досуговых мероприятий;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4.	Подготовка цикла тематических физкультурных занятий.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2-й ЭТАП ОСНОВНОЙ 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(</a:t>
            </a:r>
            <a:r>
              <a:rPr lang="ru-RU" sz="2400" b="1" dirty="0" smtClean="0">
                <a:solidFill>
                  <a:srgbClr val="002060"/>
                </a:solidFill>
              </a:rPr>
              <a:t>22.10.20г</a:t>
            </a:r>
            <a:r>
              <a:rPr lang="ru-RU" sz="2400" b="1" dirty="0">
                <a:solidFill>
                  <a:srgbClr val="002060"/>
                </a:solidFill>
              </a:rPr>
              <a:t>. – </a:t>
            </a:r>
            <a:r>
              <a:rPr lang="ru-RU" sz="2400" b="1" dirty="0" smtClean="0">
                <a:solidFill>
                  <a:srgbClr val="002060"/>
                </a:solidFill>
              </a:rPr>
              <a:t>27.10.20г</a:t>
            </a:r>
            <a:r>
              <a:rPr lang="ru-RU" sz="2400" b="1" dirty="0">
                <a:solidFill>
                  <a:srgbClr val="002060"/>
                </a:solidFill>
              </a:rPr>
              <a:t>.)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ОЖИДАЕМЫЕ РЕЗУЛЬТАТЫ: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Иметь элементарные представления о мероприятиях, направленных на сохранение здоровья (режим дня, правильное питание, соблюдение гигиены, занятие спортом;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сформированные знания и навыки помогут избежать несчастных случаев, придерживаться модели здорового образа жизни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активизация </a:t>
            </a:r>
            <a:r>
              <a:rPr lang="ru-RU" sz="2400" b="1" dirty="0">
                <a:solidFill>
                  <a:srgbClr val="002060"/>
                </a:solidFill>
              </a:rPr>
              <a:t>речевой </a:t>
            </a:r>
            <a:r>
              <a:rPr lang="ru-RU" sz="2400" b="1" dirty="0" smtClean="0">
                <a:solidFill>
                  <a:srgbClr val="002060"/>
                </a:solidFill>
              </a:rPr>
              <a:t>активности,  </a:t>
            </a:r>
            <a:r>
              <a:rPr lang="ru-RU" sz="2400" b="1" dirty="0">
                <a:solidFill>
                  <a:srgbClr val="002060"/>
                </a:solidFill>
              </a:rPr>
              <a:t>словаря.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Повышение заинтересованности </a:t>
            </a:r>
            <a:r>
              <a:rPr lang="ru-RU" sz="2400" b="1" dirty="0">
                <a:solidFill>
                  <a:srgbClr val="002060"/>
                </a:solidFill>
              </a:rPr>
              <a:t>родителей в  ведении здорового образа жизни своей семьи и ребенка.</a:t>
            </a:r>
          </a:p>
        </p:txBody>
      </p:sp>
    </p:spTree>
    <p:extLst>
      <p:ext uri="{BB962C8B-B14F-4D97-AF65-F5344CB8AC3E}">
        <p14:creationId xmlns:p14="http://schemas.microsoft.com/office/powerpoint/2010/main" val="1455736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1501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246" y="0"/>
            <a:ext cx="11025554" cy="1690689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FF0000"/>
                </a:solidFill>
              </a:rPr>
              <a:t>				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FF0000"/>
                </a:solidFill>
              </a:rPr>
              <a:t>	</a:t>
            </a:r>
            <a:r>
              <a:rPr lang="ru-RU" sz="2200" b="1" dirty="0" smtClean="0">
                <a:solidFill>
                  <a:srgbClr val="FF0000"/>
                </a:solidFill>
              </a:rPr>
              <a:t>			</a:t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				</a:t>
            </a:r>
            <a:r>
              <a:rPr lang="ru-RU" sz="2700" b="1" dirty="0" smtClean="0">
                <a:solidFill>
                  <a:srgbClr val="C00000"/>
                </a:solidFill>
              </a:rPr>
              <a:t>АКТУАЛЬНОСТЬ ПРОБЛЕМЫ</a:t>
            </a:r>
            <a:r>
              <a:rPr lang="ru-RU" sz="2200" b="1" dirty="0" smtClean="0">
                <a:solidFill>
                  <a:srgbClr val="FF0000"/>
                </a:solidFill>
              </a:rPr>
              <a:t/>
            </a:r>
            <a:br>
              <a:rPr lang="ru-RU" sz="2200" b="1" dirty="0" smtClean="0">
                <a:solidFill>
                  <a:srgbClr val="FF0000"/>
                </a:solidFill>
              </a:rPr>
            </a:br>
            <a:r>
              <a:rPr lang="ru-RU" sz="2200" b="1" dirty="0"/>
              <a:t>Проблема ухудшения здоровья подрастающего поколения в последние годы приобретает все большую актуальность. У детей отсутствует ценностное отношение к собственному здоровью. Ни в какой другой период жизни физическое воспитание не связано так тесно с общим воспитанием, как в первые годы жизни ребенка, в годы дошкольного детства. От здоровья, жизнерадостности детей зависит их духовная жизнь, мировоззрение, умственное развитие, прочность знаний, вера в свои силы. Поэтому крайне важно правильно организовать развитие ребенка с самого раннего возраста. В настоящее время особое внимание уделяется креплению физического и психического здоровью ребенка. В дошкольном учреждении предусматривается в старшем дошкольном возрасте </a:t>
            </a:r>
            <a:r>
              <a:rPr lang="ru-RU" sz="2200" b="1" dirty="0" err="1"/>
              <a:t>валеологическое</a:t>
            </a:r>
            <a:r>
              <a:rPr lang="ru-RU" sz="2200" b="1" dirty="0"/>
              <a:t> просвещение дошкольников: развитие представлений о здоровом образе жизни, о важности гигиенической и двигательной культуры, о здоровье и средствах его укрепления, о функционировании организма и правилах заботы о нем. Только здоровое поколение может быть созидателем своей будущей духовной и материальной жизни. И успешно реализоваться в семье, в коллективе, социуме</a:t>
            </a:r>
            <a:r>
              <a:rPr lang="ru-RU" sz="2200" b="1" dirty="0" smtClean="0"/>
              <a:t>.</a:t>
            </a: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FF0000"/>
                </a:solidFill>
              </a:rPr>
              <a:t>				</a:t>
            </a:r>
            <a:r>
              <a:rPr lang="ru-RU" sz="2700" b="1" dirty="0" smtClean="0">
                <a:solidFill>
                  <a:srgbClr val="C00000"/>
                </a:solidFill>
              </a:rPr>
              <a:t>ПРОДУКТ </a:t>
            </a:r>
            <a:r>
              <a:rPr lang="ru-RU" sz="2700" b="1" dirty="0">
                <a:solidFill>
                  <a:srgbClr val="C00000"/>
                </a:solidFill>
              </a:rPr>
              <a:t>ПРОЕКТНОЙ </a:t>
            </a:r>
            <a:r>
              <a:rPr lang="ru-RU" sz="2700" b="1" dirty="0" smtClean="0">
                <a:solidFill>
                  <a:srgbClr val="C00000"/>
                </a:solidFill>
              </a:rPr>
              <a:t>ДЕЯТЕЛЬНОСТИ</a:t>
            </a:r>
            <a:r>
              <a:rPr lang="ru-RU" sz="2200" b="1" dirty="0">
                <a:solidFill>
                  <a:srgbClr val="FF0000"/>
                </a:solidFill>
              </a:rPr>
              <a:t/>
            </a:r>
            <a:br>
              <a:rPr lang="ru-RU" sz="2200" b="1" dirty="0">
                <a:solidFill>
                  <a:srgbClr val="FF0000"/>
                </a:solidFill>
              </a:rPr>
            </a:br>
            <a:r>
              <a:rPr lang="ru-RU" sz="2200" b="1" dirty="0" smtClean="0"/>
              <a:t>Тематический </a:t>
            </a:r>
            <a:r>
              <a:rPr lang="ru-RU" sz="2200" b="1" dirty="0"/>
              <a:t>план недели здоровья;</a:t>
            </a:r>
            <a:br>
              <a:rPr lang="ru-RU" sz="2200" b="1" dirty="0"/>
            </a:br>
            <a:r>
              <a:rPr lang="ru-RU" sz="2200" b="1" dirty="0"/>
              <a:t>Подборка дидактических игр</a:t>
            </a:r>
            <a:r>
              <a:rPr lang="ru-RU" sz="2200" b="1" dirty="0" smtClean="0"/>
              <a:t>; художественной литературы;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/>
              <a:t>Выставка детских </a:t>
            </a:r>
            <a:r>
              <a:rPr lang="ru-RU" sz="2200" b="1" dirty="0" smtClean="0"/>
              <a:t>рисунков: «Моя спортивная семья»;</a:t>
            </a:r>
            <a:r>
              <a:rPr lang="ru-RU" sz="2200" b="1" dirty="0"/>
              <a:t/>
            </a:r>
            <a:br>
              <a:rPr lang="ru-RU" sz="2200" b="1" dirty="0"/>
            </a:br>
            <a:r>
              <a:rPr lang="ru-RU" sz="2200" b="1" dirty="0" smtClean="0"/>
              <a:t>Информационный </a:t>
            </a:r>
            <a:r>
              <a:rPr lang="ru-RU" sz="2200" b="1" dirty="0"/>
              <a:t>материал в родительском уголке «Здоровый ребёнок»;</a:t>
            </a:r>
            <a:br>
              <a:rPr lang="ru-RU" sz="2200" b="1" dirty="0"/>
            </a:br>
            <a:r>
              <a:rPr lang="ru-RU" sz="2200" b="1" dirty="0"/>
              <a:t>Презентация недели </a:t>
            </a:r>
            <a:r>
              <a:rPr lang="ru-RU" sz="2200" b="1" dirty="0" smtClean="0"/>
              <a:t>здоровья.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2803441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65124"/>
            <a:ext cx="13225670" cy="72231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690688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			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			</a:t>
            </a:r>
            <a:r>
              <a:rPr lang="ru-RU" sz="2700" b="1" dirty="0" smtClean="0">
                <a:solidFill>
                  <a:srgbClr val="002060"/>
                </a:solidFill>
              </a:rPr>
              <a:t>ОО ПОЗНАВАТЕЛЬНОЕ РАЗВИТИЕ:</a:t>
            </a: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				</a:t>
            </a:r>
            <a:r>
              <a:rPr lang="ru-RU" sz="2400" b="1" dirty="0" smtClean="0">
                <a:solidFill>
                  <a:srgbClr val="FF0000"/>
                </a:solidFill>
              </a:rPr>
              <a:t>Беседы: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«Что помогает быть здоровым?»			«Соблюдай режим дня»			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«Как устроено тело человека?»			«Чистота – залог здоровья»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«Еда вредная и полезная?»			«Чем полезны прогулки на свежем воздухе»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«Как работает мой организм?»			«Физкультура и здоровье»</a:t>
            </a: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		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>	</a:t>
            </a:r>
            <a:r>
              <a:rPr lang="ru-RU" sz="2400" b="1" dirty="0" smtClean="0">
                <a:solidFill>
                  <a:srgbClr val="FF0000"/>
                </a:solidFill>
              </a:rPr>
              <a:t>		Рассматривание </a:t>
            </a:r>
            <a:r>
              <a:rPr lang="ru-RU" sz="2400" b="1" dirty="0">
                <a:solidFill>
                  <a:srgbClr val="FF0000"/>
                </a:solidFill>
              </a:rPr>
              <a:t>тематических иллюстраций:</a:t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о здоровом образе жизни;</a:t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о занятиях спортом;</a:t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строение тела человека;</a:t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		Экспериментально-исследовательская деятельность: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опыты по установлению свойств </a:t>
            </a:r>
            <a:r>
              <a:rPr lang="ru-RU" sz="2200" b="1" dirty="0" smtClean="0">
                <a:solidFill>
                  <a:srgbClr val="002060"/>
                </a:solidFill>
              </a:rPr>
              <a:t>воздуха;  		опыты по установлению свойств воды;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r>
              <a:rPr lang="ru-RU" sz="2400" b="1" dirty="0" smtClean="0">
                <a:solidFill>
                  <a:srgbClr val="FF0000"/>
                </a:solidFill>
              </a:rPr>
              <a:t>			Настольно-печатные игры:</a:t>
            </a:r>
            <a:br>
              <a:rPr lang="ru-RU" sz="2400" b="1" dirty="0" smtClean="0">
                <a:solidFill>
                  <a:srgbClr val="FF000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«Что в </a:t>
            </a:r>
            <a:r>
              <a:rPr lang="ru-RU" sz="2200" b="1" dirty="0" smtClean="0">
                <a:solidFill>
                  <a:srgbClr val="002060"/>
                </a:solidFill>
              </a:rPr>
              <a:t>моей корзинке?»				«Лекарственные растения»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«Четвертый лишний»				«Развиваем внимание»	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>
                <a:solidFill>
                  <a:srgbClr val="002060"/>
                </a:solidFill>
              </a:rPr>
              <a:t>	</a:t>
            </a:r>
            <a:r>
              <a:rPr lang="ru-RU" sz="2200" b="1" dirty="0" smtClean="0">
                <a:solidFill>
                  <a:srgbClr val="002060"/>
                </a:solidFill>
              </a:rPr>
              <a:t>		«Где живет вода»	</a:t>
            </a:r>
            <a:r>
              <a:rPr lang="ru-RU" sz="2200" b="1" dirty="0">
                <a:solidFill>
                  <a:srgbClr val="002060"/>
                </a:solidFill>
              </a:rPr>
              <a:t/>
            </a:r>
            <a:br>
              <a:rPr lang="ru-RU" sz="22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FF0000"/>
                </a:solidFill>
              </a:rPr>
              <a:t/>
            </a:r>
            <a:br>
              <a:rPr lang="ru-RU" sz="2400" b="1" dirty="0">
                <a:solidFill>
                  <a:srgbClr val="FF0000"/>
                </a:solidFill>
              </a:rPr>
            </a:b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48000" y="1705451"/>
            <a:ext cx="6096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2000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19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chemeClr val="bg1"/>
            </a:gs>
            <a:gs pos="39000">
              <a:schemeClr val="bg1"/>
            </a:gs>
            <a:gs pos="0">
              <a:schemeClr val="bg1">
                <a:alpha val="76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522" y="-92764"/>
            <a:ext cx="12324522" cy="708991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93" y="551105"/>
            <a:ext cx="10515600" cy="45788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			</a:t>
            </a:r>
            <a:r>
              <a:rPr lang="en-US" dirty="0" smtClean="0"/>
              <a:t>		</a:t>
            </a:r>
            <a:r>
              <a:rPr lang="ru-RU" sz="2700" b="1" dirty="0" smtClean="0">
                <a:solidFill>
                  <a:srgbClr val="FF0000"/>
                </a:solidFill>
              </a:rPr>
              <a:t>ОО РЕЧЕВОЕ РАЗВИТИЕ:</a:t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700" b="1" dirty="0" smtClean="0">
                <a:solidFill>
                  <a:srgbClr val="FF0000"/>
                </a:solidFill>
              </a:rPr>
              <a:t/>
            </a:r>
            <a:br>
              <a:rPr lang="ru-RU" sz="2700" b="1" dirty="0" smtClean="0">
                <a:solidFill>
                  <a:srgbClr val="FF000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НОД :  Восприятие произведений художественной литературы – «Чтение рассказа Е.В. Белоусова «Как человек в Крыму здоровье  нашел»;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Чтение и обсуждение произведений: К.И. Чуковский «Айболит»;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				Н. Орлова «Ребятишкам про глаза»;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				Л. Короткевич «Сказка про девочку Машу и Гигиену»;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>				Э. Успенский «Дети, которые плохо едят в детском саду»;</a:t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sz="2200" b="1" dirty="0" smtClean="0">
                <a:solidFill>
                  <a:srgbClr val="002060"/>
                </a:solidFill>
              </a:rPr>
              <a:t/>
            </a:r>
            <a:br>
              <a:rPr lang="ru-RU" sz="2200" b="1" dirty="0" smtClean="0">
                <a:solidFill>
                  <a:srgbClr val="00206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19417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		ВЗАИМОДЕЙСТВИЕ С РОДИТЕЛЯМИ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Памятка для родителей «Совместные игры на природе с детьми»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Папка-передвижка «Рекомендации по предупреждению отравлений ядовитыми растениями и грибами»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Консультация «Роль семьи и детского сада в формировании здоровья детей»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Анкетирование родителей «Физическое воспитание в семье»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0</Words>
  <Application>Microsoft Office PowerPoint</Application>
  <PresentationFormat>Произвольный</PresentationFormat>
  <Paragraphs>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             МБДОУ «Детский сад № 19 «Рябинка»       ПРЕЗЕНТАЦИЯ ПРОЕКТА «НЕДЕЛЯ ЗДОРОВЬЯ»  В СТАРШЕЙ ГРУППЕ   ТИП ПРОЕКТА:  КРАТКОСРОЧНЫЙ, ГРУППОВОЙ, ПОЗНАВАТЕЛЬНО-ТВОРЧЕСКИЙ  СРОК РЕАЛИЗАЦИИ  22.10 20-28.10.20         Инструктор по ф.к.: Загурская К.В.</vt:lpstr>
      <vt:lpstr>           Цель проекта: Создание благоприятных условий для укрепления  гармоничного физического развития ребенка    Задачи проекта:    Формирование положительного отношения к занятиям физкультурой. Формирование элементарных знаний в области гигиены, медицины, физкультуры. Формирование у детей необходимых двигательных навыков и умений, способствующих укреплению здоровья      </vt:lpstr>
      <vt:lpstr>                   ЭТАПЫ РЕАЛИЗАЦИИ ПРОЕКТА:  1-й ЭТАП – ПОДГОТОВИТЕЛЬНЫЙ ( 1.10.2020 - 20.10.2020г.   ). 1. Изучение понятий, касающихся темы проекта; 2. Изучение современных нормативных документов, регламентирующих деятельность по здоровье-сбережению; 3. Разработка перспективного плана организации физкультурно-досуговых мероприятий; 4. Подготовка цикла тематических физкультурных занятий.  2-й ЭТАП ОСНОВНОЙ  (22.10.20г. – 27.10.20г.)  ОЖИДАЕМЫЕ РЕЗУЛЬТАТЫ: Иметь элементарные представления о мероприятиях, направленных на сохранение здоровья (режим дня, правильное питание, соблюдение гигиены, занятие спортом; сформированные знания и навыки помогут избежать несчастных случаев, придерживаться модели здорового образа жизни активизация речевой активности,  словаря. Повышение заинтересованности родителей в  ведении здорового образа жизни своей семьи и ребенка.</vt:lpstr>
      <vt:lpstr>                              АКТУАЛЬНОСТЬ ПРОБЛЕМЫ Проблема ухудшения здоровья подрастающего поколения в последние годы приобретает все большую актуальность. У детей отсутствует ценностное отношение к собственному здоровью. Ни в какой другой период жизни физическое воспитание не связано так тесно с общим воспитанием, как в первые годы жизни ребенка, в годы дошкольного детства. От здоровья, жизнерадостности детей зависит их духовная жизнь, мировоззрение, умственное развитие, прочность знаний, вера в свои силы. Поэтому крайне важно правильно организовать развитие ребенка с самого раннего возраста. В настоящее время особое внимание уделяется креплению физического и психического здоровью ребенка. В дошкольном учреждении предусматривается в старшем дошкольном возрасте валеологическое просвещение дошкольников: развитие представлений о здоровом образе жизни, о важности гигиенической и двигательной культуры, о здоровье и средствах его укрепления, о функционировании организма и правилах заботы о нем. Только здоровое поколение может быть созидателем своей будущей духовной и материальной жизни. И успешно реализоваться в семье, в коллективе, социуме.     ПРОДУКТ ПРОЕКТНОЙ ДЕЯТЕЛЬНОСТИ Тематический план недели здоровья; Подборка дидактических игр; художественной литературы; Выставка детских рисунков: «Моя спортивная семья»; Информационный материал в родительском уголке «Здоровый ребёнок»; Презентация недели здоровья.</vt:lpstr>
      <vt:lpstr>                     ОО ПОЗНАВАТЕЛЬНОЕ РАЗВИТИЕ:     Беседы: «Что помогает быть здоровым?»   «Соблюдай режим дня»    «Как устроено тело человека?»   «Чистота – залог здоровья» «Еда вредная и полезная?»   «Чем полезны прогулки на свежем воздухе» «Как работает мой организм?»   «Физкультура и здоровье»       Рассматривание тематических иллюстраций: о здоровом образе жизни; о занятиях спортом; строение тела человека;    Экспериментально-исследовательская деятельность: опыты по установлению свойств воздуха;    опыты по установлению свойств воды;     Настольно-печатные игры: «Что в моей корзинке?»    «Лекарственные растения» «Четвертый лишний»    «Развиваем внимание»     «Где живет вода»   </vt:lpstr>
      <vt:lpstr>            ОО РЕЧЕВОЕ РАЗВИТИЕ:  НОД :  Восприятие произведений художественной литературы – «Чтение рассказа Е.В. Белоусова «Как человек в Крыму здоровье  нашел»;  Чтение и обсуждение произведений: К.И. Чуковский «Айболит»;     Н. Орлова «Ребятишкам про глаза»;     Л. Короткевич «Сказка про девочку Машу и Гигиену»;     Э. Успенский «Дети, которые плохо едят в детском саду»;     </vt:lpstr>
      <vt:lpstr>  ВЗАИМОДЕЙСТВИЕ С РОДИТЕЛЯМИ:  Памятка для родителей «Совместные игры на природе с детьми» Папка-передвижка «Рекомендации по предупреждению отравлений ядовитыми растениями и грибами» Консультация «Роль семьи и детского сада в формировании здоровья детей» Анкетирование родителей «Физическое воспитание в семье»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</cp:lastModifiedBy>
  <cp:revision>50</cp:revision>
  <dcterms:created xsi:type="dcterms:W3CDTF">2018-11-07T10:54:40Z</dcterms:created>
  <dcterms:modified xsi:type="dcterms:W3CDTF">2024-10-31T06:15:01Z</dcterms:modified>
</cp:coreProperties>
</file>