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380EC-0151-431A-88E2-8A2EAC32C4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22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12968-58B7-46B2-B1E0-18A5FACD3B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923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C3B63-744A-45BC-94B2-BE1D0B225A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18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47A75-1DA3-4A8E-A98D-467DDD3D14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3363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59944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Oval 7"/>
          <p:cNvSpPr/>
          <p:nvPr/>
        </p:nvSpPr>
        <p:spPr>
          <a:xfrm>
            <a:off x="62611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Oval 8"/>
          <p:cNvSpPr/>
          <p:nvPr/>
        </p:nvSpPr>
        <p:spPr>
          <a:xfrm>
            <a:off x="5729818" y="3924300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8C743-81EC-4F33-8103-6D2090F76E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462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F54C33C-D2EF-478B-9017-B21108C00B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5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D5D464E-922D-4DC7-8967-07019140F7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61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C01B1-9C72-49C6-84BC-BF0183F474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98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EDFA5-8033-4A1D-A31B-77D0C69A2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778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C3F9F-1936-427F-9D83-B444511160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757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85CC7-77A5-4AD1-9F80-EC4C9E7191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782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fld id="{F87C61A2-3BBD-4A1B-92F4-B903E2DD377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Oval 6"/>
          <p:cNvSpPr/>
          <p:nvPr/>
        </p:nvSpPr>
        <p:spPr>
          <a:xfrm>
            <a:off x="11277600" y="6499225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759885" y="6499225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4438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ryabinka.detskiysad19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3143249" y="278858"/>
            <a:ext cx="60483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Муниципальное бюджетное дошкольное образовательное учреждение</a:t>
            </a:r>
            <a:endParaRPr lang="ru-RU" alt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«Детский сад комбинированного вида № 19 «Рябинка»</a:t>
            </a:r>
            <a:endParaRPr lang="ru-RU" alt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658204, г. Рубцовск, </a:t>
            </a:r>
            <a:r>
              <a:rPr lang="ru-RU" altLang="ru-RU" sz="1200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ул.Комсомольская</a:t>
            </a:r>
            <a:r>
              <a:rPr lang="ru-RU" alt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65</a:t>
            </a:r>
            <a:endParaRPr lang="ru-RU" alt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тел.: (38557) 7-59-69</a:t>
            </a:r>
            <a:endParaRPr lang="ru-RU" alt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-mail: </a:t>
            </a:r>
            <a:r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ryabinka.detskiysad19@mail.ru</a:t>
            </a:r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2929760" y="1464692"/>
            <a:ext cx="64753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карусель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народных подвижных </a:t>
            </a:r>
            <a:r>
              <a:rPr lang="ru-RU" altLang="ru-RU" sz="2000" b="1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в </a:t>
            </a:r>
            <a:r>
              <a:rPr lang="ru-RU" altLang="ru-RU" sz="2000" b="1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группе</a:t>
            </a:r>
            <a:endParaRPr lang="ru-RU" altLang="ru-RU" sz="2000" b="1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8961120" y="5719823"/>
            <a:ext cx="3004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1600" b="1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высшей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1600" b="1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 категории:</a:t>
            </a:r>
            <a:endParaRPr lang="ru-RU" altLang="ru-RU" sz="1600" b="1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Левченко </a:t>
            </a:r>
            <a:r>
              <a:rPr lang="ru-RU" altLang="ru-RU" sz="16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</a:t>
            </a:r>
            <a:r>
              <a:rPr lang="ru-RU" altLang="ru-RU" sz="1600" b="1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b="1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b="1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5369357" y="6101678"/>
            <a:ext cx="1521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1600" b="1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Рубцовск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altLang="ru-RU" sz="1600" b="1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2" descr="78682000_r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F:\планирование  птички\Планирование янтарик старшая группа\Проект Игралочка\7423_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3589" y="2590219"/>
            <a:ext cx="3333086" cy="3466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17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4720634" y="293416"/>
            <a:ext cx="3660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dirty="0">
                <a:solidFill>
                  <a:srgbClr val="008000"/>
                </a:solidFill>
                <a:latin typeface="CyrillicOld" pitchFamily="2" charset="0"/>
                <a:cs typeface="Arial" charset="0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РОЖОК</a:t>
            </a: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1175655" y="1044217"/>
            <a:ext cx="10750732" cy="764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Развивать, развивать быстроту, ловкость, глазомер, совершенствовать ориентировку в пространстве. Упражнять в беге.</a:t>
            </a: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Дети по считалке выбирают Дедушку.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По божьей росе,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По поповой полосе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Там шишки, орешки,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Медок, сахарок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Поди вон, дедушка Рожок!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Выбранному игроку-Дедушке отводится «дом». Остальные игроки отходят на 15-20 шагов от «дома» этого  - у них свой «дом».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u="sng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Дети:  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Ах ты, дедушка Рожок,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                         На плече дыру прожёг!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Дедушка: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Кто меня боится?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Дети: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Никто!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srgbClr val="007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Кого он осалил, вместе с ним ловит играющих. Как только играющие перебегут из дома в дом и водящий вместе с помощником займут свое место, игра возобновляется.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Правила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игра продолжается до тех   пор, пока не останется три-четыре не пойманных играющих.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t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7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7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700" b="1" dirty="0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906" y="3775166"/>
            <a:ext cx="2795714" cy="143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0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61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4"/>
          <p:cNvSpPr txBox="1">
            <a:spLocks noChangeArrowheads="1"/>
          </p:cNvSpPr>
          <p:nvPr/>
        </p:nvSpPr>
        <p:spPr bwMode="auto">
          <a:xfrm>
            <a:off x="3578860" y="254228"/>
            <a:ext cx="57419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Century Gothic"/>
                <a:cs typeface="Arial" charset="0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ХЛОП, ХЛОП, УБЕГАЙ!</a:t>
            </a: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999444" y="1025036"/>
            <a:ext cx="10900818" cy="743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altLang="ru-RU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Развивать, развивать быстроту, ловкость, глазомер, совершенствовать ориентировку в пространстве. Упражнять в беге.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ходят по игровой площадке — собирают на лугу цветы, плетут венки, ловят бабочек и т. д. Не­сколько детей выполняют роль лошадок, которые в сто­роне щиплют травку.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слов ведущего: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«Хлоп, хлоп, убегай,</a:t>
            </a:r>
            <a:b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Тебя кони стопчут»</a:t>
            </a:r>
            <a:endParaRPr lang="ru-RU" altLang="ru-RU" b="1" dirty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игроков  произносят: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 я коней не боюсь,</a:t>
            </a:r>
            <a:b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дороге прокачусь!»</a:t>
            </a:r>
            <a:endParaRPr lang="ru-RU" altLang="ru-RU" b="1" dirty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начинают скакать на  палочках, подражая  лошадкам и стараясь  поймать детей, гуляющих на  лугу.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</a:t>
            </a:r>
            <a:r>
              <a:rPr lang="ru-RU" altLang="ru-RU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Убегать можно лишь после слова «прокачусь»;тот ребенок, которого настигнет лошадка, на время выбывает из игры.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9C5252"/>
              </a:solidFill>
              <a:latin typeface="Century Gothic"/>
              <a:cs typeface="Arial" charset="0"/>
            </a:endParaRP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9C5252"/>
              </a:solidFill>
              <a:latin typeface="Century Gothic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700" b="1" dirty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ru-RU" altLang="ru-RU" sz="1700" b="1" dirty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z="1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</a:br>
            <a:endParaRPr lang="ru-RU" altLang="ru-RU" sz="1700" b="1" dirty="0">
              <a:solidFill>
                <a:srgbClr val="C00000"/>
              </a:solidFill>
              <a:latin typeface="Arial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http://allforchildren.ru/kidfun/img/poteshki44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4388" y="2272938"/>
            <a:ext cx="2926080" cy="2694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09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5583301" y="297975"/>
            <a:ext cx="1870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КОРШУН</a:t>
            </a: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1175657" y="821195"/>
            <a:ext cx="10685417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действовать по сигналу, упражнять в беге по разным направлениям.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игроков распределяются роли. Один из них становится «коршуном», другой «курицей», все остальные «цыплята». «Цыплята» выстраиваются в колонну по одному за «курицей», держась за пояс друг друга.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начинается с диалога: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Коршун, коршун, что с тобой? 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 ботинки потерял.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Эти? («курица», а в след за ней «цыплята»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выставляют в сторону правую ногу.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Да! –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«коршун» и бросается ловить «цыплят».</a:t>
            </a: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«Курица» при этом старается защитить «цыплят» не толкая при этом «коршуна». Пойманный «цыпленок» выходит из игры.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Вариант: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Пойманный «цыпленок» становится «коршуном</a:t>
            </a:r>
            <a:r>
              <a:rPr lang="ru-RU" altLang="ru-RU" sz="1800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 smtClean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7" name="Picture 9" descr="13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4" y="2076995"/>
            <a:ext cx="3083469" cy="216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4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Box 4"/>
          <p:cNvSpPr txBox="1">
            <a:spLocks noChangeArrowheads="1"/>
          </p:cNvSpPr>
          <p:nvPr/>
        </p:nvSpPr>
        <p:spPr bwMode="auto">
          <a:xfrm>
            <a:off x="5451660" y="280353"/>
            <a:ext cx="18982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ЖМУРКИ</a:t>
            </a:r>
          </a:p>
        </p:txBody>
      </p:sp>
      <p:sp>
        <p:nvSpPr>
          <p:cNvPr id="67588" name="Rectangle 2"/>
          <p:cNvSpPr>
            <a:spLocks noChangeArrowheads="1"/>
          </p:cNvSpPr>
          <p:nvPr/>
        </p:nvSpPr>
        <p:spPr bwMode="auto">
          <a:xfrm>
            <a:off x="1149529" y="1132885"/>
            <a:ext cx="10502537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altLang="ru-RU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действовать по сигналу, учить ориентироваться в пространстве, соблюдать правила игры.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altLang="ru-RU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выбирают одного участника, накладывают ему на глаза повязку. По данному сигналу, участвующие в игре , бросаются в разные стороны, а ребенок с повязкой на глазах, стоящий  посередине места для игры старается поймать кого-нибудь из бегущих.</a:t>
            </a:r>
            <a:b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Попавшийся меняется с ним ролями, т. е. ему накладывают повязку на глаза и он становится «</a:t>
            </a:r>
            <a:r>
              <a:rPr lang="ru-RU" altLang="ru-RU" dirty="0" err="1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жмуркой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Правила: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во время бега следить, чтобы тот из них, у которого глаза завязаны, не наткнулся на какой-нибудь предмет; при виде опасности они предупреждают криком: </a:t>
            </a:r>
            <a:r>
              <a:rPr lang="ru-RU" altLang="ru-RU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«огонь!»</a:t>
            </a:r>
            <a:endParaRPr lang="ru-RU" altLang="ru-RU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Варианты: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может проводиться с колокольчиком, который  дети передают друг другу 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</a:br>
            <a:endParaRPr lang="ru-RU" altLang="ru-RU" sz="1700" b="1" dirty="0">
              <a:solidFill>
                <a:srgbClr val="C00000"/>
              </a:solidFill>
              <a:latin typeface="Arial" charset="0"/>
              <a:cs typeface="Times New Roman" panose="02020603050405020304" pitchFamily="18" charset="0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18" y="3807757"/>
            <a:ext cx="3994648" cy="286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7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56" y="-41274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4"/>
          <p:cNvSpPr txBox="1">
            <a:spLocks noChangeArrowheads="1"/>
          </p:cNvSpPr>
          <p:nvPr/>
        </p:nvSpPr>
        <p:spPr bwMode="auto">
          <a:xfrm>
            <a:off x="5436726" y="281385"/>
            <a:ext cx="20587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БУБЕНЦЫ</a:t>
            </a:r>
          </a:p>
        </p:txBody>
      </p:sp>
      <p:sp>
        <p:nvSpPr>
          <p:cNvPr id="66564" name="Rectangle 2"/>
          <p:cNvSpPr>
            <a:spLocks noChangeArrowheads="1"/>
          </p:cNvSpPr>
          <p:nvPr/>
        </p:nvSpPr>
        <p:spPr bwMode="auto">
          <a:xfrm>
            <a:off x="940523" y="1097009"/>
            <a:ext cx="11051177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действовать по сигналу, внимание, упражнять детей ориентироваться в пространстве по слуховому восприятию, построению в круг,  хороводному движению.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встают в круг. На середину выходят двое - один с бубенцом или колокольчиком, другой - с завязанными глазами. 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говорят: </a:t>
            </a: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b="1" i="1" dirty="0" err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Трынцы-брынцы</a:t>
            </a: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бубенцы,</a:t>
            </a:r>
            <a:b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Раззвонились удальцы:</a:t>
            </a:r>
            <a:b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b="1" i="1" dirty="0" err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Диги-диги-диги-дон</a:t>
            </a: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Отгадай, откуда звон!</a:t>
            </a:r>
            <a:endParaRPr lang="ru-RU" altLang="ru-RU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этих слов «</a:t>
            </a:r>
            <a:r>
              <a:rPr lang="ru-RU" altLang="ru-RU" dirty="0" err="1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жмурка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ловит увертывающегося игрока.</a:t>
            </a:r>
            <a:endParaRPr lang="ru-RU" altLang="ru-RU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Правила:</a:t>
            </a:r>
            <a:r>
              <a:rPr lang="ru-RU" altLang="ru-RU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Ловить начинать только после слов «Звон!». Игрок, которого ловят, не должен выбегать за пределы круга.</a:t>
            </a:r>
            <a:b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Варианты:</a:t>
            </a:r>
            <a:r>
              <a:rPr lang="ru-RU" altLang="ru-RU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образующие круг, могут водить хоровод.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z="1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</a:br>
            <a:endParaRPr lang="ru-RU" altLang="ru-RU" sz="1700" b="1" dirty="0">
              <a:solidFill>
                <a:srgbClr val="C00000"/>
              </a:solidFill>
              <a:latin typeface="Arial" charset="0"/>
              <a:cs typeface="Times New Roman" panose="02020603050405020304" pitchFamily="18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63" y="2270352"/>
            <a:ext cx="3722914" cy="273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3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4"/>
          <p:cNvSpPr txBox="1">
            <a:spLocks noChangeArrowheads="1"/>
          </p:cNvSpPr>
          <p:nvPr/>
        </p:nvSpPr>
        <p:spPr bwMode="auto">
          <a:xfrm>
            <a:off x="3659640" y="259626"/>
            <a:ext cx="5743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ЛЯГУШКИ НА БОЛОТЕ</a:t>
            </a: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10341" y="1053348"/>
            <a:ext cx="10842171" cy="635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действовать по сигналу, упражнять в прыжках на двух ногах.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 двух сторон очерчивают берега, в середине - болото. На одном из берегов находится журавль (за чертой). Лягушки располагаются на кочках (кружки на расстоянии 50 см) и </a:t>
            </a: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говорят: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u="sng" dirty="0">
              <a:solidFill>
                <a:srgbClr val="007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u="sng" dirty="0">
              <a:solidFill>
                <a:srgbClr val="007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Вот с </a:t>
            </a:r>
            <a:r>
              <a:rPr lang="ru-RU" altLang="ru-RU" sz="1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намокнувшей</a:t>
            </a:r>
            <a: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гнилушки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 воду прыгают лягушки.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Стали квакать из воды: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Ква-ке-ке</a:t>
            </a:r>
            <a: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altLang="ru-RU" sz="1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ква-ке-ке</a:t>
            </a:r>
            <a: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Будет дождик на реке.</a:t>
            </a:r>
            <a:r>
              <a:rPr lang="ru-RU" alt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 окончанием слов лягушки прыгают с кочки в болото. Журавль ловит тех лягушек, которые находятся на кочке. Пойманная лягушка идет в гнездо журавля. После того, как журавль поймает несколько лягушек, выбирают нового журавля из тех, кто ни разу не был пойман. Игра возобновляется.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1800" b="1" dirty="0">
              <a:solidFill>
                <a:srgbClr val="9C525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700" dirty="0">
                <a:solidFill>
                  <a:srgbClr val="9C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700" dirty="0">
                <a:solidFill>
                  <a:srgbClr val="9C52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600" dirty="0">
              <a:solidFill>
                <a:srgbClr val="9C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700" b="1" dirty="0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749" name="Picture 11" descr="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02" y="2049054"/>
            <a:ext cx="24622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7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3515972" y="293868"/>
            <a:ext cx="6030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КУРОЧКА  -  ХОХЛАТКА</a:t>
            </a: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1097280" y="1158662"/>
            <a:ext cx="10868296" cy="718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altLang="ru-RU" sz="1800" u="sng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Развивать у детей умение выполнять движения по сигналу, упражнять в беге в разных направлениях.</a:t>
            </a: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t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Ход игры:</a:t>
            </a:r>
            <a:r>
              <a:rPr lang="ru-RU" altLang="ru-RU" sz="1800" u="sng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Педагог изображает курицу, дети - цыплят. Один ребёнок сидит на скамейке, вдали от остальных детей. Это кошка дремлет на солнышке. Курица-мама выходит с цыплятами гулять.</a:t>
            </a:r>
          </a:p>
          <a:p>
            <a:pPr eaLnBrk="1" fontAlgn="t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1" fontAlgn="t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«Курица»  говорит: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    </a:t>
            </a:r>
          </a:p>
          <a:p>
            <a:pPr eaLnBrk="1" fontAlgn="t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Вышла курочка-хохлатка, 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 нею жёлтые цыплятки. 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Квохчет курочка: </a:t>
            </a:r>
          </a:p>
          <a:p>
            <a:pPr eaLnBrk="1" fontAlgn="t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«Ко-ко,  не ходите далеко». 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Приближаясь к кошке, он говорит: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</a:p>
          <a:p>
            <a:pPr eaLnBrk="1" fontAlgn="t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На скамейке у дорожки 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Улеглась и дремлет кошка... 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Кошка глазки открывает 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И цыпляток догоняет. 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fontAlgn="t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Кошка открывает глаза, мяукает и бежит за цыплятами, которые вместе с курицей убегают.</a:t>
            </a:r>
            <a:b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Правила игры 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Бежать можно только после слова «догоняет».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dirty="0">
              <a:solidFill>
                <a:srgbClr val="008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1800" b="1" dirty="0">
              <a:solidFill>
                <a:srgbClr val="008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700" b="1" dirty="0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7" name="AutoShape 7"/>
          <p:cNvSpPr>
            <a:spLocks noChangeAspect="1" noChangeArrowheads="1"/>
          </p:cNvSpPr>
          <p:nvPr/>
        </p:nvSpPr>
        <p:spPr bwMode="auto">
          <a:xfrm>
            <a:off x="158115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5" name="Picture 9" descr="kurica-s-cyplyatami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9703" y="2573384"/>
            <a:ext cx="3557182" cy="2884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86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984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4872449" y="188913"/>
            <a:ext cx="26661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БАБКА-ЁЖКА</a:t>
            </a: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1214848" y="969623"/>
            <a:ext cx="10633164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выполнять движения по сигналу, упражнять в беге с </a:t>
            </a:r>
            <a:r>
              <a:rPr lang="ru-RU" altLang="ru-RU" dirty="0" err="1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увертыванием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прыжках на одной ноге, умению играть в коллективе.</a:t>
            </a: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образуют круг. В середину круга встает водящий — Бабка </a:t>
            </a:r>
            <a:r>
              <a:rPr lang="ru-RU" altLang="ru-RU" dirty="0" err="1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Ёжка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руках у нее «помело». </a:t>
            </a: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неё дети водят хоровод и поют: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 </a:t>
            </a: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Бабка </a:t>
            </a:r>
            <a:r>
              <a:rPr lang="ru-RU" altLang="ru-RU" b="1" i="1" dirty="0" err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Ёжка</a:t>
            </a: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                          Пошла она на улицу,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Костяная Ножка                       Раздавила курицу.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 печки упала,                            Пошла на базар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Ногу сломала,                             Раздавила самовар.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А потом и говорит:                   Пошла на лужайку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b="1" i="1" dirty="0" smtClean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меня нога болит.                   Испугала зайку.       </a:t>
            </a:r>
            <a:endParaRPr lang="ru-RU" altLang="ru-RU" b="1" i="1" dirty="0" smtClean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 smtClean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altLang="ru-RU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слов «у меня нога болит» Бабка </a:t>
            </a:r>
            <a:r>
              <a:rPr lang="ru-RU" altLang="ru-RU" dirty="0" err="1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Ёжка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скачет на одной ноге и старается кого-нибудь коснуться «помелом». Все разбегаются. К кому прикоснется — тот становится ведущим.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7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ru-RU" altLang="ru-RU" sz="1700" b="1" dirty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z="1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</a:br>
            <a:endParaRPr lang="ru-RU" altLang="ru-RU" sz="1700" b="1" dirty="0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Рисунок 4" descr="http://cs625417.vk.me/v625417849/26a6a/Godqrl_uUfo.jpg"/>
          <p:cNvPicPr/>
          <p:nvPr/>
        </p:nvPicPr>
        <p:blipFill>
          <a:blip r:embed="rId3" cstate="print"/>
          <a:srcRect t="-3125"/>
          <a:stretch>
            <a:fillRect/>
          </a:stretch>
        </p:blipFill>
        <p:spPr bwMode="auto">
          <a:xfrm>
            <a:off x="9112032" y="4754879"/>
            <a:ext cx="2735980" cy="198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36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3667124" y="318817"/>
            <a:ext cx="58848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САЛКИ</a:t>
            </a:r>
            <a:r>
              <a:rPr lang="ru-RU" altLang="ru-RU" sz="2800" b="1" dirty="0">
                <a:solidFill>
                  <a:srgbClr val="C00000"/>
                </a:solidFill>
                <a:latin typeface="Century Gothic"/>
                <a:cs typeface="Arial" charset="0"/>
              </a:rPr>
              <a:t/>
            </a:r>
            <a:br>
              <a:rPr lang="ru-RU" altLang="ru-RU" sz="2800" b="1" dirty="0">
                <a:solidFill>
                  <a:srgbClr val="C00000"/>
                </a:solidFill>
                <a:latin typeface="Century Gothic"/>
                <a:cs typeface="Arial" charset="0"/>
              </a:rPr>
            </a:br>
            <a:endParaRPr lang="ru-RU" altLang="ru-RU" sz="2800" b="1" dirty="0">
              <a:solidFill>
                <a:srgbClr val="C00000"/>
              </a:solidFill>
              <a:latin typeface="Century Gothic"/>
              <a:cs typeface="Arial" charset="0"/>
            </a:endParaRPr>
          </a:p>
        </p:txBody>
      </p:sp>
      <p:sp>
        <p:nvSpPr>
          <p:cNvPr id="49156" name="Rectangle 2"/>
          <p:cNvSpPr>
            <a:spLocks noChangeArrowheads="1"/>
          </p:cNvSpPr>
          <p:nvPr/>
        </p:nvSpPr>
        <p:spPr bwMode="auto">
          <a:xfrm>
            <a:off x="1292973" y="1012736"/>
            <a:ext cx="10633166" cy="59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altLang="ru-RU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выполнять движения по сигналу, упражнять в прыжках на одной ноге, с продвижением, умению играть в коллективе.</a:t>
            </a: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altLang="ru-RU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расходятся по площадке, останавливаются и закрывают глаза. Руки у всех за спиной. Водящий незаметно для других кладет одному из них в руку какой-нибудь предмет. </a:t>
            </a: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слова «Раз, два, три, смотри!»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открывают глаза. Тот, которому достался предмет, поднимает руки вверх и говорит </a:t>
            </a: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- салка».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игры, прыгая на одной ноге, убегают от салки. Тот, кого он коснулся рукой, идет водить. Он берет предмет, поднимает его вверх, быстро говорит слова: </a:t>
            </a: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— салка!» . 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повторяется. </a:t>
            </a: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 : </a:t>
            </a:r>
          </a:p>
          <a:p>
            <a:pPr marL="342900" indent="-342900" algn="just" fontAlgn="t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играющий устал, он может прыгать поочередно то на одной, то на другой ноге.</a:t>
            </a:r>
          </a:p>
          <a:p>
            <a:pPr marL="342900" indent="-342900" algn="just" fontAlgn="t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Когда меняются салки, играющим разрешается вставать на обе ноги. </a:t>
            </a:r>
          </a:p>
          <a:p>
            <a:pPr marL="342900" indent="-342900" algn="just" fontAlgn="t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Салка тоже должен прыгать на одной ноге.</a:t>
            </a: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700" b="1" dirty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ru-RU" altLang="ru-RU" sz="1700" b="1" dirty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z="1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</a:br>
            <a:endParaRPr lang="ru-RU" altLang="ru-RU" sz="1700" b="1" dirty="0">
              <a:solidFill>
                <a:srgbClr val="C00000"/>
              </a:solidFill>
              <a:latin typeface="Arial" charset="0"/>
              <a:cs typeface="Times New Roman" panose="02020603050405020304" pitchFamily="18" charset="0"/>
            </a:endParaRP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87" y="4519749"/>
            <a:ext cx="4318292" cy="212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49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5780869" y="232639"/>
            <a:ext cx="15803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dirty="0">
                <a:solidFill>
                  <a:srgbClr val="008000"/>
                </a:solidFill>
                <a:latin typeface="CyrillicOld" pitchFamily="2" charset="0"/>
                <a:cs typeface="Arial" charset="0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ПИРОГ</a:t>
            </a: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1143436" y="1061019"/>
            <a:ext cx="10855234" cy="65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altLang="ru-RU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выполнять движения по сигналу. Упражнять в беге, умению играть в коллективе.</a:t>
            </a: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делятся на две команды. Команды становятся друг против друга. Между ними садится «пирог» (на него надета шапочка).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дружно начинают расхваливать «пирог»: 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Вот он какой высоконький, </a:t>
            </a:r>
            <a:b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Вот он какой </a:t>
            </a:r>
            <a:r>
              <a:rPr lang="ru-RU" altLang="ru-RU" b="1" i="1" dirty="0" err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мякошенький</a:t>
            </a: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Вот он какой широконький.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Режь его да ешь!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этих слов играющие по одному из каждой команды бегут к «пирогу». Кто быстрее добежит до цели и дотронется до «пирога», тот и уводит его с собой. На место «пирога» садится ребенок из проигравшей команды. Так происходит до тех пор, пока не проиграют все в одной из команд.</a:t>
            </a: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700" b="1" dirty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ru-RU" altLang="ru-RU" sz="1700" b="1" dirty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z="1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</a:br>
            <a:endParaRPr lang="ru-RU" altLang="ru-RU" sz="1700" b="1" dirty="0">
              <a:solidFill>
                <a:srgbClr val="C00000"/>
              </a:solidFill>
              <a:latin typeface="Arial" charset="0"/>
              <a:cs typeface="Times New Roman" panose="02020603050405020304" pitchFamily="18" charset="0"/>
            </a:endParaRP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530" y="4774789"/>
            <a:ext cx="3681140" cy="208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4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5337559" y="348423"/>
            <a:ext cx="2270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СКАКАЛКА</a:t>
            </a:r>
          </a:p>
        </p:txBody>
      </p:sp>
      <p:sp>
        <p:nvSpPr>
          <p:cNvPr id="56324" name="Rectangle 2"/>
          <p:cNvSpPr>
            <a:spLocks noChangeArrowheads="1"/>
          </p:cNvSpPr>
          <p:nvPr/>
        </p:nvSpPr>
        <p:spPr bwMode="auto">
          <a:xfrm>
            <a:off x="1123405" y="1054523"/>
            <a:ext cx="10698480" cy="59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altLang="ru-RU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выполнять движения по сигналу. Упражнять в прыжках на двух ногах, умению играть в коллективе.</a:t>
            </a: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играющих берет веревку и раскручивает ее. Низко от земли. Остальные прыгают через веревку: чем выше, тем больше будет доход и богатство. 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игры говорят следующие слова: </a:t>
            </a: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Чтоб был долог колосок, 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Чтобы вырос лен высок, 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Прыгайте как можно выше. </a:t>
            </a:r>
            <a:b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Можно прыгать выше крыши</a:t>
            </a:r>
            <a:r>
              <a:rPr lang="ru-RU" altLang="ru-RU" b="1" i="1" dirty="0" smtClean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prstClr val="black"/>
              </a:solidFill>
              <a:latin typeface="Century Gothic"/>
              <a:cs typeface="Arial" charset="0"/>
            </a:endParaRPr>
          </a:p>
          <a:p>
            <a:pPr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задел за скакалку, выбывает из игры.</a:t>
            </a:r>
            <a:r>
              <a:rPr lang="ru-RU" altLang="ru-RU" dirty="0">
                <a:solidFill>
                  <a:srgbClr val="9C5252"/>
                </a:solidFill>
                <a:latin typeface="Century Gothic"/>
                <a:cs typeface="Arial" charset="0"/>
              </a:rPr>
              <a:t/>
            </a:r>
            <a:br>
              <a:rPr lang="ru-RU" altLang="ru-RU" dirty="0">
                <a:solidFill>
                  <a:srgbClr val="9C5252"/>
                </a:solidFill>
                <a:latin typeface="Century Gothic"/>
                <a:cs typeface="Arial" charset="0"/>
              </a:rPr>
            </a:br>
            <a:endParaRPr lang="ru-RU" altLang="ru-RU" dirty="0">
              <a:solidFill>
                <a:srgbClr val="9C5252"/>
              </a:solidFill>
              <a:latin typeface="Century Gothic"/>
              <a:cs typeface="Arial" charset="0"/>
            </a:endParaRP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700" b="1" dirty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ru-RU" altLang="ru-RU" sz="1700" b="1" dirty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z="1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</a:br>
            <a:endParaRPr lang="ru-RU" altLang="ru-RU" sz="1700" b="1" dirty="0">
              <a:solidFill>
                <a:srgbClr val="C00000"/>
              </a:solidFill>
              <a:latin typeface="Arial" charset="0"/>
              <a:cs typeface="Times New Roman" panose="02020603050405020304" pitchFamily="18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732" y="3312189"/>
            <a:ext cx="3926771" cy="288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7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5631316" y="299540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РУЧЕЁК</a:t>
            </a: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1136468" y="1082203"/>
            <a:ext cx="1078992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детей в ходьбе, развивать внимательность, умение играть в коллективе.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altLang="ru-RU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становятся парами, взявшись за руки. Руки надо поднять кверху таким образом, чтобы получился «домик». Пары детей становятся друг за другом, постепенно передвигаясь вперед. Формируется что-то вроде «ручейка», который постоянно течет.  Один человек заходит в начало этого ручейка, проходит под поднятыми руками игроков и выхватывает из основной массы одного из игроков за руку, уводя его с собой в конец ручейка, вставая последним его звеном. На освободившееся место встает следующая пара игроков, а освободившийся игрок идет в начало ручейка и проделывает то же самое – идет под руками игроков, выхватывая из ручейка понравившегося человека за руку и уводя его в самый конец ручейка. </a:t>
            </a: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9C5252"/>
              </a:solidFill>
              <a:latin typeface="Century Gothic"/>
              <a:cs typeface="Arial" charset="0"/>
            </a:endParaRP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>
              <a:solidFill>
                <a:srgbClr val="9C5252"/>
              </a:solidFill>
              <a:latin typeface="Century Gothic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9C5252"/>
                </a:solidFill>
                <a:latin typeface="Century Gothic"/>
                <a:cs typeface="Arial" charset="0"/>
              </a:rPr>
              <a:t> </a:t>
            </a:r>
            <a:endParaRPr lang="ru-RU" altLang="ru-RU" b="1" dirty="0">
              <a:solidFill>
                <a:srgbClr val="9C5252"/>
              </a:solidFill>
              <a:latin typeface="Century Gothic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z="1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</a:br>
            <a:endParaRPr lang="ru-RU" altLang="ru-RU" sz="1700" b="1" dirty="0">
              <a:solidFill>
                <a:srgbClr val="C00000"/>
              </a:solidFill>
              <a:latin typeface="Arial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ello_html_49f91d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8524" y="3428999"/>
            <a:ext cx="4545807" cy="3303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89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3505970" y="233499"/>
            <a:ext cx="5959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dirty="0">
                <a:solidFill>
                  <a:srgbClr val="008000"/>
                </a:solidFill>
                <a:latin typeface="CyrillicOld" pitchFamily="2" charset="0"/>
                <a:cs typeface="Arial" charset="0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МЕДВЕДЯ  ВО БОРУ</a:t>
            </a:r>
          </a:p>
        </p:txBody>
      </p:sp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1338940" y="952006"/>
            <a:ext cx="10293534" cy="764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altLang="ru-RU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выдержку, умение выполнять движения по сигналу, навык коллективного движения. Упражнять в беге по определенному направлению, с </a:t>
            </a:r>
            <a:r>
              <a:rPr lang="ru-RU" altLang="ru-RU" dirty="0" err="1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увертыванием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развивать речь.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altLang="ru-RU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всех участников игры выбирают одного водящего, которого назначают «медведем». На площадки для игры очерчивают 2 круга.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круг – это берлога , 2 – это дом, для всех остальных участников игры.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игра, и дети выходят из дома со словами: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У медведя во бору</a:t>
            </a:r>
            <a:b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Грибы, ягоды беру.</a:t>
            </a:r>
            <a:b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А медведь не спит,</a:t>
            </a:r>
            <a:b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И на нас рычит.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i="1" dirty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i="1" dirty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дети произносят эти слова, «медведь» выбегает из берлоги и старается поймать кого-либо из детей. </a:t>
            </a:r>
            <a:b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Правила: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имеет право вставать и ловить, а играющие – убегать домой только после слова «рычит!».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не может ловить детей за линией дома.</a:t>
            </a: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700" b="1" dirty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ru-RU" altLang="ru-RU" sz="1700" b="1" dirty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z="1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</a:br>
            <a:endParaRPr lang="ru-RU" altLang="ru-RU" sz="1700" b="1" dirty="0">
              <a:solidFill>
                <a:srgbClr val="C00000"/>
              </a:solidFill>
              <a:latin typeface="Arial" charset="0"/>
              <a:cs typeface="Times New Roman" panose="02020603050405020304" pitchFamily="18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46" y="2401439"/>
            <a:ext cx="3559628" cy="205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1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4262786" y="286477"/>
            <a:ext cx="44066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dirty="0">
                <a:solidFill>
                  <a:srgbClr val="008000"/>
                </a:solidFill>
                <a:latin typeface="CyrillicOld" pitchFamily="2" charset="0"/>
                <a:cs typeface="Arial" charset="0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КУМУШКИ   (УГОЛКИ)</a:t>
            </a:r>
          </a:p>
        </p:txBody>
      </p:sp>
      <p:sp>
        <p:nvSpPr>
          <p:cNvPr id="53252" name="Rectangle 2"/>
          <p:cNvSpPr>
            <a:spLocks noChangeArrowheads="1"/>
          </p:cNvSpPr>
          <p:nvPr/>
        </p:nvSpPr>
        <p:spPr bwMode="auto">
          <a:xfrm>
            <a:off x="1175657" y="1097139"/>
            <a:ext cx="10580914" cy="712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Развивать, развивать быстроту, ловкость, глазомер, совершенствовать ориентировку в пространстве. Упражнять в беге.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этой игры нужно нарисовать четырехугольник. Участников 5 человек, один из них водящий, а четверо занимают уголки.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Водящий подходит к одному из игроков и говорит: «Кумушка, дай ключи!», стоящий в углу отвечает: «Иди, вон там постучи!».</a:t>
            </a:r>
            <a:r>
              <a:rPr lang="ru-RU" alt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 время остальные игроки перебегают из угла в угол. Если водящий успеет занять угол, то на его место встает игрок, который остался без угла.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к проведению: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уголки следует располагать близко один от другого, тогда и водящему легче занять уголок. Затем расстояние можно увеличить. Если на участке есть деревья, расположенные недалеко друг от друга, то играющие встают около деревьев.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i="1" u="sng" dirty="0" smtClean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u="sng" dirty="0" smtClean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Водящий </a:t>
            </a:r>
            <a:r>
              <a:rPr lang="ru-RU" altLang="ru-RU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говорить и такие слова: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Мышка, мышка, продай уголок!</a:t>
            </a:r>
            <a:b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 шильце, за мыльце,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 белое полотенце,</a:t>
            </a:r>
            <a:b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 зеркальце.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prstClr val="black"/>
              </a:solidFill>
              <a:latin typeface="Century Gothic"/>
              <a:cs typeface="Arial" charset="0"/>
            </a:endParaRPr>
          </a:p>
          <a:p>
            <a:pPr algn="just" fontAlgn="t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700" b="1" dirty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ru-RU" altLang="ru-RU" sz="1700" b="1" dirty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z="1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</a:br>
            <a:endParaRPr lang="ru-RU" altLang="ru-RU" sz="1700" b="1" dirty="0">
              <a:solidFill>
                <a:srgbClr val="C00000"/>
              </a:solidFill>
              <a:latin typeface="Arial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narodnie igri detym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8112034" y="3984172"/>
            <a:ext cx="3644537" cy="275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77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1323</Words>
  <Application>Microsoft Office PowerPoint</Application>
  <PresentationFormat>Широкоэкранный</PresentationFormat>
  <Paragraphs>222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Courier New</vt:lpstr>
      <vt:lpstr>CyrillicOld</vt:lpstr>
      <vt:lpstr>Palatino Linotype</vt:lpstr>
      <vt:lpstr>Times New Roman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ira.levchenko22@gmail.com</dc:creator>
  <cp:lastModifiedBy>ira.levchenko22@gmail.com</cp:lastModifiedBy>
  <cp:revision>7</cp:revision>
  <dcterms:created xsi:type="dcterms:W3CDTF">2025-03-09T11:31:24Z</dcterms:created>
  <dcterms:modified xsi:type="dcterms:W3CDTF">2025-03-13T12:21:25Z</dcterms:modified>
</cp:coreProperties>
</file>