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3" r:id="rId1"/>
    <p:sldMasterId id="2147483905" r:id="rId2"/>
  </p:sldMasterIdLst>
  <p:sldIdLst>
    <p:sldId id="27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A426E55-67ED-4567-85ED-80705FF5CC1A}" type="datetimeFigureOut">
              <a:rPr lang="ru-RU" smtClean="0"/>
              <a:t>13.03.2025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107245-0E90-46C2-ABF9-3B663F4D8549}" type="slidenum">
              <a:rPr lang="ru-RU" smtClean="0"/>
              <a:t>‹#›</a:t>
            </a:fld>
            <a:endParaRPr lang="ru-RU"/>
          </a:p>
        </p:txBody>
      </p:sp>
    </p:spTree>
    <p:extLst>
      <p:ext uri="{BB962C8B-B14F-4D97-AF65-F5344CB8AC3E}">
        <p14:creationId xmlns:p14="http://schemas.microsoft.com/office/powerpoint/2010/main" val="434482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A426E55-67ED-4567-85ED-80705FF5CC1A}" type="datetimeFigureOut">
              <a:rPr lang="ru-RU" smtClean="0"/>
              <a:t>13.03.2025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107245-0E90-46C2-ABF9-3B663F4D8549}" type="slidenum">
              <a:rPr lang="ru-RU" smtClean="0"/>
              <a:t>‹#›</a:t>
            </a:fld>
            <a:endParaRPr lang="ru-RU"/>
          </a:p>
        </p:txBody>
      </p:sp>
    </p:spTree>
    <p:extLst>
      <p:ext uri="{BB962C8B-B14F-4D97-AF65-F5344CB8AC3E}">
        <p14:creationId xmlns:p14="http://schemas.microsoft.com/office/powerpoint/2010/main" val="77127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A426E55-67ED-4567-85ED-80705FF5CC1A}" type="datetimeFigureOut">
              <a:rPr lang="ru-RU" smtClean="0"/>
              <a:t>13.03.2025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107245-0E90-46C2-ABF9-3B663F4D8549}" type="slidenum">
              <a:rPr lang="ru-RU" smtClean="0"/>
              <a:t>‹#›</a:t>
            </a:fld>
            <a:endParaRPr lang="ru-RU"/>
          </a:p>
        </p:txBody>
      </p:sp>
    </p:spTree>
    <p:extLst>
      <p:ext uri="{BB962C8B-B14F-4D97-AF65-F5344CB8AC3E}">
        <p14:creationId xmlns:p14="http://schemas.microsoft.com/office/powerpoint/2010/main" val="798082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682380EC-0151-431A-88E2-8A2EAC32C44C}" type="slidenum">
              <a:rPr lang="ru-RU" altLang="ru-RU"/>
              <a:pPr/>
              <a:t>‹#›</a:t>
            </a:fld>
            <a:endParaRPr lang="ru-RU" altLang="ru-RU"/>
          </a:p>
        </p:txBody>
      </p:sp>
    </p:spTree>
    <p:extLst>
      <p:ext uri="{BB962C8B-B14F-4D97-AF65-F5344CB8AC3E}">
        <p14:creationId xmlns:p14="http://schemas.microsoft.com/office/powerpoint/2010/main" val="1652311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F5B47A75-1DA3-4A8E-A98D-467DDD3D1481}" type="slidenum">
              <a:rPr lang="ru-RU" altLang="ru-RU"/>
              <a:pPr/>
              <a:t>‹#›</a:t>
            </a:fld>
            <a:endParaRPr lang="ru-RU" altLang="ru-RU"/>
          </a:p>
        </p:txBody>
      </p:sp>
    </p:spTree>
    <p:extLst>
      <p:ext uri="{BB962C8B-B14F-4D97-AF65-F5344CB8AC3E}">
        <p14:creationId xmlns:p14="http://schemas.microsoft.com/office/powerpoint/2010/main" val="220077306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Oval 6"/>
          <p:cNvSpPr/>
          <p:nvPr/>
        </p:nvSpPr>
        <p:spPr>
          <a:xfrm>
            <a:off x="5994400" y="3924300"/>
            <a:ext cx="112184"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 name="Oval 7"/>
          <p:cNvSpPr/>
          <p:nvPr/>
        </p:nvSpPr>
        <p:spPr>
          <a:xfrm>
            <a:off x="6261100" y="3924300"/>
            <a:ext cx="112184"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6" name="Oval 8"/>
          <p:cNvSpPr/>
          <p:nvPr/>
        </p:nvSpPr>
        <p:spPr>
          <a:xfrm>
            <a:off x="5729818" y="3924300"/>
            <a:ext cx="112183"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 name="Title 1"/>
          <p:cNvSpPr>
            <a:spLocks noGrp="1"/>
          </p:cNvSpPr>
          <p:nvPr>
            <p:ph type="title"/>
          </p:nvPr>
        </p:nvSpPr>
        <p:spPr>
          <a:xfrm>
            <a:off x="963084" y="1371601"/>
            <a:ext cx="103632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963084" y="4068764"/>
            <a:ext cx="103632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0"/>
          </p:nvPr>
        </p:nvSpPr>
        <p:spPr/>
        <p:txBody>
          <a:bodyPr/>
          <a:lstStyle>
            <a:lvl1pPr>
              <a:defRPr/>
            </a:lvl1pPr>
          </a:lstStyle>
          <a:p>
            <a:pPr>
              <a:defRPr/>
            </a:pPr>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fld id="{B498C743-81EC-4F33-8103-6D2090F76EBA}" type="slidenum">
              <a:rPr lang="ru-RU" altLang="ru-RU"/>
              <a:pPr/>
              <a:t>‹#›</a:t>
            </a:fld>
            <a:endParaRPr lang="ru-RU" altLang="ru-RU"/>
          </a:p>
        </p:txBody>
      </p:sp>
    </p:spTree>
    <p:extLst>
      <p:ext uri="{BB962C8B-B14F-4D97-AF65-F5344CB8AC3E}">
        <p14:creationId xmlns:p14="http://schemas.microsoft.com/office/powerpoint/2010/main" val="522495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9" name="Content Placeholder 8"/>
          <p:cNvSpPr>
            <a:spLocks noGrp="1"/>
          </p:cNvSpPr>
          <p:nvPr>
            <p:ph sz="quarter" idx="13"/>
          </p:nvPr>
        </p:nvSpPr>
        <p:spPr>
          <a:xfrm>
            <a:off x="487680" y="1600200"/>
            <a:ext cx="5388864"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4"/>
          </p:nvPr>
        </p:nvSpPr>
        <p:spPr/>
        <p:txBody>
          <a:bodyPr/>
          <a:lstStyle>
            <a:lvl1pPr>
              <a:defRPr/>
            </a:lvl1pPr>
          </a:lstStyle>
          <a:p>
            <a:pPr>
              <a:defRPr/>
            </a:pPr>
            <a:endParaRPr lang="ru-RU"/>
          </a:p>
        </p:txBody>
      </p:sp>
      <p:sp>
        <p:nvSpPr>
          <p:cNvPr id="6" name="Footer Placeholder 4"/>
          <p:cNvSpPr>
            <a:spLocks noGrp="1"/>
          </p:cNvSpPr>
          <p:nvPr>
            <p:ph type="ftr" sz="quarter" idx="15"/>
          </p:nvPr>
        </p:nvSpPr>
        <p:spPr/>
        <p:txBody>
          <a:bodyPr/>
          <a:lstStyle>
            <a:lvl1pPr>
              <a:defRPr/>
            </a:lvl1pPr>
          </a:lstStyle>
          <a:p>
            <a:pPr>
              <a:defRPr/>
            </a:pPr>
            <a:endParaRPr lang="ru-RU"/>
          </a:p>
        </p:txBody>
      </p:sp>
      <p:sp>
        <p:nvSpPr>
          <p:cNvPr id="7" name="Slide Number Placeholder 5"/>
          <p:cNvSpPr>
            <a:spLocks noGrp="1"/>
          </p:cNvSpPr>
          <p:nvPr>
            <p:ph type="sldNum" sz="quarter" idx="16"/>
          </p:nvPr>
        </p:nvSpPr>
        <p:spPr/>
        <p:txBody>
          <a:bodyPr/>
          <a:lstStyle>
            <a:lvl1pPr>
              <a:defRPr/>
            </a:lvl1pPr>
          </a:lstStyle>
          <a:p>
            <a:fld id="{4F54C33C-D2EF-478B-9017-B21108C00BA3}" type="slidenum">
              <a:rPr lang="ru-RU" altLang="ru-RU"/>
              <a:pPr/>
              <a:t>‹#›</a:t>
            </a:fld>
            <a:endParaRPr lang="ru-RU" altLang="ru-RU"/>
          </a:p>
        </p:txBody>
      </p:sp>
    </p:spTree>
    <p:extLst>
      <p:ext uri="{BB962C8B-B14F-4D97-AF65-F5344CB8AC3E}">
        <p14:creationId xmlns:p14="http://schemas.microsoft.com/office/powerpoint/2010/main" val="3180701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6197601"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1" name="Content Placeholder 10"/>
          <p:cNvSpPr>
            <a:spLocks noGrp="1"/>
          </p:cNvSpPr>
          <p:nvPr>
            <p:ph sz="quarter" idx="13"/>
          </p:nvPr>
        </p:nvSpPr>
        <p:spPr>
          <a:xfrm>
            <a:off x="609600" y="2212848"/>
            <a:ext cx="5388864"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6230112" y="2212849"/>
            <a:ext cx="5388864"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5"/>
          </p:nvPr>
        </p:nvSpPr>
        <p:spPr/>
        <p:txBody>
          <a:bodyPr/>
          <a:lstStyle>
            <a:lvl1pPr>
              <a:defRPr/>
            </a:lvl1pPr>
          </a:lstStyle>
          <a:p>
            <a:pPr>
              <a:defRPr/>
            </a:pPr>
            <a:endParaRPr lang="ru-RU"/>
          </a:p>
        </p:txBody>
      </p:sp>
      <p:sp>
        <p:nvSpPr>
          <p:cNvPr id="8" name="Footer Placeholder 4"/>
          <p:cNvSpPr>
            <a:spLocks noGrp="1"/>
          </p:cNvSpPr>
          <p:nvPr>
            <p:ph type="ftr" sz="quarter" idx="16"/>
          </p:nvPr>
        </p:nvSpPr>
        <p:spPr/>
        <p:txBody>
          <a:bodyPr/>
          <a:lstStyle>
            <a:lvl1pPr>
              <a:defRPr/>
            </a:lvl1pPr>
          </a:lstStyle>
          <a:p>
            <a:pPr>
              <a:defRPr/>
            </a:pPr>
            <a:endParaRPr lang="ru-RU"/>
          </a:p>
        </p:txBody>
      </p:sp>
      <p:sp>
        <p:nvSpPr>
          <p:cNvPr id="9" name="Slide Number Placeholder 5"/>
          <p:cNvSpPr>
            <a:spLocks noGrp="1"/>
          </p:cNvSpPr>
          <p:nvPr>
            <p:ph type="sldNum" sz="quarter" idx="17"/>
          </p:nvPr>
        </p:nvSpPr>
        <p:spPr/>
        <p:txBody>
          <a:bodyPr/>
          <a:lstStyle>
            <a:lvl1pPr>
              <a:defRPr/>
            </a:lvl1pPr>
          </a:lstStyle>
          <a:p>
            <a:fld id="{5D5D464E-922D-4DC7-8967-07019140F79F}" type="slidenum">
              <a:rPr lang="ru-RU" altLang="ru-RU"/>
              <a:pPr/>
              <a:t>‹#›</a:t>
            </a:fld>
            <a:endParaRPr lang="ru-RU" altLang="ru-RU"/>
          </a:p>
        </p:txBody>
      </p:sp>
    </p:spTree>
    <p:extLst>
      <p:ext uri="{BB962C8B-B14F-4D97-AF65-F5344CB8AC3E}">
        <p14:creationId xmlns:p14="http://schemas.microsoft.com/office/powerpoint/2010/main" val="1810689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fld id="{E4CC01B1-9C72-49C6-84BC-BF0183F474CE}" type="slidenum">
              <a:rPr lang="ru-RU" altLang="ru-RU"/>
              <a:pPr/>
              <a:t>‹#›</a:t>
            </a:fld>
            <a:endParaRPr lang="ru-RU" altLang="ru-RU"/>
          </a:p>
        </p:txBody>
      </p:sp>
    </p:spTree>
    <p:extLst>
      <p:ext uri="{BB962C8B-B14F-4D97-AF65-F5344CB8AC3E}">
        <p14:creationId xmlns:p14="http://schemas.microsoft.com/office/powerpoint/2010/main" val="3479490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fld id="{7E5EDFA5-8033-4A1D-A31B-77D0C69A286C}" type="slidenum">
              <a:rPr lang="ru-RU" altLang="ru-RU"/>
              <a:pPr/>
              <a:t>‹#›</a:t>
            </a:fld>
            <a:endParaRPr lang="ru-RU" altLang="ru-RU"/>
          </a:p>
        </p:txBody>
      </p:sp>
    </p:spTree>
    <p:extLst>
      <p:ext uri="{BB962C8B-B14F-4D97-AF65-F5344CB8AC3E}">
        <p14:creationId xmlns:p14="http://schemas.microsoft.com/office/powerpoint/2010/main" val="429966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958850" y="273051"/>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876117" y="2438401"/>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fld id="{FEAC3F9F-1936-427F-9D83-B444511160D9}" type="slidenum">
              <a:rPr lang="ru-RU" altLang="ru-RU"/>
              <a:pPr/>
              <a:t>‹#›</a:t>
            </a:fld>
            <a:endParaRPr lang="ru-RU" altLang="ru-RU"/>
          </a:p>
        </p:txBody>
      </p:sp>
    </p:spTree>
    <p:extLst>
      <p:ext uri="{BB962C8B-B14F-4D97-AF65-F5344CB8AC3E}">
        <p14:creationId xmlns:p14="http://schemas.microsoft.com/office/powerpoint/2010/main" val="1541742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A426E55-67ED-4567-85ED-80705FF5CC1A}" type="datetimeFigureOut">
              <a:rPr lang="ru-RU" smtClean="0"/>
              <a:t>13.03.2025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107245-0E90-46C2-ABF9-3B663F4D8549}" type="slidenum">
              <a:rPr lang="ru-RU" smtClean="0"/>
              <a:t>‹#›</a:t>
            </a:fld>
            <a:endParaRPr lang="ru-RU"/>
          </a:p>
        </p:txBody>
      </p:sp>
    </p:spTree>
    <p:extLst>
      <p:ext uri="{BB962C8B-B14F-4D97-AF65-F5344CB8AC3E}">
        <p14:creationId xmlns:p14="http://schemas.microsoft.com/office/powerpoint/2010/main" val="1270305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2010835" y="1143000"/>
            <a:ext cx="8072965"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2239435"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fld id="{9AB85CC7-77A5-4AD1-9F80-EC4C9E7191A4}" type="slidenum">
              <a:rPr lang="ru-RU" altLang="ru-RU"/>
              <a:pPr/>
              <a:t>‹#›</a:t>
            </a:fld>
            <a:endParaRPr lang="ru-RU" altLang="ru-RU"/>
          </a:p>
        </p:txBody>
      </p:sp>
    </p:spTree>
    <p:extLst>
      <p:ext uri="{BB962C8B-B14F-4D97-AF65-F5344CB8AC3E}">
        <p14:creationId xmlns:p14="http://schemas.microsoft.com/office/powerpoint/2010/main" val="19453114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3D212968-58B7-46B2-B1E0-18A5FACD3B90}" type="slidenum">
              <a:rPr lang="ru-RU" altLang="ru-RU"/>
              <a:pPr/>
              <a:t>‹#›</a:t>
            </a:fld>
            <a:endParaRPr lang="ru-RU" altLang="ru-RU"/>
          </a:p>
        </p:txBody>
      </p:sp>
    </p:spTree>
    <p:extLst>
      <p:ext uri="{BB962C8B-B14F-4D97-AF65-F5344CB8AC3E}">
        <p14:creationId xmlns:p14="http://schemas.microsoft.com/office/powerpoint/2010/main" val="677795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8A6C3B63-744A-45BC-94B2-BE1D0B225A7E}" type="slidenum">
              <a:rPr lang="ru-RU" altLang="ru-RU"/>
              <a:pPr/>
              <a:t>‹#›</a:t>
            </a:fld>
            <a:endParaRPr lang="ru-RU" altLang="ru-RU"/>
          </a:p>
        </p:txBody>
      </p:sp>
    </p:spTree>
    <p:extLst>
      <p:ext uri="{BB962C8B-B14F-4D97-AF65-F5344CB8AC3E}">
        <p14:creationId xmlns:p14="http://schemas.microsoft.com/office/powerpoint/2010/main" val="2627132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A426E55-67ED-4567-85ED-80705FF5CC1A}" type="datetimeFigureOut">
              <a:rPr lang="ru-RU" smtClean="0"/>
              <a:t>13.03.2025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107245-0E90-46C2-ABF9-3B663F4D8549}" type="slidenum">
              <a:rPr lang="ru-RU" smtClean="0"/>
              <a:t>‹#›</a:t>
            </a:fld>
            <a:endParaRPr lang="ru-RU"/>
          </a:p>
        </p:txBody>
      </p:sp>
    </p:spTree>
    <p:extLst>
      <p:ext uri="{BB962C8B-B14F-4D97-AF65-F5344CB8AC3E}">
        <p14:creationId xmlns:p14="http://schemas.microsoft.com/office/powerpoint/2010/main" val="1541978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A426E55-67ED-4567-85ED-80705FF5CC1A}" type="datetimeFigureOut">
              <a:rPr lang="ru-RU" smtClean="0"/>
              <a:t>13.03.2025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7107245-0E90-46C2-ABF9-3B663F4D8549}" type="slidenum">
              <a:rPr lang="ru-RU" smtClean="0"/>
              <a:t>‹#›</a:t>
            </a:fld>
            <a:endParaRPr lang="ru-RU"/>
          </a:p>
        </p:txBody>
      </p:sp>
    </p:spTree>
    <p:extLst>
      <p:ext uri="{BB962C8B-B14F-4D97-AF65-F5344CB8AC3E}">
        <p14:creationId xmlns:p14="http://schemas.microsoft.com/office/powerpoint/2010/main" val="58712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A426E55-67ED-4567-85ED-80705FF5CC1A}" type="datetimeFigureOut">
              <a:rPr lang="ru-RU" smtClean="0"/>
              <a:t>13.03.2025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7107245-0E90-46C2-ABF9-3B663F4D8549}" type="slidenum">
              <a:rPr lang="ru-RU" smtClean="0"/>
              <a:t>‹#›</a:t>
            </a:fld>
            <a:endParaRPr lang="ru-RU"/>
          </a:p>
        </p:txBody>
      </p:sp>
    </p:spTree>
    <p:extLst>
      <p:ext uri="{BB962C8B-B14F-4D97-AF65-F5344CB8AC3E}">
        <p14:creationId xmlns:p14="http://schemas.microsoft.com/office/powerpoint/2010/main" val="267039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A426E55-67ED-4567-85ED-80705FF5CC1A}" type="datetimeFigureOut">
              <a:rPr lang="ru-RU" smtClean="0"/>
              <a:t>13.03.2025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7107245-0E90-46C2-ABF9-3B663F4D8549}" type="slidenum">
              <a:rPr lang="ru-RU" smtClean="0"/>
              <a:t>‹#›</a:t>
            </a:fld>
            <a:endParaRPr lang="ru-RU"/>
          </a:p>
        </p:txBody>
      </p:sp>
    </p:spTree>
    <p:extLst>
      <p:ext uri="{BB962C8B-B14F-4D97-AF65-F5344CB8AC3E}">
        <p14:creationId xmlns:p14="http://schemas.microsoft.com/office/powerpoint/2010/main" val="1583426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A426E55-67ED-4567-85ED-80705FF5CC1A}" type="datetimeFigureOut">
              <a:rPr lang="ru-RU" smtClean="0"/>
              <a:t>13.03.2025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7107245-0E90-46C2-ABF9-3B663F4D8549}" type="slidenum">
              <a:rPr lang="ru-RU" smtClean="0"/>
              <a:t>‹#›</a:t>
            </a:fld>
            <a:endParaRPr lang="ru-RU"/>
          </a:p>
        </p:txBody>
      </p:sp>
    </p:spTree>
    <p:extLst>
      <p:ext uri="{BB962C8B-B14F-4D97-AF65-F5344CB8AC3E}">
        <p14:creationId xmlns:p14="http://schemas.microsoft.com/office/powerpoint/2010/main" val="3632234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A426E55-67ED-4567-85ED-80705FF5CC1A}" type="datetimeFigureOut">
              <a:rPr lang="ru-RU" smtClean="0"/>
              <a:t>13.03.2025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7107245-0E90-46C2-ABF9-3B663F4D8549}" type="slidenum">
              <a:rPr lang="ru-RU" smtClean="0"/>
              <a:t>‹#›</a:t>
            </a:fld>
            <a:endParaRPr lang="ru-RU"/>
          </a:p>
        </p:txBody>
      </p:sp>
    </p:spTree>
    <p:extLst>
      <p:ext uri="{BB962C8B-B14F-4D97-AF65-F5344CB8AC3E}">
        <p14:creationId xmlns:p14="http://schemas.microsoft.com/office/powerpoint/2010/main" val="71529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A426E55-67ED-4567-85ED-80705FF5CC1A}" type="datetimeFigureOut">
              <a:rPr lang="ru-RU" smtClean="0"/>
              <a:t>13.03.2025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7107245-0E90-46C2-ABF9-3B663F4D8549}" type="slidenum">
              <a:rPr lang="ru-RU" smtClean="0"/>
              <a:t>‹#›</a:t>
            </a:fld>
            <a:endParaRPr lang="ru-RU"/>
          </a:p>
        </p:txBody>
      </p:sp>
    </p:spTree>
    <p:extLst>
      <p:ext uri="{BB962C8B-B14F-4D97-AF65-F5344CB8AC3E}">
        <p14:creationId xmlns:p14="http://schemas.microsoft.com/office/powerpoint/2010/main" val="127402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26E55-67ED-4567-85ED-80705FF5CC1A}" type="datetimeFigureOut">
              <a:rPr lang="ru-RU" smtClean="0"/>
              <a:t>13.03.2025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107245-0E90-46C2-ABF9-3B663F4D8549}" type="slidenum">
              <a:rPr lang="ru-RU" smtClean="0"/>
              <a:t>‹#›</a:t>
            </a:fld>
            <a:endParaRPr lang="ru-RU"/>
          </a:p>
        </p:txBody>
      </p:sp>
    </p:spTree>
    <p:extLst>
      <p:ext uri="{BB962C8B-B14F-4D97-AF65-F5344CB8AC3E}">
        <p14:creationId xmlns:p14="http://schemas.microsoft.com/office/powerpoint/2010/main" val="1326820373"/>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a:off x="8483601" y="6356351"/>
            <a:ext cx="2781300"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defRPr/>
            </a:pPr>
            <a:endParaRPr lang="ru-RU"/>
          </a:p>
        </p:txBody>
      </p:sp>
      <p:sp>
        <p:nvSpPr>
          <p:cNvPr id="5" name="Footer Placeholder 4"/>
          <p:cNvSpPr>
            <a:spLocks noGrp="1"/>
          </p:cNvSpPr>
          <p:nvPr>
            <p:ph type="ftr" sz="quarter" idx="3"/>
          </p:nvPr>
        </p:nvSpPr>
        <p:spPr>
          <a:xfrm>
            <a:off x="878418" y="6356351"/>
            <a:ext cx="3797300"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a:defRPr/>
            </a:pPr>
            <a:endParaRPr lang="ru-RU"/>
          </a:p>
        </p:txBody>
      </p:sp>
      <p:sp>
        <p:nvSpPr>
          <p:cNvPr id="6" name="Slide Number Placeholder 5"/>
          <p:cNvSpPr>
            <a:spLocks noGrp="1"/>
          </p:cNvSpPr>
          <p:nvPr>
            <p:ph type="sldNum" sz="quarter" idx="4"/>
          </p:nvPr>
        </p:nvSpPr>
        <p:spPr>
          <a:xfrm>
            <a:off x="11391901" y="6356351"/>
            <a:ext cx="749300" cy="365125"/>
          </a:xfrm>
          <a:prstGeom prst="rect">
            <a:avLst/>
          </a:prstGeom>
        </p:spPr>
        <p:txBody>
          <a:bodyPr vert="horz" wrap="square" lIns="27432" tIns="45720" rIns="45720" bIns="45720" numCol="1" anchor="ctr" anchorCtr="0" compatLnSpc="1">
            <a:prstTxWarp prst="textNoShape">
              <a:avLst/>
            </a:prstTxWarp>
          </a:bodyPr>
          <a:lstStyle>
            <a:lvl1pPr>
              <a:defRPr sz="1200">
                <a:solidFill>
                  <a:srgbClr val="595959"/>
                </a:solidFill>
                <a:latin typeface="Century Gothic" panose="020B0502020202020204" pitchFamily="34" charset="0"/>
              </a:defRPr>
            </a:lvl1pPr>
          </a:lstStyle>
          <a:p>
            <a:fld id="{F87C61A2-3BBD-4A1B-92F4-B903E2DD3770}" type="slidenum">
              <a:rPr lang="ru-RU" altLang="ru-RU"/>
              <a:pPr/>
              <a:t>‹#›</a:t>
            </a:fld>
            <a:endParaRPr lang="ru-RU" altLang="ru-RU"/>
          </a:p>
        </p:txBody>
      </p:sp>
      <p:sp>
        <p:nvSpPr>
          <p:cNvPr id="7" name="Oval 6"/>
          <p:cNvSpPr/>
          <p:nvPr/>
        </p:nvSpPr>
        <p:spPr>
          <a:xfrm>
            <a:off x="11277600" y="6499225"/>
            <a:ext cx="112184"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8" name="Oval 7"/>
          <p:cNvSpPr/>
          <p:nvPr/>
        </p:nvSpPr>
        <p:spPr>
          <a:xfrm>
            <a:off x="759885" y="6499225"/>
            <a:ext cx="112183"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Tree>
    <p:extLst>
      <p:ext uri="{BB962C8B-B14F-4D97-AF65-F5344CB8AC3E}">
        <p14:creationId xmlns:p14="http://schemas.microsoft.com/office/powerpoint/2010/main" val="873014315"/>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timing>
    <p:tnLst>
      <p:par>
        <p:cTn id="1" dur="indefinite" restart="never" nodeType="tmRoot"/>
      </p:par>
    </p:tnLst>
  </p:timing>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anose="02070309020205020404"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anose="02070309020205020404"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ryabinka.detskiysad19@mail.ru" TargetMode="Externa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9"/>
          <p:cNvSpPr>
            <a:spLocks noChangeArrowheads="1"/>
          </p:cNvSpPr>
          <p:nvPr/>
        </p:nvSpPr>
        <p:spPr bwMode="auto">
          <a:xfrm>
            <a:off x="3143251" y="161926"/>
            <a:ext cx="604837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tabLst>
                <a:tab pos="2970213" algn="ctr"/>
                <a:tab pos="5940425" algn="r"/>
              </a:tabLst>
              <a:defRPr sz="2400">
                <a:solidFill>
                  <a:srgbClr val="7F7F7F"/>
                </a:solidFill>
                <a:latin typeface="Century Gothic" panose="020B0502020202020204" pitchFamily="34" charset="0"/>
              </a:defRPr>
            </a:lvl1pPr>
            <a:lvl2pPr marL="742950" indent="-285750" eaLnBrk="0" hangingPunct="0">
              <a:spcBef>
                <a:spcPct val="20000"/>
              </a:spcBef>
              <a:buFont typeface="Courier New" panose="02070309020205020404" pitchFamily="49" charset="0"/>
              <a:buChar char="o"/>
              <a:tabLst>
                <a:tab pos="2970213" algn="ctr"/>
                <a:tab pos="5940425" algn="r"/>
              </a:tabLst>
              <a:defRPr sz="1600">
                <a:solidFill>
                  <a:srgbClr val="7F7F7F"/>
                </a:solidFill>
                <a:latin typeface="Century Gothic" panose="020B0502020202020204" pitchFamily="34" charset="0"/>
              </a:defRPr>
            </a:lvl2pPr>
            <a:lvl3pPr marL="1143000" indent="-228600" eaLnBrk="0" hangingPunct="0">
              <a:spcBef>
                <a:spcPct val="20000"/>
              </a:spcBef>
              <a:buFont typeface="Arial" panose="020B0604020202020204" pitchFamily="34" charset="0"/>
              <a:buChar char="•"/>
              <a:tabLst>
                <a:tab pos="2970213" algn="ctr"/>
                <a:tab pos="5940425" algn="r"/>
              </a:tabLst>
              <a:defRPr sz="1600">
                <a:solidFill>
                  <a:srgbClr val="7F7F7F"/>
                </a:solidFill>
                <a:latin typeface="Century Gothic" panose="020B0502020202020204" pitchFamily="34" charset="0"/>
              </a:defRPr>
            </a:lvl3pPr>
            <a:lvl4pPr marL="1600200" indent="-228600" eaLnBrk="0" hangingPunct="0">
              <a:spcBef>
                <a:spcPct val="20000"/>
              </a:spcBef>
              <a:buFont typeface="Courier New" panose="02070309020205020404" pitchFamily="49" charset="0"/>
              <a:buChar char="o"/>
              <a:tabLst>
                <a:tab pos="2970213" algn="ctr"/>
                <a:tab pos="5940425" algn="r"/>
              </a:tabLst>
              <a:defRPr sz="1600">
                <a:solidFill>
                  <a:srgbClr val="7F7F7F"/>
                </a:solidFill>
                <a:latin typeface="Century Gothic" panose="020B0502020202020204" pitchFamily="34" charset="0"/>
              </a:defRPr>
            </a:lvl4pPr>
            <a:lvl5pPr marL="2057400" indent="-228600" eaLnBrk="0" hangingPunct="0">
              <a:spcBef>
                <a:spcPct val="20000"/>
              </a:spcBef>
              <a:buFont typeface="Arial" panose="020B0604020202020204" pitchFamily="34" charset="0"/>
              <a:buChar char="•"/>
              <a:tabLst>
                <a:tab pos="2970213" algn="ctr"/>
                <a:tab pos="5940425" algn="r"/>
              </a:tabLst>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2970213" algn="ctr"/>
                <a:tab pos="5940425" algn="r"/>
              </a:tabLst>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2970213" algn="ctr"/>
                <a:tab pos="5940425" algn="r"/>
              </a:tabLst>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2970213" algn="ctr"/>
                <a:tab pos="5940425" algn="r"/>
              </a:tabLst>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2970213" algn="ctr"/>
                <a:tab pos="5940425" algn="r"/>
              </a:tabLst>
              <a:defRPr sz="1600">
                <a:solidFill>
                  <a:srgbClr val="7F7F7F"/>
                </a:solidFill>
                <a:latin typeface="Century Gothic" panose="020B0502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tab pos="2970213" algn="ctr"/>
                <a:tab pos="5940425" algn="r"/>
              </a:tabLst>
              <a:defRPr/>
            </a:pPr>
            <a:r>
              <a:rPr kumimoji="0" lang="ru-RU" altLang="ru-RU" sz="1200" b="1" i="0" u="none" strike="noStrike" kern="1200" cap="none" spc="0" normalizeH="0" baseline="0" noProof="0">
                <a:ln>
                  <a:noFill/>
                </a:ln>
                <a:solidFill>
                  <a:srgbClr val="0070C0"/>
                </a:solidFill>
                <a:effectLst/>
                <a:uLnTx/>
                <a:uFillTx/>
                <a:latin typeface="Times New Roman" panose="02020603050405020304" pitchFamily="18" charset="0"/>
                <a:ea typeface="+mn-ea"/>
                <a:cs typeface="Calibri" panose="020F0502020204030204" pitchFamily="34" charset="0"/>
              </a:rPr>
              <a:t>Муниципальное бюджетное дошкольное образовательное учреждение</a:t>
            </a:r>
            <a:endParaRPr kumimoji="0" lang="ru-RU" altLang="ru-RU" sz="1200" b="0"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tab pos="2970213" algn="ctr"/>
                <a:tab pos="5940425" algn="r"/>
              </a:tabLst>
              <a:defRPr/>
            </a:pPr>
            <a:r>
              <a:rPr kumimoji="0" lang="ru-RU" altLang="ru-RU" sz="1200" b="1" i="0" u="none" strike="noStrike" kern="1200" cap="none" spc="0" normalizeH="0" baseline="0" noProof="0">
                <a:ln>
                  <a:noFill/>
                </a:ln>
                <a:solidFill>
                  <a:srgbClr val="0070C0"/>
                </a:solidFill>
                <a:effectLst/>
                <a:uLnTx/>
                <a:uFillTx/>
                <a:latin typeface="Times New Roman" panose="02020603050405020304" pitchFamily="18" charset="0"/>
                <a:ea typeface="+mn-ea"/>
                <a:cs typeface="Calibri" panose="020F0502020204030204" pitchFamily="34" charset="0"/>
              </a:rPr>
              <a:t>«Детский сад комбинированного вида № 19 «Рябинка»</a:t>
            </a:r>
            <a:endParaRPr kumimoji="0" lang="ru-RU" altLang="ru-RU" sz="1200" b="0"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tab pos="2970213" algn="ctr"/>
                <a:tab pos="5940425" algn="r"/>
              </a:tabLst>
              <a:defRPr/>
            </a:pPr>
            <a:r>
              <a:rPr kumimoji="0" lang="ru-RU" altLang="ru-RU" sz="1200" b="0" i="0" u="none" strike="noStrike" kern="1200" cap="none" spc="0" normalizeH="0" baseline="0" noProof="0">
                <a:ln>
                  <a:noFill/>
                </a:ln>
                <a:solidFill>
                  <a:srgbClr val="0070C0"/>
                </a:solidFill>
                <a:effectLst/>
                <a:uLnTx/>
                <a:uFillTx/>
                <a:latin typeface="Times New Roman" panose="02020603050405020304" pitchFamily="18" charset="0"/>
                <a:ea typeface="+mn-ea"/>
                <a:cs typeface="Calibri" panose="020F0502020204030204" pitchFamily="34" charset="0"/>
              </a:rPr>
              <a:t>658204, г. Рубцовск, ул.Комсомольская, 65</a:t>
            </a:r>
            <a:endParaRPr kumimoji="0" lang="ru-RU" altLang="ru-RU" sz="1200" b="0"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tab pos="2970213" algn="ctr"/>
                <a:tab pos="5940425" algn="r"/>
              </a:tabLst>
              <a:defRPr/>
            </a:pPr>
            <a:r>
              <a:rPr kumimoji="0" lang="ru-RU" altLang="ru-RU" sz="1200" b="0" i="0" u="none" strike="noStrike" kern="1200" cap="none" spc="0" normalizeH="0" baseline="0" noProof="0">
                <a:ln>
                  <a:noFill/>
                </a:ln>
                <a:solidFill>
                  <a:srgbClr val="0070C0"/>
                </a:solidFill>
                <a:effectLst/>
                <a:uLnTx/>
                <a:uFillTx/>
                <a:latin typeface="Times New Roman" panose="02020603050405020304" pitchFamily="18" charset="0"/>
                <a:ea typeface="+mn-ea"/>
                <a:cs typeface="Calibri" panose="020F0502020204030204" pitchFamily="34" charset="0"/>
              </a:rPr>
              <a:t>тел.: (38557) 7-59-69</a:t>
            </a:r>
            <a:endParaRPr kumimoji="0" lang="ru-RU" altLang="ru-RU" sz="1200" b="0"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tab pos="2970213" algn="ctr"/>
                <a:tab pos="5940425" algn="r"/>
              </a:tabLst>
              <a:defRPr/>
            </a:pPr>
            <a:r>
              <a:rPr kumimoji="0" lang="ru-RU" altLang="ru-RU" sz="12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Е</a:t>
            </a:r>
            <a:r>
              <a:rPr kumimoji="0" lang="en-US" altLang="ru-RU" sz="12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-mail: </a:t>
            </a:r>
            <a:r>
              <a:rPr kumimoji="0" lang="en-US" altLang="ru-R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hlinkClick r:id="rId2"/>
              </a:rPr>
              <a:t>ryabinka.detskiysad19@mail.ru</a:t>
            </a:r>
            <a:endParaRPr kumimoji="0" lang="ru-RU" altLang="ru-RU"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75" name="Rectangle 10"/>
          <p:cNvSpPr>
            <a:spLocks noChangeArrowheads="1"/>
          </p:cNvSpPr>
          <p:nvPr/>
        </p:nvSpPr>
        <p:spPr bwMode="auto">
          <a:xfrm>
            <a:off x="3987448" y="1271993"/>
            <a:ext cx="4607912"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eaLnBrk="0" hangingPunct="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eaLnBrk="0" hangingPunct="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eaLnBrk="0" hangingPunct="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eaLnBrk="0" hangingPunct="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ru-RU" altLang="ru-RU"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Игровая карусель</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ru-RU" altLang="ru-RU" sz="2000" b="1" i="0" u="none" strike="noStrike" kern="1200" cap="none" spc="0" normalizeH="0" baseline="0" noProof="0" dirty="0">
                <a:ln>
                  <a:noFill/>
                </a:ln>
                <a:solidFill>
                  <a:srgbClr val="9C5252"/>
                </a:solidFill>
                <a:effectLst/>
                <a:uLnTx/>
                <a:uFillTx/>
                <a:latin typeface="Times New Roman" panose="02020603050405020304" pitchFamily="18" charset="0"/>
                <a:ea typeface="+mn-ea"/>
                <a:cs typeface="Times New Roman" panose="02020603050405020304" pitchFamily="18" charset="0"/>
              </a:rPr>
              <a:t>картотека народных подвижных </a:t>
            </a:r>
            <a:r>
              <a:rPr kumimoji="0" lang="ru-RU" altLang="ru-RU" sz="2000" b="1" i="0" u="none" strike="noStrike" kern="1200" cap="none" spc="0" normalizeH="0" baseline="0" noProof="0" dirty="0" smtClean="0">
                <a:ln>
                  <a:noFill/>
                </a:ln>
                <a:solidFill>
                  <a:srgbClr val="9C5252"/>
                </a:solidFill>
                <a:effectLst/>
                <a:uLnTx/>
                <a:uFillTx/>
                <a:latin typeface="Times New Roman" panose="02020603050405020304" pitchFamily="18" charset="0"/>
                <a:ea typeface="+mn-ea"/>
                <a:cs typeface="Times New Roman" panose="02020603050405020304" pitchFamily="18" charset="0"/>
              </a:rPr>
              <a:t>игр в подготовительной</a:t>
            </a:r>
            <a:r>
              <a:rPr kumimoji="0" lang="ru-RU" altLang="ru-RU" sz="2000" b="1" i="0" u="none" strike="noStrike" kern="1200" cap="none" spc="0" normalizeH="0" noProof="0" dirty="0" smtClean="0">
                <a:ln>
                  <a:noFill/>
                </a:ln>
                <a:solidFill>
                  <a:srgbClr val="9C5252"/>
                </a:solidFill>
                <a:effectLst/>
                <a:uLnTx/>
                <a:uFillTx/>
                <a:latin typeface="Times New Roman" panose="02020603050405020304" pitchFamily="18" charset="0"/>
                <a:ea typeface="+mn-ea"/>
                <a:cs typeface="Times New Roman" panose="02020603050405020304" pitchFamily="18" charset="0"/>
              </a:rPr>
              <a:t> </a:t>
            </a:r>
            <a:r>
              <a:rPr kumimoji="0" lang="ru-RU" altLang="ru-RU" sz="2000" b="1" i="0" u="none" strike="noStrike" kern="1200" cap="none" spc="0" normalizeH="0" noProof="0" dirty="0" smtClean="0">
                <a:ln>
                  <a:noFill/>
                </a:ln>
                <a:solidFill>
                  <a:srgbClr val="9C5252"/>
                </a:solidFill>
                <a:effectLst/>
                <a:uLnTx/>
                <a:uFillTx/>
                <a:latin typeface="Times New Roman" panose="02020603050405020304" pitchFamily="18" charset="0"/>
                <a:ea typeface="+mn-ea"/>
                <a:cs typeface="Times New Roman" panose="02020603050405020304" pitchFamily="18" charset="0"/>
              </a:rPr>
              <a:t>группе (</a:t>
            </a:r>
            <a:r>
              <a:rPr lang="en-US" altLang="ru-RU" sz="2000" b="1" dirty="0" smtClean="0">
                <a:solidFill>
                  <a:srgbClr val="9C5252"/>
                </a:solidFill>
                <a:latin typeface="Times New Roman" panose="02020603050405020304" pitchFamily="18" charset="0"/>
                <a:cs typeface="Times New Roman" panose="02020603050405020304" pitchFamily="18" charset="0"/>
              </a:rPr>
              <a:t>I </a:t>
            </a:r>
            <a:r>
              <a:rPr lang="ru-RU" altLang="ru-RU" sz="2000" b="1" dirty="0" smtClean="0">
                <a:solidFill>
                  <a:srgbClr val="9C5252"/>
                </a:solidFill>
                <a:latin typeface="Times New Roman" panose="02020603050405020304" pitchFamily="18" charset="0"/>
                <a:cs typeface="Times New Roman" panose="02020603050405020304" pitchFamily="18" charset="0"/>
              </a:rPr>
              <a:t>часть)</a:t>
            </a:r>
            <a:endParaRPr kumimoji="0" lang="ru-RU" altLang="ru-RU" sz="2000" b="1" i="0" u="none" strike="noStrike" kern="1200" cap="none" spc="0" normalizeH="0" baseline="0" noProof="0" dirty="0">
              <a:ln>
                <a:noFill/>
              </a:ln>
              <a:solidFill>
                <a:srgbClr val="9C5252"/>
              </a:solidFill>
              <a:effectLst/>
              <a:uLnTx/>
              <a:uFillTx/>
              <a:latin typeface="Times New Roman" panose="02020603050405020304" pitchFamily="18" charset="0"/>
              <a:ea typeface="+mn-ea"/>
              <a:cs typeface="Times New Roman" panose="02020603050405020304" pitchFamily="18" charset="0"/>
            </a:endParaRPr>
          </a:p>
        </p:txBody>
      </p:sp>
      <p:sp>
        <p:nvSpPr>
          <p:cNvPr id="3076" name="Rectangle 11"/>
          <p:cNvSpPr>
            <a:spLocks noChangeArrowheads="1"/>
          </p:cNvSpPr>
          <p:nvPr/>
        </p:nvSpPr>
        <p:spPr bwMode="auto">
          <a:xfrm>
            <a:off x="8934994" y="5611505"/>
            <a:ext cx="300445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eaLnBrk="0" hangingPunct="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eaLnBrk="0" hangingPunct="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eaLnBrk="0" hangingPunct="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eaLnBrk="0" hangingPunct="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ru-RU" altLang="ru-RU" sz="1600" b="1" noProof="0" dirty="0">
                <a:solidFill>
                  <a:srgbClr val="9C5252"/>
                </a:solidFill>
                <a:latin typeface="Times New Roman" panose="02020603050405020304" pitchFamily="18" charset="0"/>
                <a:cs typeface="Times New Roman" panose="02020603050405020304" pitchFamily="18" charset="0"/>
              </a:rPr>
              <a:t>В</a:t>
            </a:r>
            <a:r>
              <a:rPr kumimoji="0" lang="ru-RU" altLang="ru-RU" sz="1600" b="1" i="0" u="none" strike="noStrike" kern="1200" cap="none" spc="0" normalizeH="0" baseline="0" noProof="0" dirty="0" smtClean="0">
                <a:ln>
                  <a:noFill/>
                </a:ln>
                <a:solidFill>
                  <a:srgbClr val="9C5252"/>
                </a:solidFill>
                <a:effectLst/>
                <a:uLnTx/>
                <a:uFillTx/>
                <a:latin typeface="Times New Roman" panose="02020603050405020304" pitchFamily="18" charset="0"/>
                <a:ea typeface="+mn-ea"/>
                <a:cs typeface="Times New Roman" panose="02020603050405020304" pitchFamily="18" charset="0"/>
              </a:rPr>
              <a:t>оспитатель высшей </a:t>
            </a:r>
          </a:p>
          <a:p>
            <a:pPr marL="0" marR="0" lvl="0" indent="0"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ru-RU" altLang="ru-RU" sz="1600" b="1">
                <a:solidFill>
                  <a:srgbClr val="9C5252"/>
                </a:solidFill>
                <a:latin typeface="Times New Roman" panose="02020603050405020304" pitchFamily="18" charset="0"/>
                <a:cs typeface="Times New Roman" panose="02020603050405020304" pitchFamily="18" charset="0"/>
              </a:rPr>
              <a:t> </a:t>
            </a:r>
            <a:r>
              <a:rPr lang="ru-RU" altLang="ru-RU" sz="1600" b="1" smtClean="0">
                <a:solidFill>
                  <a:srgbClr val="9C5252"/>
                </a:solidFill>
                <a:latin typeface="Times New Roman" panose="02020603050405020304" pitchFamily="18" charset="0"/>
                <a:cs typeface="Times New Roman" panose="02020603050405020304" pitchFamily="18" charset="0"/>
              </a:rPr>
              <a:t>       </a:t>
            </a:r>
            <a:r>
              <a:rPr kumimoji="0" lang="ru-RU" altLang="ru-RU" sz="1600" b="1" i="0" u="none" strike="noStrike" kern="1200" cap="none" spc="0" normalizeH="0" baseline="0" noProof="0" smtClean="0">
                <a:ln>
                  <a:noFill/>
                </a:ln>
                <a:solidFill>
                  <a:srgbClr val="9C5252"/>
                </a:solidFill>
                <a:effectLst/>
                <a:uLnTx/>
                <a:uFillTx/>
                <a:latin typeface="Times New Roman" panose="02020603050405020304" pitchFamily="18" charset="0"/>
                <a:ea typeface="+mn-ea"/>
                <a:cs typeface="Times New Roman" panose="02020603050405020304" pitchFamily="18" charset="0"/>
              </a:rPr>
              <a:t>кв</a:t>
            </a:r>
            <a:r>
              <a:rPr kumimoji="0" lang="ru-RU" altLang="ru-RU" sz="1600" b="1" i="0" u="none" strike="noStrike" kern="1200" cap="none" spc="0" normalizeH="0" baseline="0" noProof="0" dirty="0" smtClean="0">
                <a:ln>
                  <a:noFill/>
                </a:ln>
                <a:solidFill>
                  <a:srgbClr val="9C5252"/>
                </a:solidFill>
                <a:effectLst/>
                <a:uLnTx/>
                <a:uFillTx/>
                <a:latin typeface="Times New Roman" panose="02020603050405020304" pitchFamily="18" charset="0"/>
                <a:ea typeface="+mn-ea"/>
                <a:cs typeface="Times New Roman" panose="02020603050405020304" pitchFamily="18" charset="0"/>
              </a:rPr>
              <a:t>. категории</a:t>
            </a:r>
          </a:p>
          <a:p>
            <a:pPr marL="0" marR="0" lvl="0" indent="0"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ru-RU" altLang="ru-RU" sz="1600" b="1" dirty="0">
                <a:solidFill>
                  <a:srgbClr val="9C5252"/>
                </a:solidFill>
                <a:latin typeface="Times New Roman" panose="02020603050405020304" pitchFamily="18" charset="0"/>
                <a:cs typeface="Times New Roman" panose="02020603050405020304" pitchFamily="18" charset="0"/>
              </a:rPr>
              <a:t> </a:t>
            </a:r>
            <a:r>
              <a:rPr lang="ru-RU" altLang="ru-RU" sz="1600" b="1" dirty="0" smtClean="0">
                <a:solidFill>
                  <a:srgbClr val="9C5252"/>
                </a:solidFill>
                <a:latin typeface="Times New Roman" panose="02020603050405020304" pitchFamily="18" charset="0"/>
                <a:cs typeface="Times New Roman" panose="02020603050405020304" pitchFamily="18" charset="0"/>
              </a:rPr>
              <a:t>       </a:t>
            </a:r>
            <a:r>
              <a:rPr kumimoji="0" lang="ru-RU" altLang="ru-RU" sz="1600" b="1" i="0" u="none" strike="noStrike" kern="1200" cap="none" spc="0" normalizeH="0" baseline="0" noProof="0" dirty="0" smtClean="0">
                <a:ln>
                  <a:noFill/>
                </a:ln>
                <a:solidFill>
                  <a:srgbClr val="9C5252"/>
                </a:solidFill>
                <a:effectLst/>
                <a:uLnTx/>
                <a:uFillTx/>
                <a:latin typeface="Times New Roman" panose="02020603050405020304" pitchFamily="18" charset="0"/>
                <a:ea typeface="+mn-ea"/>
                <a:cs typeface="Times New Roman" panose="02020603050405020304" pitchFamily="18" charset="0"/>
              </a:rPr>
              <a:t>Левченко </a:t>
            </a:r>
            <a:r>
              <a:rPr kumimoji="0" lang="ru-RU" altLang="ru-RU" sz="1600" b="1" i="0" u="none" strike="noStrike" kern="1200" cap="none" spc="0" normalizeH="0" baseline="0" noProof="0" dirty="0">
                <a:ln>
                  <a:noFill/>
                </a:ln>
                <a:solidFill>
                  <a:srgbClr val="9C5252"/>
                </a:solidFill>
                <a:effectLst/>
                <a:uLnTx/>
                <a:uFillTx/>
                <a:latin typeface="Times New Roman" panose="02020603050405020304" pitchFamily="18" charset="0"/>
                <a:ea typeface="+mn-ea"/>
                <a:cs typeface="Times New Roman" panose="02020603050405020304" pitchFamily="18" charset="0"/>
              </a:rPr>
              <a:t>С.А</a:t>
            </a:r>
            <a:r>
              <a:rPr kumimoji="0" lang="ru-RU" altLang="ru-RU" sz="1600" b="1" i="0" u="none" strike="noStrike" kern="1200" cap="none" spc="0" normalizeH="0" baseline="0" noProof="0" dirty="0" smtClean="0">
                <a:ln>
                  <a:noFill/>
                </a:ln>
                <a:solidFill>
                  <a:srgbClr val="9C5252"/>
                </a:solidFill>
                <a:effectLst/>
                <a:uLnTx/>
                <a:uFillTx/>
                <a:latin typeface="Times New Roman" panose="02020603050405020304" pitchFamily="18" charset="0"/>
                <a:ea typeface="+mn-ea"/>
                <a:cs typeface="Times New Roman" panose="02020603050405020304" pitchFamily="18" charset="0"/>
              </a:rPr>
              <a:t>.</a:t>
            </a:r>
            <a:endParaRPr kumimoji="0" lang="ru-RU" altLang="ru-RU" sz="1600" b="1" i="0" u="none" strike="noStrike" kern="1200" cap="none" spc="0" normalizeH="0" baseline="0" noProof="0" dirty="0">
              <a:ln>
                <a:noFill/>
              </a:ln>
              <a:solidFill>
                <a:srgbClr val="9C5252"/>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ru-RU" altLang="ru-RU" sz="1600" b="1" i="0" u="none" strike="noStrike" kern="1200" cap="none" spc="0" normalizeH="0" baseline="0" noProof="0" dirty="0">
              <a:ln>
                <a:noFill/>
              </a:ln>
              <a:solidFill>
                <a:srgbClr val="9C5252"/>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ru-RU" altLang="ru-RU" sz="1600" b="1" i="0" u="none" strike="noStrike" kern="1200" cap="none" spc="0" normalizeH="0" baseline="0" noProof="0" dirty="0">
              <a:ln>
                <a:noFill/>
              </a:ln>
              <a:solidFill>
                <a:srgbClr val="9C5252"/>
              </a:solidFill>
              <a:effectLst/>
              <a:uLnTx/>
              <a:uFillTx/>
              <a:latin typeface="Times New Roman" panose="02020603050405020304" pitchFamily="18" charset="0"/>
              <a:ea typeface="+mn-ea"/>
              <a:cs typeface="Times New Roman" panose="02020603050405020304" pitchFamily="18" charset="0"/>
            </a:endParaRPr>
          </a:p>
        </p:txBody>
      </p:sp>
      <p:sp>
        <p:nvSpPr>
          <p:cNvPr id="3077" name="Rectangle 12"/>
          <p:cNvSpPr>
            <a:spLocks noChangeArrowheads="1"/>
          </p:cNvSpPr>
          <p:nvPr/>
        </p:nvSpPr>
        <p:spPr bwMode="auto">
          <a:xfrm>
            <a:off x="5406016" y="6273225"/>
            <a:ext cx="15215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eaLnBrk="0" hangingPunct="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eaLnBrk="0" hangingPunct="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eaLnBrk="0" hangingPunct="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eaLnBrk="0" hangingPunct="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ru-RU" altLang="ru-RU" sz="1600" b="1" i="0" u="none" strike="noStrike" kern="1200" cap="none" spc="0" normalizeH="0" baseline="0" noProof="0" dirty="0">
                <a:ln>
                  <a:noFill/>
                </a:ln>
                <a:solidFill>
                  <a:srgbClr val="9C5252"/>
                </a:solidFill>
                <a:effectLst/>
                <a:uLnTx/>
                <a:uFillTx/>
                <a:latin typeface="Times New Roman" panose="02020603050405020304" pitchFamily="18" charset="0"/>
                <a:ea typeface="+mn-ea"/>
                <a:cs typeface="Times New Roman" panose="02020603050405020304" pitchFamily="18" charset="0"/>
              </a:rPr>
              <a:t>г</a:t>
            </a:r>
            <a:r>
              <a:rPr kumimoji="0" lang="ru-RU" altLang="ru-RU" sz="1600" b="1" i="0" u="none" strike="noStrike" kern="1200" cap="none" spc="0" normalizeH="0" baseline="0" noProof="0" dirty="0" smtClean="0">
                <a:ln>
                  <a:noFill/>
                </a:ln>
                <a:solidFill>
                  <a:srgbClr val="9C5252"/>
                </a:solidFill>
                <a:effectLst/>
                <a:uLnTx/>
                <a:uFillTx/>
                <a:latin typeface="Times New Roman" panose="02020603050405020304" pitchFamily="18" charset="0"/>
                <a:ea typeface="+mn-ea"/>
                <a:cs typeface="Times New Roman" panose="02020603050405020304" pitchFamily="18" charset="0"/>
              </a:rPr>
              <a:t>. Рубцовск</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ru-RU" altLang="ru-RU" sz="1600" b="1" i="0" u="none" strike="noStrike" kern="1200" cap="none" spc="0" normalizeH="0" baseline="0" noProof="0" dirty="0" smtClean="0">
                <a:ln>
                  <a:noFill/>
                </a:ln>
                <a:solidFill>
                  <a:srgbClr val="9C5252"/>
                </a:solidFill>
                <a:effectLst/>
                <a:uLnTx/>
                <a:uFillTx/>
                <a:latin typeface="Times New Roman" panose="02020603050405020304" pitchFamily="18" charset="0"/>
                <a:ea typeface="+mn-ea"/>
                <a:cs typeface="Times New Roman" panose="02020603050405020304" pitchFamily="18" charset="0"/>
              </a:rPr>
              <a:t>2025 </a:t>
            </a:r>
            <a:endParaRPr kumimoji="0" lang="ru-RU" altLang="ru-RU" sz="1600" b="1" i="0" u="none" strike="noStrike" kern="1200" cap="none" spc="0" normalizeH="0" baseline="0" noProof="0" dirty="0">
              <a:ln>
                <a:noFill/>
              </a:ln>
              <a:solidFill>
                <a:srgbClr val="9C5252"/>
              </a:solidFill>
              <a:effectLst/>
              <a:uLnTx/>
              <a:uFillTx/>
              <a:latin typeface="Times New Roman" panose="02020603050405020304" pitchFamily="18" charset="0"/>
              <a:ea typeface="+mn-ea"/>
              <a:cs typeface="Times New Roman" panose="02020603050405020304" pitchFamily="18" charset="0"/>
            </a:endParaRPr>
          </a:p>
        </p:txBody>
      </p:sp>
      <p:pic>
        <p:nvPicPr>
          <p:cNvPr id="3078" name="Picture 2" descr="78682000_r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38213"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3" descr="F:\планирование  птички\Планирование янтарик старшая группа\Проект Игралочка\7423_900.jpg"/>
          <p:cNvPicPr>
            <a:picLocks noChangeAspect="1" noChangeArrowheads="1"/>
          </p:cNvPicPr>
          <p:nvPr/>
        </p:nvPicPr>
        <p:blipFill>
          <a:blip r:embed="rId4" cstate="print"/>
          <a:srcRect/>
          <a:stretch>
            <a:fillRect/>
          </a:stretch>
        </p:blipFill>
        <p:spPr bwMode="auto">
          <a:xfrm>
            <a:off x="4371677" y="2629530"/>
            <a:ext cx="3590229" cy="34803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346339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78682000_r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82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4"/>
          <p:cNvSpPr>
            <a:spLocks noChangeArrowheads="1"/>
          </p:cNvSpPr>
          <p:nvPr/>
        </p:nvSpPr>
        <p:spPr bwMode="auto">
          <a:xfrm>
            <a:off x="1352005" y="1215884"/>
            <a:ext cx="10306594"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eaLnBrk="0" hangingPunct="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eaLnBrk="0" hangingPunct="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eaLnBrk="0" hangingPunct="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eaLnBrk="0" hangingPunct="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just" eaLnBrk="1" fontAlgn="base" hangingPunct="1">
              <a:spcBef>
                <a:spcPct val="0"/>
              </a:spcBef>
              <a:spcAft>
                <a:spcPct val="0"/>
              </a:spcAft>
              <a:buNone/>
            </a:pPr>
            <a:r>
              <a:rPr lang="ru-RU" altLang="ru-RU" sz="1800" b="1" u="sng" dirty="0" smtClean="0">
                <a:solidFill>
                  <a:srgbClr val="9C5252"/>
                </a:solidFill>
                <a:latin typeface="Times New Roman" panose="02020603050405020304" pitchFamily="18" charset="0"/>
                <a:cs typeface="Times New Roman" panose="02020603050405020304" pitchFamily="18" charset="0"/>
              </a:rPr>
              <a:t>Цель </a:t>
            </a:r>
            <a:r>
              <a:rPr lang="ru-RU" altLang="ru-RU" sz="1800" b="1" u="sng" dirty="0">
                <a:solidFill>
                  <a:srgbClr val="9C5252"/>
                </a:solidFill>
                <a:latin typeface="Times New Roman" panose="02020603050405020304" pitchFamily="18" charset="0"/>
                <a:cs typeface="Times New Roman" panose="02020603050405020304" pitchFamily="18" charset="0"/>
              </a:rPr>
              <a:t>игры:</a:t>
            </a:r>
            <a:r>
              <a:rPr lang="ru-RU" altLang="ru-RU" sz="1800" b="1" dirty="0">
                <a:solidFill>
                  <a:srgbClr val="9C5252"/>
                </a:solidFill>
                <a:latin typeface="Times New Roman" panose="02020603050405020304" pitchFamily="18" charset="0"/>
                <a:cs typeface="Times New Roman" panose="02020603050405020304" pitchFamily="18" charset="0"/>
              </a:rPr>
              <a:t> </a:t>
            </a:r>
            <a:r>
              <a:rPr lang="ru-RU" altLang="ru-RU" sz="1800" dirty="0">
                <a:solidFill>
                  <a:srgbClr val="9C5252"/>
                </a:solidFill>
                <a:latin typeface="Times New Roman" panose="02020603050405020304" pitchFamily="18" charset="0"/>
                <a:cs typeface="Times New Roman" panose="02020603050405020304" pitchFamily="18" charset="0"/>
              </a:rPr>
              <a:t>Развивать у детей умение действовать по сигналу, упражнять в беге по разным направлениям.</a:t>
            </a:r>
            <a:endParaRPr lang="ru-RU" altLang="ru-RU" sz="1800" dirty="0">
              <a:solidFill>
                <a:srgbClr val="9C5252"/>
              </a:solidFill>
              <a:latin typeface="Times New Roman" panose="02020603050405020304" pitchFamily="18" charset="0"/>
              <a:cs typeface="Arial" panose="020B0604020202020204" pitchFamily="34" charset="0"/>
            </a:endParaRPr>
          </a:p>
          <a:p>
            <a:pPr eaLnBrk="1" fontAlgn="base" hangingPunct="1">
              <a:spcBef>
                <a:spcPct val="0"/>
              </a:spcBef>
              <a:spcAft>
                <a:spcPct val="0"/>
              </a:spcAft>
              <a:buNone/>
            </a:pPr>
            <a:r>
              <a:rPr lang="ru-RU" altLang="ru-RU" sz="1800" b="1" u="sng" dirty="0">
                <a:solidFill>
                  <a:srgbClr val="9C5252"/>
                </a:solidFill>
                <a:latin typeface="Times New Roman" panose="02020603050405020304" pitchFamily="18" charset="0"/>
                <a:cs typeface="Times New Roman" panose="02020603050405020304" pitchFamily="18" charset="0"/>
              </a:rPr>
              <a:t>Ход игры:</a:t>
            </a:r>
          </a:p>
          <a:p>
            <a:pPr eaLnBrk="1" fontAlgn="base" hangingPunct="1">
              <a:spcBef>
                <a:spcPct val="0"/>
              </a:spcBef>
              <a:spcAft>
                <a:spcPct val="0"/>
              </a:spcAft>
              <a:buNone/>
            </a:pPr>
            <a:r>
              <a:rPr lang="ru-RU" altLang="ru-RU" sz="1800" b="1" dirty="0">
                <a:solidFill>
                  <a:srgbClr val="9C5252"/>
                </a:solidFill>
                <a:latin typeface="Times New Roman" panose="02020603050405020304" pitchFamily="18" charset="0"/>
                <a:cs typeface="Times New Roman" panose="02020603050405020304" pitchFamily="18" charset="0"/>
              </a:rPr>
              <a:t> </a:t>
            </a:r>
            <a:r>
              <a:rPr lang="ru-RU" altLang="ru-RU" sz="1800" b="1" i="1" u="sng" dirty="0">
                <a:solidFill>
                  <a:srgbClr val="007000"/>
                </a:solidFill>
                <a:latin typeface="Times New Roman" panose="02020603050405020304" pitchFamily="18" charset="0"/>
                <a:cs typeface="Times New Roman" panose="02020603050405020304" pitchFamily="18" charset="0"/>
              </a:rPr>
              <a:t>Один из играющих берет в руки мяч и напевает:</a:t>
            </a:r>
          </a:p>
          <a:p>
            <a:pPr eaLnBrk="1" fontAlgn="base" hangingPunct="1">
              <a:spcBef>
                <a:spcPct val="0"/>
              </a:spcBef>
              <a:spcAft>
                <a:spcPct val="0"/>
              </a:spcAft>
              <a:buNone/>
            </a:pPr>
            <a:r>
              <a:rPr lang="ru-RU" altLang="ru-RU" sz="1800" b="1" i="1" dirty="0">
                <a:solidFill>
                  <a:srgbClr val="007000"/>
                </a:solidFill>
                <a:latin typeface="Times New Roman" panose="02020603050405020304" pitchFamily="18" charset="0"/>
                <a:cs typeface="Times New Roman" panose="02020603050405020304" pitchFamily="18" charset="0"/>
              </a:rPr>
              <a:t>Оля, Коля, дуб зеленый</a:t>
            </a:r>
          </a:p>
          <a:p>
            <a:pPr eaLnBrk="1" fontAlgn="base" hangingPunct="1">
              <a:spcBef>
                <a:spcPct val="0"/>
              </a:spcBef>
              <a:spcAft>
                <a:spcPct val="0"/>
              </a:spcAft>
              <a:buNone/>
            </a:pPr>
            <a:r>
              <a:rPr lang="ru-RU" altLang="ru-RU" sz="1800" b="1" i="1" dirty="0">
                <a:solidFill>
                  <a:srgbClr val="007000"/>
                </a:solidFill>
                <a:latin typeface="Times New Roman" panose="02020603050405020304" pitchFamily="18" charset="0"/>
                <a:cs typeface="Times New Roman" panose="02020603050405020304" pitchFamily="18" charset="0"/>
              </a:rPr>
              <a:t>Ландыш белый, зайка серый</a:t>
            </a:r>
          </a:p>
          <a:p>
            <a:pPr eaLnBrk="1" fontAlgn="base" hangingPunct="1">
              <a:spcBef>
                <a:spcPct val="0"/>
              </a:spcBef>
              <a:spcAft>
                <a:spcPct val="0"/>
              </a:spcAft>
              <a:buNone/>
            </a:pPr>
            <a:r>
              <a:rPr lang="ru-RU" altLang="ru-RU" sz="1800" b="1" i="1" dirty="0">
                <a:solidFill>
                  <a:srgbClr val="007000"/>
                </a:solidFill>
                <a:latin typeface="Times New Roman" panose="02020603050405020304" pitchFamily="18" charset="0"/>
                <a:cs typeface="Times New Roman" panose="02020603050405020304" pitchFamily="18" charset="0"/>
              </a:rPr>
              <a:t>Брось!</a:t>
            </a:r>
          </a:p>
          <a:p>
            <a:pPr eaLnBrk="1" fontAlgn="base" hangingPunct="1">
              <a:spcBef>
                <a:spcPct val="0"/>
              </a:spcBef>
              <a:spcAft>
                <a:spcPct val="0"/>
              </a:spcAft>
              <a:buNone/>
            </a:pPr>
            <a:endParaRPr lang="ru-RU" altLang="ru-RU" sz="1800" b="1" i="1" dirty="0">
              <a:solidFill>
                <a:srgbClr val="007000"/>
              </a:solidFill>
              <a:latin typeface="Times New Roman" panose="02020603050405020304" pitchFamily="18" charset="0"/>
              <a:cs typeface="Times New Roman" panose="02020603050405020304" pitchFamily="18" charset="0"/>
            </a:endParaRPr>
          </a:p>
          <a:p>
            <a:pPr eaLnBrk="1" fontAlgn="base" hangingPunct="1">
              <a:spcBef>
                <a:spcPct val="0"/>
              </a:spcBef>
              <a:spcAft>
                <a:spcPct val="0"/>
              </a:spcAft>
              <a:buNone/>
            </a:pPr>
            <a:r>
              <a:rPr lang="ru-RU" altLang="ru-RU" sz="1800" dirty="0">
                <a:solidFill>
                  <a:srgbClr val="9C5252"/>
                </a:solidFill>
                <a:latin typeface="Times New Roman" panose="02020603050405020304" pitchFamily="18" charset="0"/>
                <a:cs typeface="Times New Roman" panose="02020603050405020304" pitchFamily="18" charset="0"/>
              </a:rPr>
              <a:t>Со словом «Брось!» сильно подбрасывает мяч вверх. Кто из игроков первым на лету его подхватит, тот поет тот же игровой припев и подбрасывает мяч.</a:t>
            </a:r>
          </a:p>
        </p:txBody>
      </p:sp>
      <p:sp>
        <p:nvSpPr>
          <p:cNvPr id="41988" name="Прямоугольник 5"/>
          <p:cNvSpPr>
            <a:spLocks noChangeArrowheads="1"/>
          </p:cNvSpPr>
          <p:nvPr/>
        </p:nvSpPr>
        <p:spPr bwMode="auto">
          <a:xfrm>
            <a:off x="5450409" y="319543"/>
            <a:ext cx="21097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eaLnBrk="0" hangingPunct="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eaLnBrk="0" hangingPunct="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eaLnBrk="0" hangingPunct="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eaLnBrk="0" hangingPunct="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ctr" eaLnBrk="1" fontAlgn="base" hangingPunct="1">
              <a:spcBef>
                <a:spcPct val="0"/>
              </a:spcBef>
              <a:spcAft>
                <a:spcPct val="0"/>
              </a:spcAft>
              <a:buNone/>
            </a:pPr>
            <a:r>
              <a:rPr lang="ru-RU" altLang="ru-RU" sz="2800" b="1" dirty="0">
                <a:solidFill>
                  <a:srgbClr val="C00000"/>
                </a:solidFill>
                <a:latin typeface="Times New Roman" panose="02020603050405020304" pitchFamily="18" charset="0"/>
                <a:cs typeface="Times New Roman" panose="02020603050405020304" pitchFamily="18" charset="0"/>
              </a:rPr>
              <a:t>ПОДКИДЫ</a:t>
            </a:r>
          </a:p>
        </p:txBody>
      </p:sp>
      <p:pic>
        <p:nvPicPr>
          <p:cNvPr id="37901" name="Picture 13" descr="15868080_72052-650x0"/>
          <p:cNvPicPr>
            <a:picLocks noChangeAspect="1" noChangeArrowheads="1"/>
          </p:cNvPicPr>
          <p:nvPr/>
        </p:nvPicPr>
        <p:blipFill>
          <a:blip r:embed="rId3" cstate="print"/>
          <a:srcRect/>
          <a:stretch>
            <a:fillRect/>
          </a:stretch>
        </p:blipFill>
        <p:spPr bwMode="auto">
          <a:xfrm>
            <a:off x="6505302" y="3715081"/>
            <a:ext cx="5381896" cy="3142919"/>
          </a:xfrm>
          <a:prstGeom prst="rect">
            <a:avLst/>
          </a:prstGeom>
          <a:ln>
            <a:noFill/>
          </a:ln>
          <a:effectLst>
            <a:softEdge rad="112500"/>
          </a:effectLst>
        </p:spPr>
      </p:pic>
    </p:spTree>
    <p:extLst>
      <p:ext uri="{BB962C8B-B14F-4D97-AF65-F5344CB8AC3E}">
        <p14:creationId xmlns:p14="http://schemas.microsoft.com/office/powerpoint/2010/main" val="2218935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78682000_r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82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5"/>
          <p:cNvSpPr>
            <a:spLocks noChangeArrowheads="1"/>
          </p:cNvSpPr>
          <p:nvPr/>
        </p:nvSpPr>
        <p:spPr bwMode="auto">
          <a:xfrm>
            <a:off x="1482632" y="1181794"/>
            <a:ext cx="100584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eaLnBrk="0" hangingPunct="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eaLnBrk="0" hangingPunct="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eaLnBrk="0" hangingPunct="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eaLnBrk="0" hangingPunct="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just" eaLnBrk="1" fontAlgn="base" hangingPunct="1">
              <a:spcBef>
                <a:spcPct val="0"/>
              </a:spcBef>
              <a:spcAft>
                <a:spcPct val="0"/>
              </a:spcAft>
              <a:buNone/>
            </a:pPr>
            <a:r>
              <a:rPr lang="ru-RU" altLang="ru-RU" sz="1800" b="1" u="sng" dirty="0">
                <a:solidFill>
                  <a:srgbClr val="9C5252"/>
                </a:solidFill>
                <a:latin typeface="Times New Roman" panose="02020603050405020304" pitchFamily="18" charset="0"/>
                <a:cs typeface="Times New Roman" panose="02020603050405020304" pitchFamily="18" charset="0"/>
              </a:rPr>
              <a:t>Цель игры: </a:t>
            </a:r>
            <a:r>
              <a:rPr lang="ru-RU" altLang="ru-RU" sz="1800" dirty="0">
                <a:solidFill>
                  <a:srgbClr val="9C5252"/>
                </a:solidFill>
                <a:latin typeface="Times New Roman" panose="02020603050405020304" pitchFamily="18" charset="0"/>
                <a:cs typeface="Times New Roman" panose="02020603050405020304" pitchFamily="18" charset="0"/>
              </a:rPr>
              <a:t>Развивать у детей умение действовать по сигналу, развивать внимание.</a:t>
            </a:r>
          </a:p>
          <a:p>
            <a:pPr algn="just" eaLnBrk="1" fontAlgn="base" hangingPunct="1">
              <a:spcBef>
                <a:spcPct val="0"/>
              </a:spcBef>
              <a:spcAft>
                <a:spcPct val="0"/>
              </a:spcAft>
              <a:buNone/>
            </a:pPr>
            <a:r>
              <a:rPr lang="ru-RU" altLang="ru-RU" sz="1800" b="1" u="sng" dirty="0">
                <a:solidFill>
                  <a:srgbClr val="9C5252"/>
                </a:solidFill>
                <a:latin typeface="Times New Roman" panose="02020603050405020304" pitchFamily="18" charset="0"/>
                <a:cs typeface="Times New Roman" panose="02020603050405020304" pitchFamily="18" charset="0"/>
              </a:rPr>
              <a:t>Ход игры: </a:t>
            </a:r>
            <a:r>
              <a:rPr lang="ru-RU" altLang="ru-RU" sz="1800" dirty="0">
                <a:solidFill>
                  <a:srgbClr val="9C5252"/>
                </a:solidFill>
                <a:latin typeface="Times New Roman" panose="02020603050405020304" pitchFamily="18" charset="0"/>
                <a:cs typeface="Times New Roman" panose="02020603050405020304" pitchFamily="18" charset="0"/>
              </a:rPr>
              <a:t>Берут длинную веревку, концы ее связывают. Участники игры встают в круг и берут веревку в руки. В середине стоит водящий. Он ходит по кругу и старается коснуться рук одного </a:t>
            </a:r>
            <a:r>
              <a:rPr lang="ru-RU" altLang="ru-RU" sz="1800" dirty="0" smtClean="0">
                <a:solidFill>
                  <a:srgbClr val="9C5252"/>
                </a:solidFill>
                <a:latin typeface="Times New Roman" panose="02020603050405020304" pitchFamily="18" charset="0"/>
                <a:cs typeface="Times New Roman" panose="02020603050405020304" pitchFamily="18" charset="0"/>
              </a:rPr>
              <a:t>из играющих</a:t>
            </a:r>
            <a:r>
              <a:rPr lang="ru-RU" altLang="ru-RU" sz="1800" dirty="0">
                <a:solidFill>
                  <a:srgbClr val="9C5252"/>
                </a:solidFill>
                <a:latin typeface="Times New Roman" panose="02020603050405020304" pitchFamily="18" charset="0"/>
                <a:cs typeface="Times New Roman" panose="02020603050405020304" pitchFamily="18" charset="0"/>
              </a:rPr>
              <a:t>. </a:t>
            </a:r>
            <a:br>
              <a:rPr lang="ru-RU" altLang="ru-RU" sz="1800" dirty="0">
                <a:solidFill>
                  <a:srgbClr val="9C5252"/>
                </a:solidFill>
                <a:latin typeface="Times New Roman" panose="02020603050405020304" pitchFamily="18" charset="0"/>
                <a:cs typeface="Times New Roman" panose="02020603050405020304" pitchFamily="18" charset="0"/>
              </a:rPr>
            </a:br>
            <a:r>
              <a:rPr lang="ru-RU" altLang="ru-RU" sz="1800" dirty="0">
                <a:solidFill>
                  <a:srgbClr val="9C5252"/>
                </a:solidFill>
                <a:latin typeface="Times New Roman" panose="02020603050405020304" pitchFamily="18" charset="0"/>
                <a:cs typeface="Times New Roman" panose="02020603050405020304" pitchFamily="18" charset="0"/>
              </a:rPr>
              <a:t>Но дети внимательны, они опускают веревку и быстро прячут руки. Как только водящий отходит, они сразу же берут веревку. Кого водящий ударит по руке, тот идет водить.</a:t>
            </a:r>
          </a:p>
          <a:p>
            <a:pPr algn="just" eaLnBrk="1" fontAlgn="base" hangingPunct="1">
              <a:spcBef>
                <a:spcPct val="0"/>
              </a:spcBef>
              <a:spcAft>
                <a:spcPct val="0"/>
              </a:spcAft>
              <a:buNone/>
            </a:pPr>
            <a:r>
              <a:rPr lang="ru-RU" altLang="ru-RU" sz="1800" b="1" u="sng" dirty="0">
                <a:solidFill>
                  <a:srgbClr val="9C5252"/>
                </a:solidFill>
                <a:latin typeface="Times New Roman" panose="02020603050405020304" pitchFamily="18" charset="0"/>
                <a:cs typeface="Times New Roman" panose="02020603050405020304" pitchFamily="18" charset="0"/>
              </a:rPr>
              <a:t>Правила:</a:t>
            </a:r>
          </a:p>
          <a:p>
            <a:pPr marL="342900" indent="-342900" algn="just" eaLnBrk="1" fontAlgn="base" hangingPunct="1">
              <a:spcBef>
                <a:spcPct val="0"/>
              </a:spcBef>
              <a:spcAft>
                <a:spcPct val="0"/>
              </a:spcAft>
              <a:buAutoNum type="arabicPeriod"/>
            </a:pPr>
            <a:r>
              <a:rPr lang="ru-RU" altLang="ru-RU" sz="1800" dirty="0" smtClean="0">
                <a:solidFill>
                  <a:srgbClr val="9C5252"/>
                </a:solidFill>
                <a:latin typeface="Times New Roman" panose="02020603050405020304" pitchFamily="18" charset="0"/>
                <a:cs typeface="Times New Roman" panose="02020603050405020304" pitchFamily="18" charset="0"/>
              </a:rPr>
              <a:t>Играющие </a:t>
            </a:r>
            <a:r>
              <a:rPr lang="ru-RU" altLang="ru-RU" sz="1800" dirty="0">
                <a:solidFill>
                  <a:srgbClr val="9C5252"/>
                </a:solidFill>
                <a:latin typeface="Times New Roman" panose="02020603050405020304" pitchFamily="18" charset="0"/>
                <a:cs typeface="Times New Roman" panose="02020603050405020304" pitchFamily="18" charset="0"/>
              </a:rPr>
              <a:t>должны веревку держать двумя </a:t>
            </a:r>
            <a:r>
              <a:rPr lang="ru-RU" altLang="ru-RU" sz="1800" dirty="0" smtClean="0">
                <a:solidFill>
                  <a:srgbClr val="9C5252"/>
                </a:solidFill>
                <a:latin typeface="Times New Roman" panose="02020603050405020304" pitchFamily="18" charset="0"/>
                <a:cs typeface="Times New Roman" panose="02020603050405020304" pitchFamily="18" charset="0"/>
              </a:rPr>
              <a:t>руками.</a:t>
            </a:r>
          </a:p>
          <a:p>
            <a:pPr marL="342900" indent="-342900" algn="just" eaLnBrk="1" fontAlgn="base" hangingPunct="1">
              <a:spcBef>
                <a:spcPct val="0"/>
              </a:spcBef>
              <a:spcAft>
                <a:spcPct val="0"/>
              </a:spcAft>
              <a:buAutoNum type="arabicPeriod"/>
            </a:pPr>
            <a:r>
              <a:rPr lang="ru-RU" altLang="ru-RU" sz="1800" dirty="0" smtClean="0">
                <a:solidFill>
                  <a:srgbClr val="9C5252"/>
                </a:solidFill>
                <a:latin typeface="Times New Roman" panose="02020603050405020304" pitchFamily="18" charset="0"/>
                <a:cs typeface="Times New Roman" panose="02020603050405020304" pitchFamily="18" charset="0"/>
              </a:rPr>
              <a:t>По </a:t>
            </a:r>
            <a:r>
              <a:rPr lang="ru-RU" altLang="ru-RU" sz="1800" dirty="0">
                <a:solidFill>
                  <a:srgbClr val="9C5252"/>
                </a:solidFill>
                <a:latin typeface="Times New Roman" panose="02020603050405020304" pitchFamily="18" charset="0"/>
                <a:cs typeface="Times New Roman" panose="02020603050405020304" pitchFamily="18" charset="0"/>
              </a:rPr>
              <a:t>ходу игры веревка не должна падать на  землю</a:t>
            </a:r>
            <a:r>
              <a:rPr lang="ru-RU" altLang="ru-RU" sz="1800" dirty="0" smtClean="0">
                <a:solidFill>
                  <a:srgbClr val="9C5252"/>
                </a:solidFill>
                <a:latin typeface="Times New Roman" panose="02020603050405020304" pitchFamily="18" charset="0"/>
                <a:cs typeface="Times New Roman" panose="02020603050405020304" pitchFamily="18" charset="0"/>
              </a:rPr>
              <a:t>.</a:t>
            </a:r>
          </a:p>
          <a:p>
            <a:pPr marL="342900" indent="-342900" algn="just" eaLnBrk="1" fontAlgn="base" hangingPunct="1">
              <a:spcBef>
                <a:spcPct val="0"/>
              </a:spcBef>
              <a:spcAft>
                <a:spcPct val="0"/>
              </a:spcAft>
              <a:buAutoNum type="arabicPeriod"/>
            </a:pPr>
            <a:endParaRPr lang="ru-RU" altLang="ru-RU" sz="1800" dirty="0">
              <a:solidFill>
                <a:srgbClr val="9C5252"/>
              </a:solidFill>
              <a:latin typeface="Times New Roman" panose="02020603050405020304" pitchFamily="18" charset="0"/>
              <a:cs typeface="Times New Roman" panose="02020603050405020304" pitchFamily="18" charset="0"/>
            </a:endParaRPr>
          </a:p>
          <a:p>
            <a:pPr marL="342900" indent="-342900" algn="just" eaLnBrk="1" fontAlgn="base" hangingPunct="1">
              <a:spcBef>
                <a:spcPct val="0"/>
              </a:spcBef>
              <a:spcAft>
                <a:spcPct val="0"/>
              </a:spcAft>
              <a:buAutoNum type="arabicPeriod"/>
            </a:pPr>
            <a:endParaRPr lang="ru-RU" altLang="ru-RU" sz="1800" dirty="0" smtClean="0">
              <a:solidFill>
                <a:srgbClr val="9C5252"/>
              </a:solidFill>
              <a:latin typeface="Times New Roman" panose="02020603050405020304" pitchFamily="18" charset="0"/>
              <a:cs typeface="Times New Roman" panose="02020603050405020304" pitchFamily="18" charset="0"/>
            </a:endParaRPr>
          </a:p>
          <a:p>
            <a:pPr marL="342900" indent="-342900" algn="just" eaLnBrk="1" fontAlgn="base" hangingPunct="1">
              <a:spcBef>
                <a:spcPct val="0"/>
              </a:spcBef>
              <a:spcAft>
                <a:spcPct val="0"/>
              </a:spcAft>
              <a:buAutoNum type="arabicPeriod"/>
            </a:pPr>
            <a:endParaRPr lang="ru-RU" altLang="ru-RU" sz="1800" dirty="0">
              <a:solidFill>
                <a:srgbClr val="9C5252"/>
              </a:solidFill>
              <a:latin typeface="Times New Roman" panose="02020603050405020304" pitchFamily="18" charset="0"/>
              <a:cs typeface="Times New Roman" panose="02020603050405020304" pitchFamily="18" charset="0"/>
            </a:endParaRPr>
          </a:p>
        </p:txBody>
      </p:sp>
      <p:sp>
        <p:nvSpPr>
          <p:cNvPr id="43012" name="Прямоугольник 5"/>
          <p:cNvSpPr>
            <a:spLocks noChangeArrowheads="1"/>
          </p:cNvSpPr>
          <p:nvPr/>
        </p:nvSpPr>
        <p:spPr bwMode="auto">
          <a:xfrm>
            <a:off x="5572826" y="401637"/>
            <a:ext cx="18780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eaLnBrk="0" hangingPunct="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eaLnBrk="0" hangingPunct="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eaLnBrk="0" hangingPunct="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eaLnBrk="0" hangingPunct="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ctr" eaLnBrk="1" fontAlgn="base" hangingPunct="1">
              <a:spcBef>
                <a:spcPct val="0"/>
              </a:spcBef>
              <a:spcAft>
                <a:spcPct val="0"/>
              </a:spcAft>
              <a:buNone/>
            </a:pPr>
            <a:r>
              <a:rPr lang="ru-RU" altLang="ru-RU" sz="2800" b="1" dirty="0">
                <a:solidFill>
                  <a:srgbClr val="C00000"/>
                </a:solidFill>
                <a:latin typeface="Times New Roman" panose="02020603050405020304" pitchFamily="18" charset="0"/>
                <a:cs typeface="Times New Roman" panose="02020603050405020304" pitchFamily="18" charset="0"/>
              </a:rPr>
              <a:t>ВЕРЁВКА</a:t>
            </a:r>
          </a:p>
        </p:txBody>
      </p:sp>
      <p:pic>
        <p:nvPicPr>
          <p:cNvPr id="430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8628" y="3228555"/>
            <a:ext cx="4421775" cy="3251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5398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78682000_r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7" y="0"/>
            <a:ext cx="9382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4"/>
          <p:cNvSpPr>
            <a:spLocks noChangeArrowheads="1"/>
          </p:cNvSpPr>
          <p:nvPr/>
        </p:nvSpPr>
        <p:spPr bwMode="auto">
          <a:xfrm>
            <a:off x="1679167" y="1054793"/>
            <a:ext cx="9972902"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eaLnBrk="0" hangingPunct="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eaLnBrk="0" hangingPunct="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eaLnBrk="0" hangingPunct="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eaLnBrk="0" hangingPunct="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just" eaLnBrk="1" fontAlgn="base" hangingPunct="1">
              <a:spcBef>
                <a:spcPct val="0"/>
              </a:spcBef>
              <a:spcAft>
                <a:spcPct val="0"/>
              </a:spcAft>
              <a:buNone/>
            </a:pPr>
            <a:r>
              <a:rPr lang="ru-RU" altLang="ru-RU" sz="1800" b="1" u="sng" dirty="0">
                <a:solidFill>
                  <a:srgbClr val="9C5252"/>
                </a:solidFill>
                <a:latin typeface="Times New Roman" panose="02020603050405020304" pitchFamily="18" charset="0"/>
                <a:cs typeface="Times New Roman" panose="02020603050405020304" pitchFamily="18" charset="0"/>
              </a:rPr>
              <a:t>Цель игры: </a:t>
            </a:r>
            <a:r>
              <a:rPr lang="ru-RU" altLang="ru-RU" sz="1800" dirty="0">
                <a:solidFill>
                  <a:srgbClr val="9C5252"/>
                </a:solidFill>
                <a:latin typeface="Times New Roman" panose="02020603050405020304" pitchFamily="18" charset="0"/>
                <a:cs typeface="Times New Roman" panose="02020603050405020304" pitchFamily="18" charset="0"/>
              </a:rPr>
              <a:t>Развивать у детей умение действовать по сигналу, упражнять в беге по разным направлениям.</a:t>
            </a:r>
            <a:endParaRPr lang="ru-RU" altLang="ru-RU" sz="1800" dirty="0">
              <a:solidFill>
                <a:srgbClr val="9C5252"/>
              </a:solidFill>
              <a:latin typeface="Times New Roman" panose="02020603050405020304" pitchFamily="18" charset="0"/>
              <a:cs typeface="Arial" panose="020B0604020202020204" pitchFamily="34" charset="0"/>
            </a:endParaRPr>
          </a:p>
          <a:p>
            <a:pPr eaLnBrk="1" fontAlgn="base" hangingPunct="1">
              <a:spcBef>
                <a:spcPct val="0"/>
              </a:spcBef>
              <a:spcAft>
                <a:spcPct val="0"/>
              </a:spcAft>
              <a:buNone/>
            </a:pPr>
            <a:r>
              <a:rPr lang="ru-RU" altLang="ru-RU" sz="1800" b="1" u="sng" dirty="0">
                <a:solidFill>
                  <a:srgbClr val="9C5252"/>
                </a:solidFill>
                <a:latin typeface="Times New Roman" panose="02020603050405020304" pitchFamily="18" charset="0"/>
                <a:cs typeface="Times New Roman" panose="02020603050405020304" pitchFamily="18" charset="0"/>
              </a:rPr>
              <a:t>Ход игры: </a:t>
            </a:r>
            <a:r>
              <a:rPr lang="ru-RU" altLang="ru-RU" sz="1800" dirty="0">
                <a:solidFill>
                  <a:srgbClr val="9C5252"/>
                </a:solidFill>
                <a:latin typeface="Times New Roman" panose="02020603050405020304" pitchFamily="18" charset="0"/>
                <a:cs typeface="Times New Roman" panose="02020603050405020304" pitchFamily="18" charset="0"/>
              </a:rPr>
              <a:t>Дети встают парами лицом в центр круга.  Игру начинают двое, один из них — водящий, он стоит на 3—4 шага  сзади того, кто убегает от него.  Убегающий хлопает три раза в ладоши, после третьего хлопка бежит от водящего. Чтобы не быть осаленным, он встаёт впереди какой-нибудь пары. Прежде чем  встать, на бегу кричит: «Много троих, хватит двоих». Тот, кто в этой паре оказывается за ним, убегает от водящего. Если водящему удалось осалить убегающего, то они меняются ролями. </a:t>
            </a:r>
            <a:br>
              <a:rPr lang="ru-RU" altLang="ru-RU" sz="1800" dirty="0">
                <a:solidFill>
                  <a:srgbClr val="9C5252"/>
                </a:solidFill>
                <a:latin typeface="Times New Roman" panose="02020603050405020304" pitchFamily="18" charset="0"/>
                <a:cs typeface="Times New Roman" panose="02020603050405020304" pitchFamily="18" charset="0"/>
              </a:rPr>
            </a:br>
            <a:r>
              <a:rPr lang="ru-RU" altLang="ru-RU" sz="1800" b="1" u="sng" dirty="0">
                <a:solidFill>
                  <a:srgbClr val="9C5252"/>
                </a:solidFill>
                <a:latin typeface="Times New Roman" panose="02020603050405020304" pitchFamily="18" charset="0"/>
                <a:cs typeface="Times New Roman" panose="02020603050405020304" pitchFamily="18" charset="0"/>
              </a:rPr>
              <a:t>Правила:</a:t>
            </a:r>
            <a:r>
              <a:rPr lang="ru-RU" altLang="ru-RU" sz="1800" dirty="0">
                <a:solidFill>
                  <a:srgbClr val="9C5252"/>
                </a:solidFill>
                <a:latin typeface="Times New Roman" panose="02020603050405020304" pitchFamily="18" charset="0"/>
                <a:cs typeface="Times New Roman" panose="02020603050405020304" pitchFamily="18" charset="0"/>
              </a:rPr>
              <a:t/>
            </a:r>
            <a:br>
              <a:rPr lang="ru-RU" altLang="ru-RU" sz="1800" dirty="0">
                <a:solidFill>
                  <a:srgbClr val="9C5252"/>
                </a:solidFill>
                <a:latin typeface="Times New Roman" panose="02020603050405020304" pitchFamily="18" charset="0"/>
                <a:cs typeface="Times New Roman" panose="02020603050405020304" pitchFamily="18" charset="0"/>
              </a:rPr>
            </a:br>
            <a:r>
              <a:rPr lang="ru-RU" altLang="ru-RU" sz="1800" dirty="0">
                <a:solidFill>
                  <a:srgbClr val="9C5252"/>
                </a:solidFill>
                <a:latin typeface="Times New Roman" panose="02020603050405020304" pitchFamily="18" charset="0"/>
                <a:cs typeface="Times New Roman" panose="02020603050405020304" pitchFamily="18" charset="0"/>
              </a:rPr>
              <a:t>1.  Во время игры нельзя пробегать через круг. </a:t>
            </a:r>
            <a:br>
              <a:rPr lang="ru-RU" altLang="ru-RU" sz="1800" dirty="0">
                <a:solidFill>
                  <a:srgbClr val="9C5252"/>
                </a:solidFill>
                <a:latin typeface="Times New Roman" panose="02020603050405020304" pitchFamily="18" charset="0"/>
                <a:cs typeface="Times New Roman" panose="02020603050405020304" pitchFamily="18" charset="0"/>
              </a:rPr>
            </a:br>
            <a:r>
              <a:rPr lang="ru-RU" altLang="ru-RU" sz="1800" dirty="0">
                <a:solidFill>
                  <a:srgbClr val="9C5252"/>
                </a:solidFill>
                <a:latin typeface="Times New Roman" panose="02020603050405020304" pitchFamily="18" charset="0"/>
                <a:cs typeface="Times New Roman" panose="02020603050405020304" pitchFamily="18" charset="0"/>
              </a:rPr>
              <a:t>2.  Убегающему нельзя пробегать более двух кругов. </a:t>
            </a:r>
            <a:br>
              <a:rPr lang="ru-RU" altLang="ru-RU" sz="1800" dirty="0">
                <a:solidFill>
                  <a:srgbClr val="9C5252"/>
                </a:solidFill>
                <a:latin typeface="Times New Roman" panose="02020603050405020304" pitchFamily="18" charset="0"/>
                <a:cs typeface="Times New Roman" panose="02020603050405020304" pitchFamily="18" charset="0"/>
              </a:rPr>
            </a:br>
            <a:r>
              <a:rPr lang="ru-RU" altLang="ru-RU" sz="1800" dirty="0">
                <a:solidFill>
                  <a:srgbClr val="9C5252"/>
                </a:solidFill>
                <a:latin typeface="Times New Roman" panose="02020603050405020304" pitchFamily="18" charset="0"/>
                <a:cs typeface="Times New Roman" panose="02020603050405020304" pitchFamily="18" charset="0"/>
              </a:rPr>
              <a:t>3.  Как только он вбегает в круг, он должен сразу встать впереди какой-нибудь пары. </a:t>
            </a:r>
          </a:p>
          <a:p>
            <a:pPr eaLnBrk="1" fontAlgn="base" hangingPunct="1">
              <a:spcBef>
                <a:spcPct val="0"/>
              </a:spcBef>
              <a:spcAft>
                <a:spcPct val="0"/>
              </a:spcAft>
              <a:buNone/>
            </a:pPr>
            <a:r>
              <a:rPr lang="ru-RU" altLang="ru-RU" sz="1800" dirty="0">
                <a:solidFill>
                  <a:srgbClr val="9C5252"/>
                </a:solidFill>
                <a:latin typeface="Times New Roman" panose="02020603050405020304" pitchFamily="18" charset="0"/>
                <a:cs typeface="Times New Roman" panose="02020603050405020304" pitchFamily="18" charset="0"/>
              </a:rPr>
              <a:t>Нарушивший это правило становится водящим. </a:t>
            </a:r>
          </a:p>
        </p:txBody>
      </p:sp>
      <p:sp>
        <p:nvSpPr>
          <p:cNvPr id="44036" name="Прямоугольник 5"/>
          <p:cNvSpPr>
            <a:spLocks noChangeArrowheads="1"/>
          </p:cNvSpPr>
          <p:nvPr/>
        </p:nvSpPr>
        <p:spPr bwMode="auto">
          <a:xfrm>
            <a:off x="3779475" y="397920"/>
            <a:ext cx="59753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eaLnBrk="0" hangingPunct="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eaLnBrk="0" hangingPunct="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eaLnBrk="0" hangingPunct="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eaLnBrk="0" hangingPunct="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eaLnBrk="1" fontAlgn="base" hangingPunct="1">
              <a:spcBef>
                <a:spcPct val="0"/>
              </a:spcBef>
              <a:spcAft>
                <a:spcPct val="0"/>
              </a:spcAft>
              <a:buNone/>
            </a:pPr>
            <a:r>
              <a:rPr lang="ru-RU" altLang="ru-RU" sz="2800" b="1" dirty="0">
                <a:solidFill>
                  <a:srgbClr val="C00000"/>
                </a:solidFill>
                <a:latin typeface="Times New Roman" panose="02020603050405020304" pitchFamily="18" charset="0"/>
                <a:cs typeface="Times New Roman" panose="02020603050405020304" pitchFamily="18" charset="0"/>
              </a:rPr>
              <a:t>МНОГО ТРОИХ, ХВАТИТ ДВОИХ</a:t>
            </a:r>
          </a:p>
        </p:txBody>
      </p:sp>
      <p:pic>
        <p:nvPicPr>
          <p:cNvPr id="440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3279" y="4293658"/>
            <a:ext cx="3918721" cy="2564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89191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78682000_r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82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3"/>
          <p:cNvSpPr>
            <a:spLocks noChangeArrowheads="1"/>
          </p:cNvSpPr>
          <p:nvPr/>
        </p:nvSpPr>
        <p:spPr bwMode="auto">
          <a:xfrm>
            <a:off x="1717764" y="920826"/>
            <a:ext cx="978408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eaLnBrk="0" hangingPunct="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eaLnBrk="0" hangingPunct="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eaLnBrk="0" hangingPunct="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eaLnBrk="0" hangingPunct="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eaLnBrk="1" fontAlgn="base" hangingPunct="1">
              <a:spcBef>
                <a:spcPct val="0"/>
              </a:spcBef>
              <a:spcAft>
                <a:spcPct val="0"/>
              </a:spcAft>
              <a:buNone/>
            </a:pPr>
            <a:r>
              <a:rPr lang="ru-RU" altLang="ru-RU" sz="1800" b="1" u="sng" dirty="0">
                <a:solidFill>
                  <a:srgbClr val="9C5252"/>
                </a:solidFill>
                <a:latin typeface="Times New Roman" panose="02020603050405020304" pitchFamily="18" charset="0"/>
                <a:cs typeface="Times New Roman" panose="02020603050405020304" pitchFamily="18" charset="0"/>
              </a:rPr>
              <a:t>Цель игры:</a:t>
            </a:r>
            <a:r>
              <a:rPr lang="ru-RU" altLang="ru-RU" sz="1800" b="1" dirty="0">
                <a:solidFill>
                  <a:srgbClr val="9C5252"/>
                </a:solidFill>
                <a:latin typeface="Times New Roman" panose="02020603050405020304" pitchFamily="18" charset="0"/>
                <a:cs typeface="Times New Roman" panose="02020603050405020304" pitchFamily="18" charset="0"/>
              </a:rPr>
              <a:t> </a:t>
            </a:r>
            <a:r>
              <a:rPr lang="ru-RU" altLang="ru-RU" sz="1800" dirty="0">
                <a:solidFill>
                  <a:srgbClr val="9C5252"/>
                </a:solidFill>
                <a:latin typeface="Times New Roman" panose="02020603050405020304" pitchFamily="18" charset="0"/>
                <a:cs typeface="Times New Roman" panose="02020603050405020304" pitchFamily="18" charset="0"/>
              </a:rPr>
              <a:t>Развивать у детей умение действовать по сигналу.</a:t>
            </a:r>
          </a:p>
          <a:p>
            <a:pPr eaLnBrk="1" fontAlgn="base" hangingPunct="1">
              <a:spcBef>
                <a:spcPct val="0"/>
              </a:spcBef>
              <a:spcAft>
                <a:spcPct val="0"/>
              </a:spcAft>
              <a:buNone/>
            </a:pPr>
            <a:r>
              <a:rPr lang="ru-RU" altLang="ru-RU" sz="1800" b="1" u="sng" dirty="0">
                <a:solidFill>
                  <a:srgbClr val="9C5252"/>
                </a:solidFill>
                <a:latin typeface="Times New Roman" panose="02020603050405020304" pitchFamily="18" charset="0"/>
                <a:cs typeface="Times New Roman" panose="02020603050405020304" pitchFamily="18" charset="0"/>
              </a:rPr>
              <a:t>Ход игры: </a:t>
            </a:r>
            <a:r>
              <a:rPr lang="ru-RU" altLang="ru-RU" sz="1800" dirty="0">
                <a:solidFill>
                  <a:srgbClr val="9C5252"/>
                </a:solidFill>
                <a:latin typeface="Times New Roman" panose="02020603050405020304" pitchFamily="18" charset="0"/>
                <a:cs typeface="Times New Roman" panose="02020603050405020304" pitchFamily="18" charset="0"/>
              </a:rPr>
              <a:t>Играющие встают парами друг за другом. Впереди всех на расстоянии 2-х шагов стоит водящий – горелка. </a:t>
            </a:r>
          </a:p>
          <a:p>
            <a:pPr eaLnBrk="1" fontAlgn="base" hangingPunct="1">
              <a:spcBef>
                <a:spcPct val="0"/>
              </a:spcBef>
              <a:spcAft>
                <a:spcPct val="0"/>
              </a:spcAft>
              <a:buNone/>
            </a:pPr>
            <a:r>
              <a:rPr lang="ru-RU" altLang="ru-RU" sz="1800" b="1" i="1" u="sng" dirty="0">
                <a:solidFill>
                  <a:srgbClr val="007000"/>
                </a:solidFill>
                <a:latin typeface="Times New Roman" panose="02020603050405020304" pitchFamily="18" charset="0"/>
                <a:cs typeface="Times New Roman" panose="02020603050405020304" pitchFamily="18" charset="0"/>
              </a:rPr>
              <a:t>Играющие нараспев говорят слова:</a:t>
            </a:r>
          </a:p>
          <a:p>
            <a:pPr eaLnBrk="1" fontAlgn="base" hangingPunct="1">
              <a:spcBef>
                <a:spcPct val="0"/>
              </a:spcBef>
              <a:spcAft>
                <a:spcPct val="0"/>
              </a:spcAft>
              <a:buNone/>
            </a:pPr>
            <a:r>
              <a:rPr lang="ru-RU" altLang="ru-RU" sz="1800" b="1" i="1" dirty="0">
                <a:solidFill>
                  <a:srgbClr val="007000"/>
                </a:solidFill>
                <a:latin typeface="Times New Roman" panose="02020603050405020304" pitchFamily="18" charset="0"/>
                <a:cs typeface="Times New Roman" panose="02020603050405020304" pitchFamily="18" charset="0"/>
              </a:rPr>
              <a:t>             Гори, гори ясно,                              Погляди на небо:</a:t>
            </a:r>
          </a:p>
          <a:p>
            <a:pPr eaLnBrk="1" fontAlgn="base" hangingPunct="1">
              <a:spcBef>
                <a:spcPct val="0"/>
              </a:spcBef>
              <a:spcAft>
                <a:spcPct val="0"/>
              </a:spcAft>
              <a:buNone/>
            </a:pPr>
            <a:r>
              <a:rPr lang="ru-RU" altLang="ru-RU" sz="1800" b="1" i="1" dirty="0">
                <a:solidFill>
                  <a:srgbClr val="007000"/>
                </a:solidFill>
                <a:latin typeface="Times New Roman" panose="02020603050405020304" pitchFamily="18" charset="0"/>
                <a:cs typeface="Times New Roman" panose="02020603050405020304" pitchFamily="18" charset="0"/>
              </a:rPr>
              <a:t>             Чтобы на погасло.                        Звезды горят,</a:t>
            </a:r>
          </a:p>
          <a:p>
            <a:pPr eaLnBrk="1" fontAlgn="base" hangingPunct="1">
              <a:spcBef>
                <a:spcPct val="0"/>
              </a:spcBef>
              <a:spcAft>
                <a:spcPct val="0"/>
              </a:spcAft>
              <a:buNone/>
            </a:pPr>
            <a:r>
              <a:rPr lang="ru-RU" altLang="ru-RU" sz="1800" b="1" i="1" dirty="0">
                <a:solidFill>
                  <a:srgbClr val="007000"/>
                </a:solidFill>
                <a:latin typeface="Times New Roman" panose="02020603050405020304" pitchFamily="18" charset="0"/>
                <a:cs typeface="Times New Roman" panose="02020603050405020304" pitchFamily="18" charset="0"/>
              </a:rPr>
              <a:t>             Стой подоле,                                  Журавли кричат:</a:t>
            </a:r>
          </a:p>
          <a:p>
            <a:pPr eaLnBrk="1" fontAlgn="base" hangingPunct="1">
              <a:spcBef>
                <a:spcPct val="0"/>
              </a:spcBef>
              <a:spcAft>
                <a:spcPct val="0"/>
              </a:spcAft>
              <a:buNone/>
            </a:pPr>
            <a:r>
              <a:rPr lang="ru-RU" altLang="ru-RU" sz="1800" b="1" i="1" dirty="0">
                <a:solidFill>
                  <a:srgbClr val="007000"/>
                </a:solidFill>
                <a:latin typeface="Times New Roman" panose="02020603050405020304" pitchFamily="18" charset="0"/>
                <a:cs typeface="Times New Roman" panose="02020603050405020304" pitchFamily="18" charset="0"/>
              </a:rPr>
              <a:t>             Гляди на поле,                               - </a:t>
            </a:r>
            <a:r>
              <a:rPr lang="ru-RU" altLang="ru-RU" sz="1800" b="1" i="1" dirty="0" err="1">
                <a:solidFill>
                  <a:srgbClr val="007000"/>
                </a:solidFill>
                <a:latin typeface="Times New Roman" panose="02020603050405020304" pitchFamily="18" charset="0"/>
                <a:cs typeface="Times New Roman" panose="02020603050405020304" pitchFamily="18" charset="0"/>
              </a:rPr>
              <a:t>Гу</a:t>
            </a:r>
            <a:r>
              <a:rPr lang="ru-RU" altLang="ru-RU" sz="1800" b="1" i="1" dirty="0">
                <a:solidFill>
                  <a:srgbClr val="007000"/>
                </a:solidFill>
                <a:latin typeface="Times New Roman" panose="02020603050405020304" pitchFamily="18" charset="0"/>
                <a:cs typeface="Times New Roman" panose="02020603050405020304" pitchFamily="18" charset="0"/>
              </a:rPr>
              <a:t>, </a:t>
            </a:r>
            <a:r>
              <a:rPr lang="ru-RU" altLang="ru-RU" sz="1800" b="1" i="1" dirty="0" err="1">
                <a:solidFill>
                  <a:srgbClr val="007000"/>
                </a:solidFill>
                <a:latin typeface="Times New Roman" panose="02020603050405020304" pitchFamily="18" charset="0"/>
                <a:cs typeface="Times New Roman" panose="02020603050405020304" pitchFamily="18" charset="0"/>
              </a:rPr>
              <a:t>гу</a:t>
            </a:r>
            <a:r>
              <a:rPr lang="ru-RU" altLang="ru-RU" sz="1800" b="1" i="1" dirty="0">
                <a:solidFill>
                  <a:srgbClr val="007000"/>
                </a:solidFill>
                <a:latin typeface="Times New Roman" panose="02020603050405020304" pitchFamily="18" charset="0"/>
                <a:cs typeface="Times New Roman" panose="02020603050405020304" pitchFamily="18" charset="0"/>
              </a:rPr>
              <a:t>, убегу.</a:t>
            </a:r>
          </a:p>
          <a:p>
            <a:pPr eaLnBrk="1" fontAlgn="base" hangingPunct="1">
              <a:spcBef>
                <a:spcPct val="0"/>
              </a:spcBef>
              <a:spcAft>
                <a:spcPct val="0"/>
              </a:spcAft>
              <a:buNone/>
            </a:pPr>
            <a:r>
              <a:rPr lang="ru-RU" altLang="ru-RU" sz="1800" b="1" i="1" dirty="0">
                <a:solidFill>
                  <a:srgbClr val="007000"/>
                </a:solidFill>
                <a:latin typeface="Times New Roman" panose="02020603050405020304" pitchFamily="18" charset="0"/>
                <a:cs typeface="Times New Roman" panose="02020603050405020304" pitchFamily="18" charset="0"/>
              </a:rPr>
              <a:t>            Едут там трубачи                        Раз, два, не воронь,</a:t>
            </a:r>
          </a:p>
          <a:p>
            <a:pPr eaLnBrk="1" fontAlgn="base" hangingPunct="1">
              <a:spcBef>
                <a:spcPct val="0"/>
              </a:spcBef>
              <a:spcAft>
                <a:spcPct val="0"/>
              </a:spcAft>
              <a:buNone/>
            </a:pPr>
            <a:r>
              <a:rPr lang="ru-RU" altLang="ru-RU" sz="1800" b="1" i="1" dirty="0">
                <a:solidFill>
                  <a:srgbClr val="007000"/>
                </a:solidFill>
                <a:latin typeface="Times New Roman" panose="02020603050405020304" pitchFamily="18" charset="0"/>
                <a:cs typeface="Times New Roman" panose="02020603050405020304" pitchFamily="18" charset="0"/>
              </a:rPr>
              <a:t>            Да едят калачи.                             А беги как огонь.        </a:t>
            </a:r>
          </a:p>
          <a:p>
            <a:pPr algn="just" eaLnBrk="1" fontAlgn="base" hangingPunct="1">
              <a:spcBef>
                <a:spcPct val="0"/>
              </a:spcBef>
              <a:spcAft>
                <a:spcPct val="0"/>
              </a:spcAft>
              <a:buNone/>
            </a:pPr>
            <a:r>
              <a:rPr lang="ru-RU" altLang="ru-RU" sz="1800" dirty="0">
                <a:solidFill>
                  <a:srgbClr val="9C5252"/>
                </a:solidFill>
                <a:latin typeface="Times New Roman" panose="02020603050405020304" pitchFamily="18" charset="0"/>
                <a:cs typeface="Times New Roman" panose="02020603050405020304" pitchFamily="18" charset="0"/>
              </a:rPr>
              <a:t>После последних слов дети, стоящие в последней паре, бегут с двух сторон вдоль колонны. Горелка старается запятнать одного из них. Если бегущие игроки успели взять друг друга за руки, прежде чем грелка запятнает одного из них, то они встают впереди первой пары, а горелка вновь горит. Игра повторяется. Если горелке удается запятнать одного из бегущих в паре, то он встает в ним впереди всей колонны, а тот, кто остался без пары, горит. Горелка не должен оглядываться. Он догоняет убегающих игроков сразу же, как только они пробегут мимо него.</a:t>
            </a:r>
          </a:p>
        </p:txBody>
      </p:sp>
      <p:sp>
        <p:nvSpPr>
          <p:cNvPr id="45060" name="Прямоугольник 5"/>
          <p:cNvSpPr>
            <a:spLocks noChangeArrowheads="1"/>
          </p:cNvSpPr>
          <p:nvPr/>
        </p:nvSpPr>
        <p:spPr bwMode="auto">
          <a:xfrm>
            <a:off x="5637461" y="306480"/>
            <a:ext cx="19446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eaLnBrk="0" hangingPunct="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eaLnBrk="0" hangingPunct="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eaLnBrk="0" hangingPunct="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eaLnBrk="0" hangingPunct="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eaLnBrk="1" fontAlgn="base" hangingPunct="1">
              <a:spcBef>
                <a:spcPct val="0"/>
              </a:spcBef>
              <a:spcAft>
                <a:spcPct val="0"/>
              </a:spcAft>
              <a:buNone/>
            </a:pPr>
            <a:r>
              <a:rPr lang="ru-RU" altLang="ru-RU" sz="2800" b="1" dirty="0">
                <a:solidFill>
                  <a:srgbClr val="C00000"/>
                </a:solidFill>
                <a:latin typeface="Times New Roman" panose="02020603050405020304" pitchFamily="18" charset="0"/>
                <a:cs typeface="Times New Roman" panose="02020603050405020304" pitchFamily="18" charset="0"/>
              </a:rPr>
              <a:t>ГОРЕЛКИ</a:t>
            </a:r>
          </a:p>
        </p:txBody>
      </p:sp>
      <p:pic>
        <p:nvPicPr>
          <p:cNvPr id="4506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4034" y="5246540"/>
            <a:ext cx="2849108" cy="161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51390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78682000_r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56"/>
            <a:ext cx="9382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3"/>
          <p:cNvSpPr>
            <a:spLocks noChangeArrowheads="1"/>
          </p:cNvSpPr>
          <p:nvPr/>
        </p:nvSpPr>
        <p:spPr bwMode="auto">
          <a:xfrm>
            <a:off x="1489166" y="889184"/>
            <a:ext cx="10136776"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eaLnBrk="0" hangingPunct="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eaLnBrk="0" hangingPunct="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eaLnBrk="0" hangingPunct="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eaLnBrk="0" hangingPunct="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just" eaLnBrk="1" fontAlgn="base" hangingPunct="1">
              <a:spcBef>
                <a:spcPct val="0"/>
              </a:spcBef>
              <a:spcAft>
                <a:spcPct val="0"/>
              </a:spcAft>
              <a:buNone/>
            </a:pPr>
            <a:r>
              <a:rPr lang="ru-RU" altLang="ru-RU" sz="1800" b="1" u="sng" dirty="0">
                <a:solidFill>
                  <a:srgbClr val="9C5252"/>
                </a:solidFill>
                <a:latin typeface="Times New Roman" panose="02020603050405020304" pitchFamily="18" charset="0"/>
                <a:cs typeface="Times New Roman" panose="02020603050405020304" pitchFamily="18" charset="0"/>
              </a:rPr>
              <a:t>Цель игры:</a:t>
            </a:r>
            <a:r>
              <a:rPr lang="ru-RU" altLang="ru-RU" sz="1800" b="1" dirty="0">
                <a:solidFill>
                  <a:srgbClr val="9C5252"/>
                </a:solidFill>
                <a:latin typeface="Times New Roman" panose="02020603050405020304" pitchFamily="18" charset="0"/>
                <a:cs typeface="Times New Roman" panose="02020603050405020304" pitchFamily="18" charset="0"/>
              </a:rPr>
              <a:t> </a:t>
            </a:r>
            <a:r>
              <a:rPr lang="ru-RU" altLang="ru-RU" sz="1800" dirty="0">
                <a:solidFill>
                  <a:srgbClr val="9C5252"/>
                </a:solidFill>
                <a:latin typeface="Times New Roman" panose="02020603050405020304" pitchFamily="18" charset="0"/>
                <a:cs typeface="Times New Roman" panose="02020603050405020304" pitchFamily="18" charset="0"/>
              </a:rPr>
              <a:t>Развивать у детей умение действовать по сигналу, упражнять в построении в круг, ходьбе  со  сменой направления. </a:t>
            </a:r>
          </a:p>
          <a:p>
            <a:pPr algn="just" eaLnBrk="1" fontAlgn="base" hangingPunct="1">
              <a:spcBef>
                <a:spcPct val="0"/>
              </a:spcBef>
              <a:spcAft>
                <a:spcPct val="0"/>
              </a:spcAft>
              <a:buNone/>
            </a:pPr>
            <a:r>
              <a:rPr lang="ru-RU" altLang="ru-RU" sz="1800" b="1" u="sng" dirty="0">
                <a:solidFill>
                  <a:srgbClr val="9C5252"/>
                </a:solidFill>
                <a:latin typeface="Times New Roman" panose="02020603050405020304" pitchFamily="18" charset="0"/>
                <a:cs typeface="Times New Roman" panose="02020603050405020304" pitchFamily="18" charset="0"/>
              </a:rPr>
              <a:t>Ход игры: </a:t>
            </a:r>
            <a:r>
              <a:rPr lang="ru-RU" altLang="ru-RU" sz="1800" dirty="0">
                <a:solidFill>
                  <a:srgbClr val="9C5252"/>
                </a:solidFill>
                <a:latin typeface="Times New Roman" panose="02020603050405020304" pitchFamily="18" charset="0"/>
                <a:cs typeface="Times New Roman" panose="02020603050405020304" pitchFamily="18" charset="0"/>
              </a:rPr>
              <a:t>В центре зала стоит ведущий. В поднятых руках он держит обруч с привязанными к нему ленточками. Дети стоят по кругу боком к центру, в руках у каждого конец ленточки. </a:t>
            </a:r>
          </a:p>
          <a:p>
            <a:pPr eaLnBrk="1" fontAlgn="base" hangingPunct="1">
              <a:spcBef>
                <a:spcPct val="0"/>
              </a:spcBef>
              <a:spcAft>
                <a:spcPct val="0"/>
              </a:spcAft>
              <a:buNone/>
            </a:pPr>
            <a:r>
              <a:rPr lang="ru-RU" altLang="ru-RU" sz="1800" b="1" i="1" u="sng" dirty="0">
                <a:solidFill>
                  <a:srgbClr val="9C5252"/>
                </a:solidFill>
                <a:latin typeface="Times New Roman" panose="02020603050405020304" pitchFamily="18" charset="0"/>
                <a:cs typeface="Times New Roman" panose="02020603050405020304" pitchFamily="18" charset="0"/>
              </a:rPr>
              <a:t>1 вариант:     </a:t>
            </a:r>
            <a:r>
              <a:rPr lang="ru-RU" altLang="ru-RU" sz="1800" b="1" i="1" u="sng" dirty="0">
                <a:solidFill>
                  <a:srgbClr val="007000"/>
                </a:solidFill>
                <a:latin typeface="Times New Roman" panose="02020603050405020304" pitchFamily="18" charset="0"/>
                <a:cs typeface="Times New Roman" panose="02020603050405020304" pitchFamily="18" charset="0"/>
              </a:rPr>
              <a:t>дети держаться за ленточки, медленно идут по кругу, произнося слова: </a:t>
            </a:r>
            <a:r>
              <a:rPr lang="ru-RU" altLang="ru-RU" sz="1800" b="1" i="1" dirty="0">
                <a:solidFill>
                  <a:srgbClr val="007000"/>
                </a:solidFill>
                <a:latin typeface="Times New Roman" panose="02020603050405020304" pitchFamily="18" charset="0"/>
                <a:cs typeface="Times New Roman" panose="02020603050405020304" pitchFamily="18" charset="0"/>
              </a:rPr>
              <a:t>   Еле-еле, еле-еле</a:t>
            </a:r>
            <a:br>
              <a:rPr lang="ru-RU" altLang="ru-RU" sz="1800" b="1" i="1" dirty="0">
                <a:solidFill>
                  <a:srgbClr val="007000"/>
                </a:solidFill>
                <a:latin typeface="Times New Roman" panose="02020603050405020304" pitchFamily="18" charset="0"/>
                <a:cs typeface="Times New Roman" panose="02020603050405020304" pitchFamily="18" charset="0"/>
              </a:rPr>
            </a:br>
            <a:r>
              <a:rPr lang="ru-RU" altLang="ru-RU" sz="1800" b="1" i="1" dirty="0">
                <a:solidFill>
                  <a:srgbClr val="007000"/>
                </a:solidFill>
                <a:latin typeface="Times New Roman" panose="02020603050405020304" pitchFamily="18" charset="0"/>
                <a:cs typeface="Times New Roman" panose="02020603050405020304" pitchFamily="18" charset="0"/>
              </a:rPr>
              <a:t>                                 Завертелись карусели</a:t>
            </a:r>
          </a:p>
          <a:p>
            <a:pPr eaLnBrk="1" fontAlgn="base" hangingPunct="1">
              <a:spcBef>
                <a:spcPct val="0"/>
              </a:spcBef>
              <a:spcAft>
                <a:spcPct val="0"/>
              </a:spcAft>
              <a:buNone/>
            </a:pPr>
            <a:r>
              <a:rPr lang="ru-RU" altLang="ru-RU" sz="1800" b="1" i="1" dirty="0">
                <a:solidFill>
                  <a:srgbClr val="007000"/>
                </a:solidFill>
                <a:latin typeface="Times New Roman" panose="02020603050405020304" pitchFamily="18" charset="0"/>
                <a:cs typeface="Times New Roman" panose="02020603050405020304" pitchFamily="18" charset="0"/>
              </a:rPr>
              <a:t>                                А потом, потом, потом</a:t>
            </a:r>
            <a:br>
              <a:rPr lang="ru-RU" altLang="ru-RU" sz="1800" b="1" i="1" dirty="0">
                <a:solidFill>
                  <a:srgbClr val="007000"/>
                </a:solidFill>
                <a:latin typeface="Times New Roman" panose="02020603050405020304" pitchFamily="18" charset="0"/>
                <a:cs typeface="Times New Roman" panose="02020603050405020304" pitchFamily="18" charset="0"/>
              </a:rPr>
            </a:br>
            <a:r>
              <a:rPr lang="ru-RU" altLang="ru-RU" sz="1800" b="1" i="1" dirty="0">
                <a:solidFill>
                  <a:srgbClr val="007000"/>
                </a:solidFill>
                <a:latin typeface="Times New Roman" panose="02020603050405020304" pitchFamily="18" charset="0"/>
                <a:cs typeface="Times New Roman" panose="02020603050405020304" pitchFamily="18" charset="0"/>
              </a:rPr>
              <a:t>                                Все бегом, бегом, бегом.</a:t>
            </a:r>
          </a:p>
          <a:p>
            <a:pPr eaLnBrk="1" fontAlgn="base" hangingPunct="1">
              <a:spcBef>
                <a:spcPct val="0"/>
              </a:spcBef>
              <a:spcAft>
                <a:spcPct val="0"/>
              </a:spcAft>
              <a:buNone/>
            </a:pPr>
            <a:r>
              <a:rPr lang="ru-RU" altLang="ru-RU" sz="1800" b="1" i="1" u="sng" dirty="0">
                <a:solidFill>
                  <a:srgbClr val="007000"/>
                </a:solidFill>
                <a:latin typeface="Times New Roman" panose="02020603050405020304" pitchFamily="18" charset="0"/>
                <a:cs typeface="Times New Roman" panose="02020603050405020304" pitchFamily="18" charset="0"/>
              </a:rPr>
              <a:t>Легко бегут по кругу</a:t>
            </a:r>
          </a:p>
          <a:p>
            <a:pPr eaLnBrk="1" fontAlgn="base" hangingPunct="1">
              <a:spcBef>
                <a:spcPct val="0"/>
              </a:spcBef>
              <a:spcAft>
                <a:spcPct val="0"/>
              </a:spcAft>
              <a:buNone/>
            </a:pPr>
            <a:r>
              <a:rPr lang="ru-RU" altLang="ru-RU" sz="1800" b="1" i="1" dirty="0">
                <a:solidFill>
                  <a:srgbClr val="007000"/>
                </a:solidFill>
                <a:latin typeface="Times New Roman" panose="02020603050405020304" pitchFamily="18" charset="0"/>
                <a:cs typeface="Times New Roman" panose="02020603050405020304" pitchFamily="18" charset="0"/>
              </a:rPr>
              <a:t>                               Тише, тише, не бегите,</a:t>
            </a:r>
            <a:br>
              <a:rPr lang="ru-RU" altLang="ru-RU" sz="1800" b="1" i="1" dirty="0">
                <a:solidFill>
                  <a:srgbClr val="007000"/>
                </a:solidFill>
                <a:latin typeface="Times New Roman" panose="02020603050405020304" pitchFamily="18" charset="0"/>
                <a:cs typeface="Times New Roman" panose="02020603050405020304" pitchFamily="18" charset="0"/>
              </a:rPr>
            </a:br>
            <a:r>
              <a:rPr lang="ru-RU" altLang="ru-RU" sz="1800" b="1" i="1" dirty="0">
                <a:solidFill>
                  <a:srgbClr val="007000"/>
                </a:solidFill>
                <a:latin typeface="Times New Roman" panose="02020603050405020304" pitchFamily="18" charset="0"/>
                <a:cs typeface="Times New Roman" panose="02020603050405020304" pitchFamily="18" charset="0"/>
              </a:rPr>
              <a:t>                                 Карусель остановите.</a:t>
            </a:r>
          </a:p>
          <a:p>
            <a:pPr eaLnBrk="1" fontAlgn="base" hangingPunct="1">
              <a:spcBef>
                <a:spcPct val="0"/>
              </a:spcBef>
              <a:spcAft>
                <a:spcPct val="0"/>
              </a:spcAft>
              <a:buNone/>
            </a:pPr>
            <a:r>
              <a:rPr lang="ru-RU" altLang="ru-RU" sz="1800" b="1" i="1" u="sng" dirty="0">
                <a:solidFill>
                  <a:srgbClr val="007000"/>
                </a:solidFill>
                <a:latin typeface="Times New Roman" panose="02020603050405020304" pitchFamily="18" charset="0"/>
                <a:cs typeface="Times New Roman" panose="02020603050405020304" pitchFamily="18" charset="0"/>
              </a:rPr>
              <a:t>Дети замедляют бег, останавливаются</a:t>
            </a:r>
          </a:p>
          <a:p>
            <a:pPr eaLnBrk="1" fontAlgn="base" hangingPunct="1">
              <a:spcBef>
                <a:spcPct val="0"/>
              </a:spcBef>
              <a:spcAft>
                <a:spcPct val="0"/>
              </a:spcAft>
              <a:buNone/>
            </a:pPr>
            <a:r>
              <a:rPr lang="ru-RU" altLang="ru-RU" sz="1800" b="1" i="1" dirty="0">
                <a:solidFill>
                  <a:srgbClr val="007000"/>
                </a:solidFill>
                <a:latin typeface="Times New Roman" panose="02020603050405020304" pitchFamily="18" charset="0"/>
                <a:cs typeface="Times New Roman" panose="02020603050405020304" pitchFamily="18" charset="0"/>
              </a:rPr>
              <a:t>                                 Раз-два, раз-два,</a:t>
            </a:r>
            <a:br>
              <a:rPr lang="ru-RU" altLang="ru-RU" sz="1800" b="1" i="1" dirty="0">
                <a:solidFill>
                  <a:srgbClr val="007000"/>
                </a:solidFill>
                <a:latin typeface="Times New Roman" panose="02020603050405020304" pitchFamily="18" charset="0"/>
                <a:cs typeface="Times New Roman" panose="02020603050405020304" pitchFamily="18" charset="0"/>
              </a:rPr>
            </a:br>
            <a:r>
              <a:rPr lang="ru-RU" altLang="ru-RU" sz="1800" b="1" i="1" dirty="0">
                <a:solidFill>
                  <a:srgbClr val="007000"/>
                </a:solidFill>
                <a:latin typeface="Times New Roman" panose="02020603050405020304" pitchFamily="18" charset="0"/>
                <a:cs typeface="Times New Roman" panose="02020603050405020304" pitchFamily="18" charset="0"/>
              </a:rPr>
              <a:t>        </a:t>
            </a:r>
            <a:endParaRPr lang="ru-RU" altLang="ru-RU" sz="1800" b="1" i="1" dirty="0" smtClean="0">
              <a:solidFill>
                <a:srgbClr val="007000"/>
              </a:solidFill>
              <a:latin typeface="Times New Roman" panose="02020603050405020304" pitchFamily="18" charset="0"/>
              <a:cs typeface="Times New Roman" panose="02020603050405020304" pitchFamily="18" charset="0"/>
            </a:endParaRPr>
          </a:p>
          <a:p>
            <a:pPr eaLnBrk="1" fontAlgn="base" hangingPunct="1">
              <a:spcBef>
                <a:spcPct val="0"/>
              </a:spcBef>
              <a:spcAft>
                <a:spcPct val="0"/>
              </a:spcAft>
              <a:buNone/>
            </a:pPr>
            <a:endParaRPr lang="ru-RU" altLang="ru-RU" sz="1800" b="1" i="1" dirty="0">
              <a:solidFill>
                <a:srgbClr val="007000"/>
              </a:solidFill>
              <a:latin typeface="Times New Roman" panose="02020603050405020304" pitchFamily="18" charset="0"/>
              <a:cs typeface="Times New Roman" panose="02020603050405020304" pitchFamily="18" charset="0"/>
            </a:endParaRPr>
          </a:p>
          <a:p>
            <a:pPr eaLnBrk="1" fontAlgn="base" hangingPunct="1">
              <a:spcBef>
                <a:spcPct val="0"/>
              </a:spcBef>
              <a:spcAft>
                <a:spcPct val="0"/>
              </a:spcAft>
              <a:buNone/>
            </a:pPr>
            <a:r>
              <a:rPr lang="ru-RU" altLang="ru-RU" sz="1800" b="1" i="1" dirty="0" smtClean="0">
                <a:solidFill>
                  <a:srgbClr val="007000"/>
                </a:solidFill>
                <a:latin typeface="Times New Roman" panose="02020603050405020304" pitchFamily="18" charset="0"/>
                <a:cs typeface="Times New Roman" panose="02020603050405020304" pitchFamily="18" charset="0"/>
              </a:rPr>
              <a:t>                        </a:t>
            </a:r>
            <a:r>
              <a:rPr lang="ru-RU" altLang="ru-RU" sz="1800" b="1" i="1" dirty="0">
                <a:solidFill>
                  <a:srgbClr val="007000"/>
                </a:solidFill>
                <a:latin typeface="Times New Roman" panose="02020603050405020304" pitchFamily="18" charset="0"/>
                <a:cs typeface="Times New Roman" panose="02020603050405020304" pitchFamily="18" charset="0"/>
              </a:rPr>
              <a:t>Вот и кончилась игра.</a:t>
            </a:r>
          </a:p>
          <a:p>
            <a:pPr algn="just" eaLnBrk="1" fontAlgn="base" hangingPunct="1">
              <a:spcBef>
                <a:spcPct val="0"/>
              </a:spcBef>
              <a:spcAft>
                <a:spcPct val="0"/>
              </a:spcAft>
              <a:buNone/>
            </a:pPr>
            <a:r>
              <a:rPr lang="ru-RU" altLang="ru-RU" sz="1800" b="1" i="1" u="sng" dirty="0">
                <a:solidFill>
                  <a:srgbClr val="9C5252"/>
                </a:solidFill>
                <a:latin typeface="Times New Roman" panose="02020603050405020304" pitchFamily="18" charset="0"/>
                <a:cs typeface="Times New Roman" panose="02020603050405020304" pitchFamily="18" charset="0"/>
              </a:rPr>
              <a:t>2 вариант:  </a:t>
            </a:r>
            <a:r>
              <a:rPr lang="ru-RU" altLang="ru-RU" sz="1800" i="1" dirty="0">
                <a:solidFill>
                  <a:srgbClr val="9C5252"/>
                </a:solidFill>
                <a:latin typeface="Times New Roman" panose="02020603050405020304" pitchFamily="18" charset="0"/>
                <a:cs typeface="Times New Roman" panose="02020603050405020304" pitchFamily="18" charset="0"/>
              </a:rPr>
              <a:t>дети бегут по кругу под народную плясовую мелодию. С окончанием музыки каждый старается быстро подобрать конец ленточки. Ребенок, оставшийся без ленты, выбывает из игры.</a:t>
            </a:r>
            <a:endParaRPr lang="ru-RU" altLang="ru-RU" sz="1800" dirty="0">
              <a:solidFill>
                <a:srgbClr val="9C5252"/>
              </a:solidFill>
              <a:latin typeface="Times New Roman" panose="02020603050405020304" pitchFamily="18" charset="0"/>
              <a:cs typeface="Times New Roman" panose="02020603050405020304" pitchFamily="18" charset="0"/>
            </a:endParaRPr>
          </a:p>
          <a:p>
            <a:pPr algn="ctr" fontAlgn="base">
              <a:spcBef>
                <a:spcPct val="0"/>
              </a:spcBef>
              <a:spcAft>
                <a:spcPct val="0"/>
              </a:spcAft>
              <a:buNone/>
            </a:pPr>
            <a:endParaRPr lang="ru-RU" altLang="ru-RU" sz="1800" dirty="0" smtClean="0">
              <a:solidFill>
                <a:prstClr val="black"/>
              </a:solidFill>
              <a:latin typeface="Times New Roman" panose="02020603050405020304" pitchFamily="18" charset="0"/>
              <a:cs typeface="Times New Roman" panose="02020603050405020304" pitchFamily="18" charset="0"/>
            </a:endParaRPr>
          </a:p>
          <a:p>
            <a:pPr algn="ctr" fontAlgn="base">
              <a:spcBef>
                <a:spcPct val="0"/>
              </a:spcBef>
              <a:spcAft>
                <a:spcPct val="0"/>
              </a:spcAft>
              <a:buNone/>
            </a:pPr>
            <a:endParaRPr lang="ru-RU" altLang="ru-RU" sz="1800" dirty="0">
              <a:solidFill>
                <a:prstClr val="black"/>
              </a:solidFill>
              <a:latin typeface="Times New Roman" panose="02020603050405020304" pitchFamily="18" charset="0"/>
              <a:cs typeface="Times New Roman" panose="02020603050405020304" pitchFamily="18" charset="0"/>
            </a:endParaRPr>
          </a:p>
          <a:p>
            <a:pPr algn="ctr" fontAlgn="base">
              <a:spcBef>
                <a:spcPct val="0"/>
              </a:spcBef>
              <a:spcAft>
                <a:spcPct val="0"/>
              </a:spcAft>
              <a:buNone/>
            </a:pPr>
            <a:endParaRPr lang="ru-RU" altLang="ru-RU" sz="1800" dirty="0">
              <a:solidFill>
                <a:prstClr val="black"/>
              </a:solidFill>
              <a:latin typeface="Times New Roman" panose="02020603050405020304" pitchFamily="18" charset="0"/>
              <a:cs typeface="Times New Roman" panose="02020603050405020304" pitchFamily="18" charset="0"/>
            </a:endParaRPr>
          </a:p>
        </p:txBody>
      </p:sp>
      <p:sp>
        <p:nvSpPr>
          <p:cNvPr id="46085" name="Прямоугольник 6"/>
          <p:cNvSpPr>
            <a:spLocks noChangeArrowheads="1"/>
          </p:cNvSpPr>
          <p:nvPr/>
        </p:nvSpPr>
        <p:spPr bwMode="auto">
          <a:xfrm>
            <a:off x="5469323" y="299540"/>
            <a:ext cx="21764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eaLnBrk="0" hangingPunct="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eaLnBrk="0" hangingPunct="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eaLnBrk="0" hangingPunct="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eaLnBrk="0" hangingPunct="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eaLnBrk="1" fontAlgn="base" hangingPunct="1">
              <a:spcBef>
                <a:spcPct val="0"/>
              </a:spcBef>
              <a:spcAft>
                <a:spcPct val="0"/>
              </a:spcAft>
              <a:buNone/>
            </a:pPr>
            <a:r>
              <a:rPr lang="ru-RU" altLang="ru-RU" sz="2800" b="1" dirty="0">
                <a:solidFill>
                  <a:srgbClr val="C00000"/>
                </a:solidFill>
                <a:latin typeface="Times New Roman" panose="02020603050405020304" pitchFamily="18" charset="0"/>
                <a:cs typeface="Times New Roman" panose="02020603050405020304" pitchFamily="18" charset="0"/>
              </a:rPr>
              <a:t>КАРУСЕЛЬ</a:t>
            </a:r>
          </a:p>
        </p:txBody>
      </p:sp>
      <p:pic>
        <p:nvPicPr>
          <p:cNvPr id="43016" name="Picture 8" descr="detsad-1392892287"/>
          <p:cNvPicPr>
            <a:picLocks noChangeAspect="1" noChangeArrowheads="1"/>
          </p:cNvPicPr>
          <p:nvPr/>
        </p:nvPicPr>
        <p:blipFill>
          <a:blip r:embed="rId3" cstate="print"/>
          <a:srcRect/>
          <a:stretch>
            <a:fillRect/>
          </a:stretch>
        </p:blipFill>
        <p:spPr bwMode="auto">
          <a:xfrm>
            <a:off x="6415386" y="2677887"/>
            <a:ext cx="4888575" cy="2551954"/>
          </a:xfrm>
          <a:prstGeom prst="rect">
            <a:avLst/>
          </a:prstGeom>
          <a:ln>
            <a:noFill/>
          </a:ln>
          <a:effectLst>
            <a:softEdge rad="112500"/>
          </a:effectLst>
        </p:spPr>
      </p:pic>
    </p:spTree>
    <p:extLst>
      <p:ext uri="{BB962C8B-B14F-4D97-AF65-F5344CB8AC3E}">
        <p14:creationId xmlns:p14="http://schemas.microsoft.com/office/powerpoint/2010/main" val="39585798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descr="78682000_r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82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4"/>
          <p:cNvSpPr>
            <a:spLocks noChangeArrowheads="1"/>
          </p:cNvSpPr>
          <p:nvPr/>
        </p:nvSpPr>
        <p:spPr bwMode="auto">
          <a:xfrm>
            <a:off x="1495696" y="1068482"/>
            <a:ext cx="10136777"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eaLnBrk="0" hangingPunct="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eaLnBrk="0" hangingPunct="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eaLnBrk="0" hangingPunct="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eaLnBrk="0" hangingPunct="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just" eaLnBrk="1" fontAlgn="base" hangingPunct="1">
              <a:spcBef>
                <a:spcPct val="0"/>
              </a:spcBef>
              <a:spcAft>
                <a:spcPct val="0"/>
              </a:spcAft>
              <a:buNone/>
            </a:pPr>
            <a:r>
              <a:rPr lang="ru-RU" altLang="ru-RU" sz="1800" b="1" u="sng" dirty="0">
                <a:solidFill>
                  <a:srgbClr val="9C5252"/>
                </a:solidFill>
                <a:latin typeface="Times New Roman" panose="02020603050405020304" pitchFamily="18" charset="0"/>
                <a:cs typeface="Times New Roman" panose="02020603050405020304" pitchFamily="18" charset="0"/>
              </a:rPr>
              <a:t>Цель:</a:t>
            </a:r>
            <a:r>
              <a:rPr lang="ru-RU" altLang="ru-RU" sz="1800" dirty="0">
                <a:solidFill>
                  <a:srgbClr val="9C5252"/>
                </a:solidFill>
                <a:latin typeface="Times New Roman" panose="02020603050405020304" pitchFamily="18" charset="0"/>
                <a:cs typeface="Times New Roman" panose="02020603050405020304" pitchFamily="18" charset="0"/>
              </a:rPr>
              <a:t> Развивать у детей умение выполнять движения по сигналу,  выдержке. Упражнять в ходьбе и беге.</a:t>
            </a:r>
          </a:p>
          <a:p>
            <a:pPr algn="just" eaLnBrk="1" fontAlgn="base" hangingPunct="1">
              <a:spcBef>
                <a:spcPct val="0"/>
              </a:spcBef>
              <a:spcAft>
                <a:spcPct val="0"/>
              </a:spcAft>
              <a:buNone/>
            </a:pPr>
            <a:r>
              <a:rPr lang="ru-RU" altLang="ru-RU" sz="1800" b="1" u="sng" dirty="0">
                <a:solidFill>
                  <a:srgbClr val="9C5252"/>
                </a:solidFill>
                <a:latin typeface="Times New Roman" panose="02020603050405020304" pitchFamily="18" charset="0"/>
                <a:cs typeface="Times New Roman" panose="02020603050405020304" pitchFamily="18" charset="0"/>
              </a:rPr>
              <a:t>Ход игры: </a:t>
            </a:r>
            <a:r>
              <a:rPr lang="ru-RU" altLang="ru-RU" sz="1800" dirty="0">
                <a:solidFill>
                  <a:srgbClr val="9C5252"/>
                </a:solidFill>
                <a:latin typeface="Times New Roman" panose="02020603050405020304" pitchFamily="18" charset="0"/>
                <a:cs typeface="Times New Roman" panose="02020603050405020304" pitchFamily="18" charset="0"/>
              </a:rPr>
              <a:t>На противоположных сторонах площадки обозначают два дома, в одном из них располагаются играющие. Посередине площадки с противоположных сторон встают два водящих мороза - Мороз-Красный нос и Мороз-Синий нос и </a:t>
            </a:r>
            <a:r>
              <a:rPr lang="ru-RU" altLang="ru-RU" sz="1800" b="1" i="1" u="sng" dirty="0">
                <a:solidFill>
                  <a:srgbClr val="007000"/>
                </a:solidFill>
                <a:latin typeface="Times New Roman" panose="02020603050405020304" pitchFamily="18" charset="0"/>
                <a:cs typeface="Times New Roman" panose="02020603050405020304" pitchFamily="18" charset="0"/>
              </a:rPr>
              <a:t>говорят:</a:t>
            </a:r>
          </a:p>
          <a:p>
            <a:pPr algn="just" eaLnBrk="1" fontAlgn="base" hangingPunct="1">
              <a:spcBef>
                <a:spcPct val="0"/>
              </a:spcBef>
              <a:spcAft>
                <a:spcPct val="0"/>
              </a:spcAft>
              <a:buNone/>
            </a:pPr>
            <a:r>
              <a:rPr lang="ru-RU" altLang="ru-RU" sz="1800" b="1" i="1" dirty="0">
                <a:solidFill>
                  <a:srgbClr val="007000"/>
                </a:solidFill>
                <a:latin typeface="Times New Roman" panose="02020603050405020304" pitchFamily="18" charset="0"/>
                <a:cs typeface="Times New Roman" panose="02020603050405020304" pitchFamily="18" charset="0"/>
              </a:rPr>
              <a:t>         Мы два брата молодые, </a:t>
            </a:r>
          </a:p>
          <a:p>
            <a:pPr algn="just" eaLnBrk="1" fontAlgn="base" hangingPunct="1">
              <a:spcBef>
                <a:spcPct val="0"/>
              </a:spcBef>
              <a:spcAft>
                <a:spcPct val="0"/>
              </a:spcAft>
              <a:buNone/>
            </a:pPr>
            <a:r>
              <a:rPr lang="ru-RU" altLang="ru-RU" sz="1800" b="1" i="1" dirty="0">
                <a:solidFill>
                  <a:srgbClr val="007000"/>
                </a:solidFill>
                <a:latin typeface="Times New Roman" panose="02020603050405020304" pitchFamily="18" charset="0"/>
                <a:cs typeface="Times New Roman" panose="02020603050405020304" pitchFamily="18" charset="0"/>
              </a:rPr>
              <a:t>         Два Мороза Удалые</a:t>
            </a:r>
          </a:p>
          <a:p>
            <a:pPr algn="just" eaLnBrk="1" fontAlgn="base" hangingPunct="1">
              <a:spcBef>
                <a:spcPct val="0"/>
              </a:spcBef>
              <a:spcAft>
                <a:spcPct val="0"/>
              </a:spcAft>
              <a:buNone/>
            </a:pPr>
            <a:r>
              <a:rPr lang="ru-RU" altLang="ru-RU" sz="1800" b="1" i="1" dirty="0">
                <a:solidFill>
                  <a:srgbClr val="007000"/>
                </a:solidFill>
                <a:latin typeface="Times New Roman" panose="02020603050405020304" pitchFamily="18" charset="0"/>
                <a:cs typeface="Times New Roman" panose="02020603050405020304" pitchFamily="18" charset="0"/>
              </a:rPr>
              <a:t>         Я Мороз-Красный нос,</a:t>
            </a:r>
          </a:p>
          <a:p>
            <a:pPr algn="just" eaLnBrk="1" fontAlgn="base" hangingPunct="1">
              <a:spcBef>
                <a:spcPct val="0"/>
              </a:spcBef>
              <a:spcAft>
                <a:spcPct val="0"/>
              </a:spcAft>
              <a:buNone/>
            </a:pPr>
            <a:r>
              <a:rPr lang="ru-RU" altLang="ru-RU" sz="1800" b="1" i="1" dirty="0">
                <a:solidFill>
                  <a:srgbClr val="007000"/>
                </a:solidFill>
                <a:latin typeface="Times New Roman" panose="02020603050405020304" pitchFamily="18" charset="0"/>
                <a:cs typeface="Times New Roman" panose="02020603050405020304" pitchFamily="18" charset="0"/>
              </a:rPr>
              <a:t>        Я Мороз – Синий нос,</a:t>
            </a:r>
          </a:p>
          <a:p>
            <a:pPr algn="just" eaLnBrk="1" fontAlgn="base" hangingPunct="1">
              <a:spcBef>
                <a:spcPct val="0"/>
              </a:spcBef>
              <a:spcAft>
                <a:spcPct val="0"/>
              </a:spcAft>
              <a:buNone/>
            </a:pPr>
            <a:r>
              <a:rPr lang="ru-RU" altLang="ru-RU" sz="1800" b="1" i="1" dirty="0">
                <a:solidFill>
                  <a:srgbClr val="007000"/>
                </a:solidFill>
                <a:latin typeface="Times New Roman" panose="02020603050405020304" pitchFamily="18" charset="0"/>
                <a:cs typeface="Times New Roman" panose="02020603050405020304" pitchFamily="18" charset="0"/>
              </a:rPr>
              <a:t>        Кто из вас решится</a:t>
            </a:r>
          </a:p>
          <a:p>
            <a:pPr algn="just" eaLnBrk="1" fontAlgn="base" hangingPunct="1">
              <a:spcBef>
                <a:spcPct val="0"/>
              </a:spcBef>
              <a:spcAft>
                <a:spcPct val="0"/>
              </a:spcAft>
              <a:buNone/>
            </a:pPr>
            <a:r>
              <a:rPr lang="ru-RU" altLang="ru-RU" sz="1800" b="1" i="1" dirty="0">
                <a:solidFill>
                  <a:srgbClr val="007000"/>
                </a:solidFill>
                <a:latin typeface="Times New Roman" panose="02020603050405020304" pitchFamily="18" charset="0"/>
                <a:cs typeface="Times New Roman" panose="02020603050405020304" pitchFamily="18" charset="0"/>
              </a:rPr>
              <a:t>        В путь-дороженьку пуститься?</a:t>
            </a:r>
          </a:p>
          <a:p>
            <a:pPr algn="just" eaLnBrk="1" fontAlgn="base" hangingPunct="1">
              <a:spcBef>
                <a:spcPct val="0"/>
              </a:spcBef>
              <a:spcAft>
                <a:spcPct val="0"/>
              </a:spcAft>
              <a:buNone/>
            </a:pPr>
            <a:r>
              <a:rPr lang="ru-RU" altLang="ru-RU" sz="1800" b="1" i="1" dirty="0">
                <a:solidFill>
                  <a:srgbClr val="007000"/>
                </a:solidFill>
                <a:latin typeface="Times New Roman" panose="02020603050405020304" pitchFamily="18" charset="0"/>
                <a:cs typeface="Times New Roman" panose="02020603050405020304" pitchFamily="18" charset="0"/>
              </a:rPr>
              <a:t> </a:t>
            </a:r>
            <a:r>
              <a:rPr lang="ru-RU" altLang="ru-RU" sz="1800" b="1" i="1" u="sng" dirty="0">
                <a:solidFill>
                  <a:srgbClr val="007000"/>
                </a:solidFill>
                <a:latin typeface="Times New Roman" panose="02020603050405020304" pitchFamily="18" charset="0"/>
                <a:cs typeface="Times New Roman" panose="02020603050405020304" pitchFamily="18" charset="0"/>
              </a:rPr>
              <a:t>Играющие отвечают:</a:t>
            </a:r>
          </a:p>
          <a:p>
            <a:pPr algn="just" eaLnBrk="1" fontAlgn="base" hangingPunct="1">
              <a:spcBef>
                <a:spcPct val="0"/>
              </a:spcBef>
              <a:spcAft>
                <a:spcPct val="0"/>
              </a:spcAft>
              <a:buNone/>
            </a:pPr>
            <a:r>
              <a:rPr lang="ru-RU" altLang="ru-RU" sz="1800" b="1" i="1" dirty="0">
                <a:solidFill>
                  <a:srgbClr val="007000"/>
                </a:solidFill>
                <a:latin typeface="Times New Roman" panose="02020603050405020304" pitchFamily="18" charset="0"/>
                <a:cs typeface="Times New Roman" panose="02020603050405020304" pitchFamily="18" charset="0"/>
              </a:rPr>
              <a:t>           Не боимся мы угроз</a:t>
            </a:r>
          </a:p>
          <a:p>
            <a:pPr algn="just" eaLnBrk="1" fontAlgn="base" hangingPunct="1">
              <a:spcBef>
                <a:spcPct val="0"/>
              </a:spcBef>
              <a:spcAft>
                <a:spcPct val="0"/>
              </a:spcAft>
              <a:buNone/>
            </a:pPr>
            <a:r>
              <a:rPr lang="ru-RU" altLang="ru-RU" sz="1800" b="1" i="1" dirty="0">
                <a:solidFill>
                  <a:srgbClr val="007000"/>
                </a:solidFill>
                <a:latin typeface="Times New Roman" panose="02020603050405020304" pitchFamily="18" charset="0"/>
                <a:cs typeface="Times New Roman" panose="02020603050405020304" pitchFamily="18" charset="0"/>
              </a:rPr>
              <a:t>           И не страшен нам мороз.</a:t>
            </a:r>
          </a:p>
          <a:p>
            <a:pPr algn="just" eaLnBrk="1" fontAlgn="base" hangingPunct="1">
              <a:spcBef>
                <a:spcPct val="0"/>
              </a:spcBef>
              <a:spcAft>
                <a:spcPct val="0"/>
              </a:spcAft>
              <a:buNone/>
            </a:pPr>
            <a:r>
              <a:rPr lang="ru-RU" altLang="ru-RU" sz="1800" dirty="0">
                <a:solidFill>
                  <a:srgbClr val="9C5252"/>
                </a:solidFill>
                <a:latin typeface="Times New Roman" panose="02020603050405020304" pitchFamily="18" charset="0"/>
                <a:cs typeface="Times New Roman" panose="02020603050405020304" pitchFamily="18" charset="0"/>
              </a:rPr>
              <a:t>После этого дети перебегают через площадку в другой дом. Морозы догоняют их и стараются заморозить (коснуться рукой). Замороженные останавливаются на том месте, где их настиг Мороз, и стоят до окончания перебежки. После нескольких перебежек выбирают других водящих. </a:t>
            </a:r>
            <a:r>
              <a:rPr lang="ru-RU" altLang="ru-RU" sz="1800" b="1" u="sng" dirty="0">
                <a:solidFill>
                  <a:srgbClr val="9C5252"/>
                </a:solidFill>
                <a:latin typeface="Times New Roman" panose="02020603050405020304" pitchFamily="18" charset="0"/>
                <a:cs typeface="Times New Roman" panose="02020603050405020304" pitchFamily="18" charset="0"/>
              </a:rPr>
              <a:t>Правила игры: </a:t>
            </a:r>
            <a:r>
              <a:rPr lang="ru-RU" altLang="ru-RU" sz="1800" dirty="0">
                <a:solidFill>
                  <a:srgbClr val="9C5252"/>
                </a:solidFill>
                <a:latin typeface="Times New Roman" panose="02020603050405020304" pitchFamily="18" charset="0"/>
                <a:cs typeface="Times New Roman" panose="02020603050405020304" pitchFamily="18" charset="0"/>
              </a:rPr>
              <a:t>Бежать можно только после слова «мороз», «замороженным» игрокам не сходить с места. </a:t>
            </a:r>
          </a:p>
        </p:txBody>
      </p:sp>
      <p:sp>
        <p:nvSpPr>
          <p:cNvPr id="47108" name="Прямоугольник 6"/>
          <p:cNvSpPr>
            <a:spLocks noChangeArrowheads="1"/>
          </p:cNvSpPr>
          <p:nvPr/>
        </p:nvSpPr>
        <p:spPr bwMode="auto">
          <a:xfrm>
            <a:off x="5284560" y="293416"/>
            <a:ext cx="25590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eaLnBrk="0" hangingPunct="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eaLnBrk="0" hangingPunct="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eaLnBrk="0" hangingPunct="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eaLnBrk="0" hangingPunct="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eaLnBrk="1" fontAlgn="base" hangingPunct="1">
              <a:spcBef>
                <a:spcPct val="0"/>
              </a:spcBef>
              <a:spcAft>
                <a:spcPct val="0"/>
              </a:spcAft>
              <a:buNone/>
            </a:pPr>
            <a:r>
              <a:rPr lang="ru-RU" altLang="ru-RU" sz="2800" b="1" dirty="0">
                <a:solidFill>
                  <a:srgbClr val="C00000"/>
                </a:solidFill>
                <a:latin typeface="Times New Roman" panose="02020603050405020304" pitchFamily="18" charset="0"/>
                <a:cs typeface="Times New Roman" panose="02020603050405020304" pitchFamily="18" charset="0"/>
              </a:rPr>
              <a:t>ДВА МОРОЗА</a:t>
            </a:r>
          </a:p>
        </p:txBody>
      </p:sp>
      <p:pic>
        <p:nvPicPr>
          <p:cNvPr id="5" name="Picture 3" descr="http://www.vyatmama.ru/skazki/6.jpg"/>
          <p:cNvPicPr>
            <a:picLocks noChangeAspect="1" noChangeArrowheads="1"/>
          </p:cNvPicPr>
          <p:nvPr/>
        </p:nvPicPr>
        <p:blipFill>
          <a:blip r:embed="rId3" cstate="print"/>
          <a:srcRect/>
          <a:stretch>
            <a:fillRect/>
          </a:stretch>
        </p:blipFill>
        <p:spPr bwMode="auto">
          <a:xfrm>
            <a:off x="6714310" y="2488065"/>
            <a:ext cx="4127862" cy="2239145"/>
          </a:xfrm>
          <a:prstGeom prst="rect">
            <a:avLst/>
          </a:prstGeom>
          <a:ln>
            <a:noFill/>
          </a:ln>
          <a:effectLst>
            <a:softEdge rad="112500"/>
          </a:effectLst>
        </p:spPr>
      </p:pic>
    </p:spTree>
    <p:extLst>
      <p:ext uri="{BB962C8B-B14F-4D97-AF65-F5344CB8AC3E}">
        <p14:creationId xmlns:p14="http://schemas.microsoft.com/office/powerpoint/2010/main" val="1615335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78682000_r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82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extBox 4"/>
          <p:cNvSpPr txBox="1">
            <a:spLocks noChangeArrowheads="1"/>
          </p:cNvSpPr>
          <p:nvPr/>
        </p:nvSpPr>
        <p:spPr bwMode="auto">
          <a:xfrm>
            <a:off x="5932939" y="280355"/>
            <a:ext cx="1327608" cy="584775"/>
          </a:xfrm>
          <a:prstGeom prst="rect">
            <a:avLst/>
          </a:prstGeom>
          <a:noFill/>
          <a:ln w="9525">
            <a:noFill/>
            <a:miter lim="800000"/>
            <a:headEnd/>
            <a:tailEnd/>
          </a:ln>
        </p:spPr>
        <p:txBody>
          <a:bodyPr wrap="none">
            <a:spAutoFit/>
          </a:bodyPr>
          <a:lstStyle/>
          <a:p>
            <a:pPr algn="ctr" fontAlgn="base">
              <a:spcBef>
                <a:spcPct val="0"/>
              </a:spcBef>
              <a:spcAft>
                <a:spcPct val="0"/>
              </a:spcAft>
              <a:defRPr/>
            </a:pPr>
            <a:r>
              <a:rPr lang="ru-RU" altLang="ru-RU" sz="3200" dirty="0">
                <a:solidFill>
                  <a:srgbClr val="008000"/>
                </a:solidFill>
                <a:latin typeface="CyrillicOld" pitchFamily="2" charset="0"/>
                <a:cs typeface="Arial" charset="0"/>
              </a:rPr>
              <a:t> </a:t>
            </a:r>
            <a:r>
              <a:rPr lang="ru-RU" altLang="ru-RU" sz="2800" b="1" dirty="0">
                <a:solidFill>
                  <a:srgbClr val="C00000"/>
                </a:solidFill>
                <a:latin typeface="Times New Roman" panose="02020603050405020304" pitchFamily="18" charset="0"/>
                <a:cs typeface="Times New Roman" panose="02020603050405020304" pitchFamily="18" charset="0"/>
              </a:rPr>
              <a:t>ГУСИ</a:t>
            </a:r>
          </a:p>
        </p:txBody>
      </p:sp>
      <p:sp>
        <p:nvSpPr>
          <p:cNvPr id="64516" name="Rectangle 2"/>
          <p:cNvSpPr>
            <a:spLocks noChangeArrowheads="1"/>
          </p:cNvSpPr>
          <p:nvPr/>
        </p:nvSpPr>
        <p:spPr bwMode="auto">
          <a:xfrm>
            <a:off x="1240972" y="1195989"/>
            <a:ext cx="10711542" cy="6263253"/>
          </a:xfrm>
          <a:prstGeom prst="rect">
            <a:avLst/>
          </a:prstGeom>
          <a:noFill/>
          <a:ln w="9525">
            <a:noFill/>
            <a:miter lim="800000"/>
            <a:headEnd/>
            <a:tailEnd/>
          </a:ln>
        </p:spPr>
        <p:txBody>
          <a:bodyPr wrap="square" anchor="ctr">
            <a:spAutoFit/>
          </a:bodyPr>
          <a:lstStyle/>
          <a:p>
            <a:pPr algn="just" fontAlgn="base">
              <a:spcBef>
                <a:spcPct val="0"/>
              </a:spcBef>
              <a:spcAft>
                <a:spcPct val="0"/>
              </a:spcAft>
              <a:defRPr/>
            </a:pPr>
            <a:r>
              <a:rPr lang="ru-RU" altLang="ru-RU" b="1" u="sng" dirty="0">
                <a:solidFill>
                  <a:srgbClr val="9C5252"/>
                </a:solidFill>
                <a:latin typeface="Times New Roman" panose="02020603050405020304" pitchFamily="18" charset="0"/>
                <a:cs typeface="Times New Roman" panose="02020603050405020304" pitchFamily="18" charset="0"/>
              </a:rPr>
              <a:t>Цель игры: </a:t>
            </a:r>
            <a:r>
              <a:rPr lang="ru-RU" altLang="ru-RU" dirty="0">
                <a:solidFill>
                  <a:srgbClr val="9C5252"/>
                </a:solidFill>
                <a:latin typeface="Times New Roman" panose="02020603050405020304" pitchFamily="18" charset="0"/>
                <a:cs typeface="Times New Roman" panose="02020603050405020304" pitchFamily="18" charset="0"/>
              </a:rPr>
              <a:t>Развивать, силовую выносливость, мускулатуру рук и ног, ловкость, чувство спортивного соперничества.</a:t>
            </a:r>
          </a:p>
          <a:p>
            <a:pPr algn="just" fontAlgn="base">
              <a:spcBef>
                <a:spcPct val="0"/>
              </a:spcBef>
              <a:spcAft>
                <a:spcPct val="0"/>
              </a:spcAft>
              <a:defRPr/>
            </a:pPr>
            <a:r>
              <a:rPr lang="ru-RU" altLang="ru-RU" b="1" u="sng" dirty="0">
                <a:solidFill>
                  <a:srgbClr val="9C5252"/>
                </a:solidFill>
                <a:latin typeface="Times New Roman" panose="02020603050405020304" pitchFamily="18" charset="0"/>
                <a:cs typeface="Times New Roman" panose="02020603050405020304" pitchFamily="18" charset="0"/>
              </a:rPr>
              <a:t>Ход игры: </a:t>
            </a:r>
            <a:r>
              <a:rPr lang="ru-RU" altLang="ru-RU" dirty="0">
                <a:solidFill>
                  <a:srgbClr val="9C5252"/>
                </a:solidFill>
                <a:latin typeface="Times New Roman" panose="02020603050405020304" pitchFamily="18" charset="0"/>
                <a:cs typeface="Times New Roman" panose="02020603050405020304" pitchFamily="18" charset="0"/>
              </a:rPr>
              <a:t>Дети делятся на 2-ве команды. В центре площадки чертится круг. Игроки, по одному от команды, выходят в круг, поднимают левую ногу назад, берутся за нее рукой, а правую руку вытягивают вперед. По сигналу игроки начинают толкаться ладонями вытянутых рук. Побеждает игрок, которому удастся вытолкнуть соперника за пределы круга или же если соперник встанет на обе ноги. Побеждает команда, набравшая большее количество индивидуальных побед.</a:t>
            </a:r>
          </a:p>
          <a:p>
            <a:pPr fontAlgn="base">
              <a:spcBef>
                <a:spcPct val="0"/>
              </a:spcBef>
              <a:spcAft>
                <a:spcPct val="0"/>
              </a:spcAft>
              <a:defRPr/>
            </a:pPr>
            <a:r>
              <a:rPr lang="ru-RU" altLang="ru-RU" dirty="0">
                <a:solidFill>
                  <a:srgbClr val="9C5252"/>
                </a:solidFill>
                <a:latin typeface="Times New Roman" panose="02020603050405020304" pitchFamily="18" charset="0"/>
                <a:cs typeface="Times New Roman" panose="02020603050405020304" pitchFamily="18" charset="0"/>
              </a:rPr>
              <a:t/>
            </a:r>
            <a:br>
              <a:rPr lang="ru-RU" altLang="ru-RU" dirty="0">
                <a:solidFill>
                  <a:srgbClr val="9C5252"/>
                </a:solidFill>
                <a:latin typeface="Times New Roman" panose="02020603050405020304" pitchFamily="18" charset="0"/>
                <a:cs typeface="Times New Roman" panose="02020603050405020304" pitchFamily="18" charset="0"/>
              </a:rPr>
            </a:br>
            <a:r>
              <a:rPr lang="ru-RU" altLang="ru-RU" b="1" dirty="0">
                <a:solidFill>
                  <a:srgbClr val="C00000"/>
                </a:solidFill>
                <a:latin typeface="Times New Roman" panose="02020603050405020304" pitchFamily="18" charset="0"/>
                <a:cs typeface="Times New Roman" panose="02020603050405020304" pitchFamily="18" charset="0"/>
              </a:rPr>
              <a:t>Варианты:  БОЙ ПЕТУХОВ</a:t>
            </a:r>
            <a:endParaRPr lang="ru-RU" altLang="ru-RU" dirty="0">
              <a:solidFill>
                <a:srgbClr val="C00000"/>
              </a:solidFill>
              <a:latin typeface="Times New Roman" panose="02020603050405020304" pitchFamily="18" charset="0"/>
              <a:cs typeface="Times New Roman" panose="02020603050405020304" pitchFamily="18" charset="0"/>
            </a:endParaRPr>
          </a:p>
          <a:p>
            <a:pPr algn="just" fontAlgn="t">
              <a:spcBef>
                <a:spcPct val="0"/>
              </a:spcBef>
              <a:spcAft>
                <a:spcPct val="0"/>
              </a:spcAft>
              <a:defRPr/>
            </a:pPr>
            <a:r>
              <a:rPr lang="ru-RU" altLang="ru-RU" dirty="0">
                <a:solidFill>
                  <a:srgbClr val="9C5252"/>
                </a:solidFill>
                <a:latin typeface="Times New Roman" panose="02020603050405020304" pitchFamily="18" charset="0"/>
                <a:cs typeface="Times New Roman" panose="02020603050405020304" pitchFamily="18" charset="0"/>
              </a:rPr>
              <a:t>Игра проводится практически по тем же правилам, что и игра «Гуси». Основное отличие заключается в том, что игроки, прыгая на одной ноге, закладывают руки за спину и толкаются не ладошками, а плечо в плечо. Побеждает игрок, которому удастся вытолкнуть соперника за пределы круга или же если соперник встанет на обе ноги. Побеждает команда, набравшая большее количество индивидуальных побед. </a:t>
            </a:r>
          </a:p>
          <a:p>
            <a:pPr algn="just" fontAlgn="t">
              <a:spcBef>
                <a:spcPct val="0"/>
              </a:spcBef>
              <a:spcAft>
                <a:spcPct val="0"/>
              </a:spcAft>
              <a:defRPr/>
            </a:pPr>
            <a:endParaRPr lang="ru-RU" altLang="ru-RU" sz="1600" dirty="0">
              <a:solidFill>
                <a:srgbClr val="008000"/>
              </a:solidFill>
              <a:latin typeface="Arial" charset="0"/>
              <a:cs typeface="Arial" charset="0"/>
            </a:endParaRPr>
          </a:p>
          <a:p>
            <a:pPr algn="just" fontAlgn="t">
              <a:spcBef>
                <a:spcPct val="0"/>
              </a:spcBef>
              <a:spcAft>
                <a:spcPct val="0"/>
              </a:spcAft>
              <a:defRPr/>
            </a:pPr>
            <a:r>
              <a:rPr lang="ru-RU" altLang="ru-RU" sz="1600" dirty="0">
                <a:solidFill>
                  <a:prstClr val="black"/>
                </a:solidFill>
                <a:latin typeface="Arial" charset="0"/>
                <a:cs typeface="Arial" charset="0"/>
              </a:rPr>
              <a:t>.</a:t>
            </a:r>
          </a:p>
          <a:p>
            <a:pPr algn="just" fontAlgn="base">
              <a:spcBef>
                <a:spcPct val="0"/>
              </a:spcBef>
              <a:spcAft>
                <a:spcPct val="0"/>
              </a:spcAft>
              <a:defRPr/>
            </a:pPr>
            <a:endParaRPr lang="ru-RU" altLang="ru-RU" sz="1700" b="1" dirty="0">
              <a:solidFill>
                <a:srgbClr val="008000"/>
              </a:solidFill>
              <a:latin typeface="Arial" charset="0"/>
              <a:cs typeface="Arial" charset="0"/>
            </a:endParaRPr>
          </a:p>
          <a:p>
            <a:pPr algn="just" fontAlgn="base">
              <a:spcBef>
                <a:spcPct val="0"/>
              </a:spcBef>
              <a:spcAft>
                <a:spcPct val="0"/>
              </a:spcAft>
              <a:defRPr/>
            </a:pPr>
            <a:r>
              <a:rPr lang="ru-RU" altLang="ru-RU" sz="1700" dirty="0">
                <a:solidFill>
                  <a:prstClr val="black"/>
                </a:solidFill>
                <a:latin typeface="Arial" charset="0"/>
                <a:cs typeface="Arial" charset="0"/>
              </a:rPr>
              <a:t> </a:t>
            </a:r>
            <a:endParaRPr lang="ru-RU" altLang="ru-RU" sz="1700" b="1" dirty="0">
              <a:solidFill>
                <a:srgbClr val="008000"/>
              </a:solidFill>
              <a:latin typeface="Arial" charset="0"/>
              <a:cs typeface="Arial" charset="0"/>
            </a:endParaRPr>
          </a:p>
          <a:p>
            <a:pPr fontAlgn="base">
              <a:spcBef>
                <a:spcPct val="0"/>
              </a:spcBef>
              <a:spcAft>
                <a:spcPct val="0"/>
              </a:spcAft>
              <a:defRPr/>
            </a:pPr>
            <a:r>
              <a:rPr lang="ru-RU" altLang="ru-RU" sz="1700" dirty="0">
                <a:solidFill>
                  <a:prstClr val="black"/>
                </a:solidFill>
                <a:latin typeface="Arial" charset="0"/>
                <a:cs typeface="Arial" charset="0"/>
              </a:rPr>
              <a:t/>
            </a:r>
            <a:br>
              <a:rPr lang="ru-RU" altLang="ru-RU" sz="1700" dirty="0">
                <a:solidFill>
                  <a:prstClr val="black"/>
                </a:solidFill>
                <a:latin typeface="Arial" charset="0"/>
                <a:cs typeface="Arial" charset="0"/>
              </a:rPr>
            </a:br>
            <a:endParaRPr lang="ru-RU" altLang="ru-RU" sz="1600" dirty="0">
              <a:solidFill>
                <a:prstClr val="black"/>
              </a:solidFill>
              <a:latin typeface="Arial" charset="0"/>
              <a:cs typeface="Arial" charset="0"/>
            </a:endParaRPr>
          </a:p>
          <a:p>
            <a:pPr algn="just" fontAlgn="base">
              <a:spcBef>
                <a:spcPct val="0"/>
              </a:spcBef>
              <a:spcAft>
                <a:spcPct val="0"/>
              </a:spcAft>
              <a:defRPr/>
            </a:pPr>
            <a:r>
              <a:rPr lang="ru-RU" altLang="ru-RU" sz="1700" dirty="0">
                <a:solidFill>
                  <a:prstClr val="black"/>
                </a:solidFill>
                <a:latin typeface="Arial" charset="0"/>
                <a:cs typeface="Arial" charset="0"/>
              </a:rPr>
              <a:t/>
            </a:r>
            <a:br>
              <a:rPr lang="ru-RU" altLang="ru-RU" sz="1700" dirty="0">
                <a:solidFill>
                  <a:prstClr val="black"/>
                </a:solidFill>
                <a:latin typeface="Arial" charset="0"/>
                <a:cs typeface="Arial" charset="0"/>
              </a:rPr>
            </a:br>
            <a:endParaRPr lang="ru-RU" altLang="ru-RU" sz="1700" dirty="0">
              <a:solidFill>
                <a:prstClr val="black"/>
              </a:solidFill>
              <a:latin typeface="Arial" charset="0"/>
              <a:cs typeface="Arial" charset="0"/>
            </a:endParaRPr>
          </a:p>
          <a:p>
            <a:pPr algn="just" fontAlgn="base">
              <a:spcBef>
                <a:spcPct val="0"/>
              </a:spcBef>
              <a:spcAft>
                <a:spcPct val="0"/>
              </a:spcAft>
              <a:defRPr/>
            </a:pPr>
            <a:r>
              <a:rPr lang="ru-RU" altLang="ru-RU" sz="1700" b="1" dirty="0">
                <a:solidFill>
                  <a:srgbClr val="008000"/>
                </a:solidFill>
                <a:latin typeface="Arial" charset="0"/>
                <a:cs typeface="Arial" charset="0"/>
              </a:rPr>
              <a:t/>
            </a:r>
            <a:br>
              <a:rPr lang="ru-RU" altLang="ru-RU" sz="1700" b="1" dirty="0">
                <a:solidFill>
                  <a:srgbClr val="008000"/>
                </a:solidFill>
                <a:latin typeface="Arial" charset="0"/>
                <a:cs typeface="Arial" charset="0"/>
              </a:rPr>
            </a:br>
            <a:endParaRPr lang="ru-RU" altLang="ru-RU" sz="1700" b="1" dirty="0">
              <a:solidFill>
                <a:srgbClr val="C00000"/>
              </a:solidFill>
              <a:latin typeface="Arial" charset="0"/>
              <a:cs typeface="Times New Roman" panose="02020603050405020304" pitchFamily="18" charset="0"/>
            </a:endParaRPr>
          </a:p>
        </p:txBody>
      </p:sp>
    </p:spTree>
    <p:extLst>
      <p:ext uri="{BB962C8B-B14F-4D97-AF65-F5344CB8AC3E}">
        <p14:creationId xmlns:p14="http://schemas.microsoft.com/office/powerpoint/2010/main" val="2137346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78682000_r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82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Box 4"/>
          <p:cNvSpPr txBox="1">
            <a:spLocks noChangeArrowheads="1"/>
          </p:cNvSpPr>
          <p:nvPr/>
        </p:nvSpPr>
        <p:spPr bwMode="auto">
          <a:xfrm>
            <a:off x="4139246" y="273414"/>
            <a:ext cx="4596131" cy="523220"/>
          </a:xfrm>
          <a:prstGeom prst="rect">
            <a:avLst/>
          </a:prstGeom>
          <a:noFill/>
          <a:ln w="9525">
            <a:noFill/>
            <a:miter lim="800000"/>
            <a:headEnd/>
            <a:tailEnd/>
          </a:ln>
        </p:spPr>
        <p:txBody>
          <a:bodyPr wrap="none">
            <a:spAutoFit/>
          </a:bodyPr>
          <a:lstStyle/>
          <a:p>
            <a:pPr algn="ctr" fontAlgn="base">
              <a:spcBef>
                <a:spcPct val="0"/>
              </a:spcBef>
              <a:spcAft>
                <a:spcPct val="0"/>
              </a:spcAft>
              <a:defRPr/>
            </a:pPr>
            <a:r>
              <a:rPr lang="ru-RU" altLang="ru-RU" sz="2800" b="1" dirty="0">
                <a:solidFill>
                  <a:srgbClr val="C00000"/>
                </a:solidFill>
                <a:latin typeface="Times New Roman" panose="02020603050405020304" pitchFamily="18" charset="0"/>
                <a:cs typeface="Times New Roman" panose="02020603050405020304" pitchFamily="18" charset="0"/>
              </a:rPr>
              <a:t>МАЛЕЧИНА-КАЛЕЧИНА</a:t>
            </a:r>
          </a:p>
        </p:txBody>
      </p:sp>
      <p:sp>
        <p:nvSpPr>
          <p:cNvPr id="63492" name="Rectangle 2"/>
          <p:cNvSpPr>
            <a:spLocks noChangeArrowheads="1"/>
          </p:cNvSpPr>
          <p:nvPr/>
        </p:nvSpPr>
        <p:spPr bwMode="auto">
          <a:xfrm>
            <a:off x="1094602" y="915829"/>
            <a:ext cx="10685417" cy="7278916"/>
          </a:xfrm>
          <a:prstGeom prst="rect">
            <a:avLst/>
          </a:prstGeom>
          <a:noFill/>
          <a:ln w="9525">
            <a:noFill/>
            <a:miter lim="800000"/>
            <a:headEnd/>
            <a:tailEnd/>
          </a:ln>
        </p:spPr>
        <p:txBody>
          <a:bodyPr wrap="square" anchor="ctr">
            <a:spAutoFit/>
          </a:bodyPr>
          <a:lstStyle/>
          <a:p>
            <a:pPr algn="just" fontAlgn="base">
              <a:spcBef>
                <a:spcPct val="0"/>
              </a:spcBef>
              <a:spcAft>
                <a:spcPct val="0"/>
              </a:spcAft>
              <a:defRPr/>
            </a:pPr>
            <a:r>
              <a:rPr lang="ru-RU" altLang="ru-RU" b="1" dirty="0">
                <a:solidFill>
                  <a:srgbClr val="9C5252"/>
                </a:solidFill>
                <a:latin typeface="Times New Roman" panose="02020603050405020304" pitchFamily="18" charset="0"/>
                <a:cs typeface="Times New Roman" panose="02020603050405020304" pitchFamily="18" charset="0"/>
              </a:rPr>
              <a:t>Цель игры:</a:t>
            </a:r>
            <a:r>
              <a:rPr lang="ru-RU" altLang="ru-RU" dirty="0">
                <a:solidFill>
                  <a:srgbClr val="9C5252"/>
                </a:solidFill>
                <a:latin typeface="Times New Roman" panose="02020603050405020304" pitchFamily="18" charset="0"/>
                <a:cs typeface="Times New Roman" panose="02020603050405020304" pitchFamily="18" charset="0"/>
              </a:rPr>
              <a:t> Развивать, ловкость, выдержку, координацию движений, чувство спортивного соперничества. </a:t>
            </a:r>
          </a:p>
          <a:p>
            <a:pPr algn="just" fontAlgn="base">
              <a:spcBef>
                <a:spcPct val="0"/>
              </a:spcBef>
              <a:spcAft>
                <a:spcPct val="0"/>
              </a:spcAft>
              <a:defRPr/>
            </a:pPr>
            <a:r>
              <a:rPr lang="ru-RU" altLang="ru-RU" b="1" u="sng" dirty="0">
                <a:solidFill>
                  <a:srgbClr val="9C5252"/>
                </a:solidFill>
                <a:latin typeface="Times New Roman" panose="02020603050405020304" pitchFamily="18" charset="0"/>
                <a:cs typeface="Times New Roman" panose="02020603050405020304" pitchFamily="18" charset="0"/>
              </a:rPr>
              <a:t>Ход игры: </a:t>
            </a:r>
            <a:r>
              <a:rPr lang="ru-RU" altLang="ru-RU" dirty="0">
                <a:solidFill>
                  <a:srgbClr val="9C5252"/>
                </a:solidFill>
                <a:latin typeface="Times New Roman" panose="02020603050405020304" pitchFamily="18" charset="0"/>
                <a:cs typeface="Times New Roman" panose="02020603050405020304" pitchFamily="18" charset="0"/>
              </a:rPr>
              <a:t>Играющие выбирают водящего. </a:t>
            </a:r>
          </a:p>
          <a:p>
            <a:pPr fontAlgn="base">
              <a:spcBef>
                <a:spcPct val="0"/>
              </a:spcBef>
              <a:spcAft>
                <a:spcPct val="0"/>
              </a:spcAft>
              <a:defRPr/>
            </a:pPr>
            <a:r>
              <a:rPr lang="ru-RU" altLang="ru-RU" b="1" i="1" u="sng" dirty="0">
                <a:solidFill>
                  <a:srgbClr val="007000"/>
                </a:solidFill>
                <a:latin typeface="Times New Roman" panose="02020603050405020304" pitchFamily="18" charset="0"/>
                <a:cs typeface="Times New Roman" panose="02020603050405020304" pitchFamily="18" charset="0"/>
              </a:rPr>
              <a:t>Все берут в руки по палочке и произносят:</a:t>
            </a:r>
            <a:r>
              <a:rPr lang="ru-RU" altLang="ru-RU" b="1" i="1" dirty="0">
                <a:solidFill>
                  <a:srgbClr val="007000"/>
                </a:solidFill>
                <a:latin typeface="Times New Roman" panose="02020603050405020304" pitchFamily="18" charset="0"/>
                <a:cs typeface="Times New Roman" panose="02020603050405020304" pitchFamily="18" charset="0"/>
              </a:rPr>
              <a:t/>
            </a:r>
            <a:br>
              <a:rPr lang="ru-RU" altLang="ru-RU" b="1" i="1" dirty="0">
                <a:solidFill>
                  <a:srgbClr val="007000"/>
                </a:solidFill>
                <a:latin typeface="Times New Roman" panose="02020603050405020304" pitchFamily="18" charset="0"/>
                <a:cs typeface="Times New Roman" panose="02020603050405020304" pitchFamily="18" charset="0"/>
              </a:rPr>
            </a:br>
            <a:r>
              <a:rPr lang="ru-RU" altLang="ru-RU" b="1" i="1" dirty="0">
                <a:solidFill>
                  <a:srgbClr val="007000"/>
                </a:solidFill>
                <a:latin typeface="Times New Roman" panose="02020603050405020304" pitchFamily="18" charset="0"/>
                <a:cs typeface="Times New Roman" panose="02020603050405020304" pitchFamily="18" charset="0"/>
              </a:rPr>
              <a:t>                 </a:t>
            </a:r>
            <a:r>
              <a:rPr lang="ru-RU" altLang="ru-RU" b="1" i="1" dirty="0" err="1">
                <a:solidFill>
                  <a:srgbClr val="007000"/>
                </a:solidFill>
                <a:latin typeface="Times New Roman" panose="02020603050405020304" pitchFamily="18" charset="0"/>
                <a:cs typeface="Times New Roman" panose="02020603050405020304" pitchFamily="18" charset="0"/>
              </a:rPr>
              <a:t>Малечина-калечина</a:t>
            </a:r>
            <a:r>
              <a:rPr lang="ru-RU" altLang="ru-RU" b="1" i="1" dirty="0">
                <a:solidFill>
                  <a:srgbClr val="007000"/>
                </a:solidFill>
                <a:latin typeface="Times New Roman" panose="02020603050405020304" pitchFamily="18" charset="0"/>
                <a:cs typeface="Times New Roman" panose="02020603050405020304" pitchFamily="18" charset="0"/>
              </a:rPr>
              <a:t>,</a:t>
            </a:r>
            <a:br>
              <a:rPr lang="ru-RU" altLang="ru-RU" b="1" i="1" dirty="0">
                <a:solidFill>
                  <a:srgbClr val="007000"/>
                </a:solidFill>
                <a:latin typeface="Times New Roman" panose="02020603050405020304" pitchFamily="18" charset="0"/>
                <a:cs typeface="Times New Roman" panose="02020603050405020304" pitchFamily="18" charset="0"/>
              </a:rPr>
            </a:br>
            <a:r>
              <a:rPr lang="ru-RU" altLang="ru-RU" b="1" i="1" dirty="0">
                <a:solidFill>
                  <a:srgbClr val="007000"/>
                </a:solidFill>
                <a:latin typeface="Times New Roman" panose="02020603050405020304" pitchFamily="18" charset="0"/>
                <a:cs typeface="Times New Roman" panose="02020603050405020304" pitchFamily="18" charset="0"/>
              </a:rPr>
              <a:t>                 Сколько часов</a:t>
            </a:r>
            <a:br>
              <a:rPr lang="ru-RU" altLang="ru-RU" b="1" i="1" dirty="0">
                <a:solidFill>
                  <a:srgbClr val="007000"/>
                </a:solidFill>
                <a:latin typeface="Times New Roman" panose="02020603050405020304" pitchFamily="18" charset="0"/>
                <a:cs typeface="Times New Roman" panose="02020603050405020304" pitchFamily="18" charset="0"/>
              </a:rPr>
            </a:br>
            <a:r>
              <a:rPr lang="ru-RU" altLang="ru-RU" b="1" i="1" dirty="0">
                <a:solidFill>
                  <a:srgbClr val="007000"/>
                </a:solidFill>
                <a:latin typeface="Times New Roman" panose="02020603050405020304" pitchFamily="18" charset="0"/>
                <a:cs typeface="Times New Roman" panose="02020603050405020304" pitchFamily="18" charset="0"/>
              </a:rPr>
              <a:t>                 Осталось до вечера,</a:t>
            </a:r>
            <a:br>
              <a:rPr lang="ru-RU" altLang="ru-RU" b="1" i="1" dirty="0">
                <a:solidFill>
                  <a:srgbClr val="007000"/>
                </a:solidFill>
                <a:latin typeface="Times New Roman" panose="02020603050405020304" pitchFamily="18" charset="0"/>
                <a:cs typeface="Times New Roman" panose="02020603050405020304" pitchFamily="18" charset="0"/>
              </a:rPr>
            </a:br>
            <a:r>
              <a:rPr lang="ru-RU" altLang="ru-RU" b="1" i="1" dirty="0">
                <a:solidFill>
                  <a:srgbClr val="007000"/>
                </a:solidFill>
                <a:latin typeface="Times New Roman" panose="02020603050405020304" pitchFamily="18" charset="0"/>
                <a:cs typeface="Times New Roman" panose="02020603050405020304" pitchFamily="18" charset="0"/>
              </a:rPr>
              <a:t>                 До летнего?</a:t>
            </a:r>
            <a:endParaRPr lang="ru-RU" altLang="ru-RU" b="1" dirty="0">
              <a:solidFill>
                <a:srgbClr val="008000"/>
              </a:solidFill>
              <a:latin typeface="Times New Roman" panose="02020603050405020304" pitchFamily="18" charset="0"/>
              <a:cs typeface="Times New Roman" panose="02020603050405020304" pitchFamily="18" charset="0"/>
            </a:endParaRPr>
          </a:p>
          <a:p>
            <a:pPr algn="just" fontAlgn="base">
              <a:spcBef>
                <a:spcPct val="0"/>
              </a:spcBef>
              <a:spcAft>
                <a:spcPct val="0"/>
              </a:spcAft>
              <a:defRPr/>
            </a:pPr>
            <a:r>
              <a:rPr lang="ru-RU" altLang="ru-RU" dirty="0">
                <a:solidFill>
                  <a:srgbClr val="9C5252"/>
                </a:solidFill>
                <a:latin typeface="Times New Roman" panose="02020603050405020304" pitchFamily="18" charset="0"/>
                <a:cs typeface="Times New Roman" panose="02020603050405020304" pitchFamily="18" charset="0"/>
              </a:rPr>
              <a:t>После этих слов ставят палочку вертикально на ладонь или на кончик пальцев. </a:t>
            </a:r>
            <a:r>
              <a:rPr lang="ru-RU" altLang="ru-RU" b="1" i="1" u="sng" dirty="0">
                <a:solidFill>
                  <a:srgbClr val="007000"/>
                </a:solidFill>
                <a:latin typeface="Times New Roman" panose="02020603050405020304" pitchFamily="18" charset="0"/>
                <a:cs typeface="Times New Roman" panose="02020603050405020304" pitchFamily="18" charset="0"/>
              </a:rPr>
              <a:t>Водящий считает: </a:t>
            </a:r>
            <a:r>
              <a:rPr lang="ru-RU" altLang="ru-RU" b="1" i="1" dirty="0">
                <a:solidFill>
                  <a:srgbClr val="007000"/>
                </a:solidFill>
                <a:latin typeface="Times New Roman" panose="02020603050405020304" pitchFamily="18" charset="0"/>
                <a:cs typeface="Times New Roman" panose="02020603050405020304" pitchFamily="18" charset="0"/>
              </a:rPr>
              <a:t>«Раз, два, три ... десять!». </a:t>
            </a:r>
            <a:r>
              <a:rPr lang="ru-RU" altLang="ru-RU" dirty="0">
                <a:solidFill>
                  <a:srgbClr val="9C5252"/>
                </a:solidFill>
                <a:latin typeface="Times New Roman" panose="02020603050405020304" pitchFamily="18" charset="0"/>
                <a:cs typeface="Times New Roman" panose="02020603050405020304" pitchFamily="18" charset="0"/>
              </a:rPr>
              <a:t>Когда палка падает, ее следует подхватить второй рукой, не допуская полного падения на землю. Счет ведется только до подхвата второй рукой, а не до падения на землю. Выигрывает тот, кто дольше продержит палочку.</a:t>
            </a:r>
            <a:br>
              <a:rPr lang="ru-RU" altLang="ru-RU" dirty="0">
                <a:solidFill>
                  <a:srgbClr val="9C5252"/>
                </a:solidFill>
                <a:latin typeface="Times New Roman" panose="02020603050405020304" pitchFamily="18" charset="0"/>
                <a:cs typeface="Times New Roman" panose="02020603050405020304" pitchFamily="18" charset="0"/>
              </a:rPr>
            </a:br>
            <a:r>
              <a:rPr lang="ru-RU" altLang="ru-RU" b="1" u="sng" dirty="0">
                <a:solidFill>
                  <a:srgbClr val="9C5252"/>
                </a:solidFill>
                <a:latin typeface="Times New Roman" panose="02020603050405020304" pitchFamily="18" charset="0"/>
                <a:cs typeface="Times New Roman" panose="02020603050405020304" pitchFamily="18" charset="0"/>
              </a:rPr>
              <a:t>Варианты:</a:t>
            </a:r>
            <a:r>
              <a:rPr lang="ru-RU" altLang="ru-RU" b="1" dirty="0">
                <a:solidFill>
                  <a:srgbClr val="9C5252"/>
                </a:solidFill>
                <a:latin typeface="Times New Roman" panose="02020603050405020304" pitchFamily="18" charset="0"/>
                <a:cs typeface="Times New Roman" panose="02020603050405020304" pitchFamily="18" charset="0"/>
              </a:rPr>
              <a:t> </a:t>
            </a:r>
            <a:r>
              <a:rPr lang="ru-RU" altLang="ru-RU" dirty="0">
                <a:solidFill>
                  <a:srgbClr val="9C5252"/>
                </a:solidFill>
                <a:latin typeface="Times New Roman" panose="02020603050405020304" pitchFamily="18" charset="0"/>
                <a:cs typeface="Times New Roman" panose="02020603050405020304" pitchFamily="18" charset="0"/>
              </a:rPr>
              <a:t>Палку можно держать по-разному:</a:t>
            </a:r>
            <a:br>
              <a:rPr lang="ru-RU" altLang="ru-RU" dirty="0">
                <a:solidFill>
                  <a:srgbClr val="9C5252"/>
                </a:solidFill>
                <a:latin typeface="Times New Roman" panose="02020603050405020304" pitchFamily="18" charset="0"/>
                <a:cs typeface="Times New Roman" panose="02020603050405020304" pitchFamily="18" charset="0"/>
              </a:rPr>
            </a:br>
            <a:r>
              <a:rPr lang="ru-RU" altLang="ru-RU" dirty="0">
                <a:solidFill>
                  <a:srgbClr val="9C5252"/>
                </a:solidFill>
                <a:latin typeface="Times New Roman" panose="02020603050405020304" pitchFamily="18" charset="0"/>
                <a:cs typeface="Times New Roman" panose="02020603050405020304" pitchFamily="18" charset="0"/>
              </a:rPr>
              <a:t>1. На тыльной стороне ладони, на локте, на плече, на голове.</a:t>
            </a:r>
            <a:br>
              <a:rPr lang="ru-RU" altLang="ru-RU" dirty="0">
                <a:solidFill>
                  <a:srgbClr val="9C5252"/>
                </a:solidFill>
                <a:latin typeface="Times New Roman" panose="02020603050405020304" pitchFamily="18" charset="0"/>
                <a:cs typeface="Times New Roman" panose="02020603050405020304" pitchFamily="18" charset="0"/>
              </a:rPr>
            </a:br>
            <a:r>
              <a:rPr lang="ru-RU" altLang="ru-RU" dirty="0">
                <a:solidFill>
                  <a:srgbClr val="9C5252"/>
                </a:solidFill>
                <a:latin typeface="Times New Roman" panose="02020603050405020304" pitchFamily="18" charset="0"/>
                <a:cs typeface="Times New Roman" panose="02020603050405020304" pitchFamily="18" charset="0"/>
              </a:rPr>
              <a:t>2. Удерживая палку, приседают, встают на скамейку, идут или бегут к начерченной линии.</a:t>
            </a:r>
          </a:p>
          <a:p>
            <a:pPr algn="just" fontAlgn="base">
              <a:spcBef>
                <a:spcPct val="0"/>
              </a:spcBef>
              <a:spcAft>
                <a:spcPct val="0"/>
              </a:spcAft>
              <a:defRPr/>
            </a:pPr>
            <a:r>
              <a:rPr lang="ru-RU" altLang="ru-RU" dirty="0">
                <a:solidFill>
                  <a:srgbClr val="9C5252"/>
                </a:solidFill>
                <a:latin typeface="Times New Roman" panose="02020603050405020304" pitchFamily="18" charset="0"/>
                <a:cs typeface="Times New Roman" panose="02020603050405020304" pitchFamily="18" charset="0"/>
              </a:rPr>
              <a:t>3. Держат одновременно две палки, одну на ладони, другую на голове.</a:t>
            </a:r>
            <a:endParaRPr lang="ru-RU" altLang="ru-RU" b="1" dirty="0">
              <a:solidFill>
                <a:srgbClr val="9C5252"/>
              </a:solidFill>
              <a:latin typeface="Times New Roman" panose="02020603050405020304" pitchFamily="18" charset="0"/>
              <a:cs typeface="Times New Roman" panose="02020603050405020304" pitchFamily="18" charset="0"/>
            </a:endParaRPr>
          </a:p>
          <a:p>
            <a:pPr algn="just" fontAlgn="base">
              <a:spcBef>
                <a:spcPct val="0"/>
              </a:spcBef>
              <a:spcAft>
                <a:spcPct val="0"/>
              </a:spcAft>
              <a:defRPr/>
            </a:pPr>
            <a:r>
              <a:rPr lang="ru-RU" altLang="ru-RU" b="1" u="sng" dirty="0">
                <a:solidFill>
                  <a:srgbClr val="9C5252"/>
                </a:solidFill>
                <a:latin typeface="Times New Roman" panose="02020603050405020304" pitchFamily="18" charset="0"/>
                <a:cs typeface="Times New Roman" panose="02020603050405020304" pitchFamily="18" charset="0"/>
              </a:rPr>
              <a:t>Правила игры: </a:t>
            </a:r>
            <a:r>
              <a:rPr lang="ru-RU" altLang="ru-RU" dirty="0">
                <a:solidFill>
                  <a:srgbClr val="9C5252"/>
                </a:solidFill>
                <a:latin typeface="Times New Roman" panose="02020603050405020304" pitchFamily="18" charset="0"/>
                <a:cs typeface="Times New Roman" panose="02020603050405020304" pitchFamily="18" charset="0"/>
              </a:rPr>
              <a:t>Пальцами другой руки (палочку) </a:t>
            </a:r>
            <a:r>
              <a:rPr lang="ru-RU" altLang="ru-RU" dirty="0" err="1">
                <a:solidFill>
                  <a:srgbClr val="9C5252"/>
                </a:solidFill>
                <a:latin typeface="Times New Roman" panose="02020603050405020304" pitchFamily="18" charset="0"/>
                <a:cs typeface="Times New Roman" panose="02020603050405020304" pitchFamily="18" charset="0"/>
              </a:rPr>
              <a:t>малечину-калечину</a:t>
            </a:r>
            <a:r>
              <a:rPr lang="ru-RU" altLang="ru-RU" dirty="0">
                <a:solidFill>
                  <a:srgbClr val="9C5252"/>
                </a:solidFill>
                <a:latin typeface="Times New Roman" panose="02020603050405020304" pitchFamily="18" charset="0"/>
                <a:cs typeface="Times New Roman" panose="02020603050405020304" pitchFamily="18" charset="0"/>
              </a:rPr>
              <a:t> поддерживать нельзя.</a:t>
            </a:r>
          </a:p>
          <a:p>
            <a:pPr algn="just" fontAlgn="base">
              <a:spcBef>
                <a:spcPct val="0"/>
              </a:spcBef>
              <a:spcAft>
                <a:spcPct val="0"/>
              </a:spcAft>
              <a:defRPr/>
            </a:pPr>
            <a:endParaRPr lang="ru-RU" altLang="ru-RU" sz="1500" dirty="0">
              <a:solidFill>
                <a:prstClr val="black"/>
              </a:solidFill>
              <a:latin typeface="Arial" charset="0"/>
              <a:cs typeface="Arial" charset="0"/>
            </a:endParaRPr>
          </a:p>
          <a:p>
            <a:pPr algn="just" fontAlgn="t">
              <a:spcBef>
                <a:spcPct val="0"/>
              </a:spcBef>
              <a:spcAft>
                <a:spcPct val="0"/>
              </a:spcAft>
              <a:defRPr/>
            </a:pPr>
            <a:endParaRPr lang="ru-RU" altLang="ru-RU" sz="1500" dirty="0">
              <a:solidFill>
                <a:prstClr val="black"/>
              </a:solidFill>
              <a:latin typeface="Arial" charset="0"/>
              <a:cs typeface="Arial" charset="0"/>
            </a:endParaRPr>
          </a:p>
          <a:p>
            <a:pPr algn="just" fontAlgn="base">
              <a:spcBef>
                <a:spcPct val="0"/>
              </a:spcBef>
              <a:spcAft>
                <a:spcPct val="0"/>
              </a:spcAft>
              <a:defRPr/>
            </a:pPr>
            <a:endParaRPr lang="ru-RU" altLang="ru-RU" sz="1500" b="1" dirty="0">
              <a:solidFill>
                <a:srgbClr val="008000"/>
              </a:solidFill>
              <a:latin typeface="Arial" charset="0"/>
              <a:cs typeface="Arial" charset="0"/>
            </a:endParaRPr>
          </a:p>
          <a:p>
            <a:pPr algn="just" fontAlgn="base">
              <a:spcBef>
                <a:spcPct val="0"/>
              </a:spcBef>
              <a:spcAft>
                <a:spcPct val="0"/>
              </a:spcAft>
              <a:defRPr/>
            </a:pPr>
            <a:r>
              <a:rPr lang="ru-RU" altLang="ru-RU" sz="1500" dirty="0">
                <a:solidFill>
                  <a:prstClr val="black"/>
                </a:solidFill>
                <a:latin typeface="Arial" charset="0"/>
                <a:cs typeface="Arial" charset="0"/>
              </a:rPr>
              <a:t> </a:t>
            </a:r>
            <a:endParaRPr lang="ru-RU" altLang="ru-RU" sz="1500" b="1" dirty="0">
              <a:solidFill>
                <a:srgbClr val="008000"/>
              </a:solidFill>
              <a:latin typeface="Arial" charset="0"/>
              <a:cs typeface="Arial" charset="0"/>
            </a:endParaRPr>
          </a:p>
          <a:p>
            <a:pPr fontAlgn="base">
              <a:spcBef>
                <a:spcPct val="0"/>
              </a:spcBef>
              <a:spcAft>
                <a:spcPct val="0"/>
              </a:spcAft>
              <a:defRPr/>
            </a:pPr>
            <a:r>
              <a:rPr lang="ru-RU" altLang="ru-RU" sz="1700" dirty="0">
                <a:solidFill>
                  <a:prstClr val="black"/>
                </a:solidFill>
                <a:latin typeface="Arial" charset="0"/>
                <a:cs typeface="Arial" charset="0"/>
              </a:rPr>
              <a:t/>
            </a:r>
            <a:br>
              <a:rPr lang="ru-RU" altLang="ru-RU" sz="1700" dirty="0">
                <a:solidFill>
                  <a:prstClr val="black"/>
                </a:solidFill>
                <a:latin typeface="Arial" charset="0"/>
                <a:cs typeface="Arial" charset="0"/>
              </a:rPr>
            </a:br>
            <a:endParaRPr lang="ru-RU" altLang="ru-RU" sz="1600" dirty="0">
              <a:solidFill>
                <a:prstClr val="black"/>
              </a:solidFill>
              <a:latin typeface="Arial" charset="0"/>
              <a:cs typeface="Arial" charset="0"/>
            </a:endParaRPr>
          </a:p>
          <a:p>
            <a:pPr algn="just" fontAlgn="base">
              <a:spcBef>
                <a:spcPct val="0"/>
              </a:spcBef>
              <a:spcAft>
                <a:spcPct val="0"/>
              </a:spcAft>
              <a:defRPr/>
            </a:pPr>
            <a:r>
              <a:rPr lang="ru-RU" altLang="ru-RU" sz="1700" dirty="0">
                <a:solidFill>
                  <a:prstClr val="black"/>
                </a:solidFill>
                <a:latin typeface="Arial" charset="0"/>
                <a:cs typeface="Arial" charset="0"/>
              </a:rPr>
              <a:t/>
            </a:r>
            <a:br>
              <a:rPr lang="ru-RU" altLang="ru-RU" sz="1700" dirty="0">
                <a:solidFill>
                  <a:prstClr val="black"/>
                </a:solidFill>
                <a:latin typeface="Arial" charset="0"/>
                <a:cs typeface="Arial" charset="0"/>
              </a:rPr>
            </a:br>
            <a:endParaRPr lang="ru-RU" altLang="ru-RU" sz="1700" dirty="0">
              <a:solidFill>
                <a:prstClr val="black"/>
              </a:solidFill>
              <a:latin typeface="Arial" charset="0"/>
              <a:cs typeface="Arial" charset="0"/>
            </a:endParaRPr>
          </a:p>
          <a:p>
            <a:pPr algn="just" fontAlgn="base">
              <a:spcBef>
                <a:spcPct val="0"/>
              </a:spcBef>
              <a:spcAft>
                <a:spcPct val="0"/>
              </a:spcAft>
              <a:defRPr/>
            </a:pPr>
            <a:r>
              <a:rPr lang="ru-RU" altLang="ru-RU" sz="1700" b="1" dirty="0">
                <a:solidFill>
                  <a:srgbClr val="008000"/>
                </a:solidFill>
                <a:latin typeface="Arial" charset="0"/>
                <a:cs typeface="Arial" charset="0"/>
              </a:rPr>
              <a:t/>
            </a:r>
            <a:br>
              <a:rPr lang="ru-RU" altLang="ru-RU" sz="1700" b="1" dirty="0">
                <a:solidFill>
                  <a:srgbClr val="008000"/>
                </a:solidFill>
                <a:latin typeface="Arial" charset="0"/>
                <a:cs typeface="Arial" charset="0"/>
              </a:rPr>
            </a:br>
            <a:endParaRPr lang="ru-RU" altLang="ru-RU" sz="1700" b="1" dirty="0">
              <a:solidFill>
                <a:srgbClr val="C00000"/>
              </a:solidFill>
              <a:latin typeface="Arial" charset="0"/>
              <a:cs typeface="Times New Roman" panose="02020603050405020304" pitchFamily="18" charset="0"/>
            </a:endParaRPr>
          </a:p>
        </p:txBody>
      </p:sp>
    </p:spTree>
    <p:extLst>
      <p:ext uri="{BB962C8B-B14F-4D97-AF65-F5344CB8AC3E}">
        <p14:creationId xmlns:p14="http://schemas.microsoft.com/office/powerpoint/2010/main" val="813234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78682000_r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82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TextBox 4"/>
          <p:cNvSpPr txBox="1">
            <a:spLocks noChangeArrowheads="1"/>
          </p:cNvSpPr>
          <p:nvPr/>
        </p:nvSpPr>
        <p:spPr bwMode="auto">
          <a:xfrm>
            <a:off x="5314360" y="201976"/>
            <a:ext cx="2473325" cy="584200"/>
          </a:xfrm>
          <a:prstGeom prst="rect">
            <a:avLst/>
          </a:prstGeom>
          <a:noFill/>
          <a:ln w="9525">
            <a:noFill/>
            <a:miter lim="800000"/>
            <a:headEnd/>
            <a:tailEnd/>
          </a:ln>
        </p:spPr>
        <p:txBody>
          <a:bodyPr wrap="none">
            <a:spAutoFit/>
          </a:bodyPr>
          <a:lstStyle/>
          <a:p>
            <a:pPr algn="ctr" fontAlgn="base">
              <a:spcBef>
                <a:spcPct val="0"/>
              </a:spcBef>
              <a:spcAft>
                <a:spcPct val="0"/>
              </a:spcAft>
              <a:defRPr/>
            </a:pPr>
            <a:r>
              <a:rPr lang="ru-RU" altLang="ru-RU" sz="3200" dirty="0">
                <a:solidFill>
                  <a:srgbClr val="008000"/>
                </a:solidFill>
                <a:latin typeface="CyrillicOld" pitchFamily="2" charset="0"/>
                <a:cs typeface="Arial" charset="0"/>
              </a:rPr>
              <a:t> </a:t>
            </a:r>
            <a:r>
              <a:rPr lang="ru-RU" altLang="ru-RU" sz="2800" b="1" dirty="0">
                <a:solidFill>
                  <a:srgbClr val="C00000"/>
                </a:solidFill>
                <a:latin typeface="Times New Roman" panose="02020603050405020304" pitchFamily="18" charset="0"/>
                <a:cs typeface="Times New Roman" panose="02020603050405020304" pitchFamily="18" charset="0"/>
              </a:rPr>
              <a:t>МОЛЧАНКА</a:t>
            </a:r>
          </a:p>
        </p:txBody>
      </p:sp>
      <p:sp>
        <p:nvSpPr>
          <p:cNvPr id="71684" name="Rectangle 2"/>
          <p:cNvSpPr>
            <a:spLocks noChangeArrowheads="1"/>
          </p:cNvSpPr>
          <p:nvPr/>
        </p:nvSpPr>
        <p:spPr bwMode="auto">
          <a:xfrm>
            <a:off x="1136468" y="786176"/>
            <a:ext cx="10829108" cy="8233023"/>
          </a:xfrm>
          <a:prstGeom prst="rect">
            <a:avLst/>
          </a:prstGeom>
          <a:noFill/>
          <a:ln w="9525">
            <a:noFill/>
            <a:miter lim="800000"/>
            <a:headEnd/>
            <a:tailEnd/>
          </a:ln>
        </p:spPr>
        <p:txBody>
          <a:bodyPr wrap="square" anchor="ctr">
            <a:spAutoFit/>
          </a:bodyPr>
          <a:lstStyle/>
          <a:p>
            <a:pPr fontAlgn="base">
              <a:spcBef>
                <a:spcPct val="0"/>
              </a:spcBef>
              <a:spcAft>
                <a:spcPct val="0"/>
              </a:spcAft>
              <a:defRPr/>
            </a:pPr>
            <a:r>
              <a:rPr lang="ru-RU" altLang="ru-RU" b="1" u="sng" dirty="0">
                <a:solidFill>
                  <a:srgbClr val="9C5252"/>
                </a:solidFill>
                <a:latin typeface="Times New Roman" panose="02020603050405020304" pitchFamily="18" charset="0"/>
                <a:cs typeface="Times New Roman" panose="02020603050405020304" pitchFamily="18" charset="0"/>
              </a:rPr>
              <a:t>Цель игры: </a:t>
            </a:r>
            <a:r>
              <a:rPr lang="ru-RU" altLang="ru-RU" dirty="0">
                <a:solidFill>
                  <a:srgbClr val="9C5252"/>
                </a:solidFill>
                <a:latin typeface="Times New Roman" panose="02020603050405020304" pitchFamily="18" charset="0"/>
                <a:cs typeface="Times New Roman" panose="02020603050405020304" pitchFamily="18" charset="0"/>
              </a:rPr>
              <a:t>Развивать умение действовать на сигнал, выдержку, творческий подход к игре. Упражнять в основных видах движений.</a:t>
            </a:r>
          </a:p>
          <a:p>
            <a:pPr fontAlgn="base">
              <a:spcBef>
                <a:spcPct val="0"/>
              </a:spcBef>
              <a:spcAft>
                <a:spcPct val="0"/>
              </a:spcAft>
              <a:defRPr/>
            </a:pPr>
            <a:r>
              <a:rPr lang="ru-RU" altLang="ru-RU" b="1" u="sng" dirty="0">
                <a:solidFill>
                  <a:srgbClr val="9C5252"/>
                </a:solidFill>
                <a:latin typeface="Times New Roman" panose="02020603050405020304" pitchFamily="18" charset="0"/>
                <a:cs typeface="Times New Roman" panose="02020603050405020304" pitchFamily="18" charset="0"/>
              </a:rPr>
              <a:t>Ход игры:</a:t>
            </a:r>
            <a:r>
              <a:rPr lang="ru-RU" altLang="ru-RU" b="1" u="sng" dirty="0">
                <a:solidFill>
                  <a:srgbClr val="008000"/>
                </a:solidFill>
                <a:latin typeface="Times New Roman" panose="02020603050405020304" pitchFamily="18" charset="0"/>
                <a:cs typeface="Times New Roman" panose="02020603050405020304" pitchFamily="18" charset="0"/>
              </a:rPr>
              <a:t> </a:t>
            </a:r>
            <a:r>
              <a:rPr lang="ru-RU" altLang="ru-RU" b="1" dirty="0">
                <a:solidFill>
                  <a:srgbClr val="008000"/>
                </a:solidFill>
                <a:latin typeface="Times New Roman" panose="02020603050405020304" pitchFamily="18" charset="0"/>
                <a:cs typeface="Times New Roman" panose="02020603050405020304" pitchFamily="18" charset="0"/>
              </a:rPr>
              <a:t>    </a:t>
            </a:r>
            <a:r>
              <a:rPr lang="ru-RU" altLang="ru-RU" b="1" u="sng" dirty="0">
                <a:solidFill>
                  <a:srgbClr val="008000"/>
                </a:solidFill>
                <a:latin typeface="Times New Roman" panose="02020603050405020304" pitchFamily="18" charset="0"/>
                <a:cs typeface="Times New Roman" panose="02020603050405020304" pitchFamily="18" charset="0"/>
              </a:rPr>
              <a:t> </a:t>
            </a:r>
            <a:r>
              <a:rPr lang="ru-RU" altLang="ru-RU" b="1" i="1" u="sng" dirty="0">
                <a:solidFill>
                  <a:srgbClr val="007000"/>
                </a:solidFill>
                <a:latin typeface="Times New Roman" panose="02020603050405020304" pitchFamily="18" charset="0"/>
                <a:cs typeface="Times New Roman" panose="02020603050405020304" pitchFamily="18" charset="0"/>
              </a:rPr>
              <a:t>Перед началом игры все играющие произносят слова: </a:t>
            </a:r>
            <a:r>
              <a:rPr lang="ru-RU" altLang="ru-RU" b="1" i="1" dirty="0">
                <a:solidFill>
                  <a:srgbClr val="007000"/>
                </a:solidFill>
                <a:latin typeface="Times New Roman" panose="02020603050405020304" pitchFamily="18" charset="0"/>
                <a:cs typeface="Times New Roman" panose="02020603050405020304" pitchFamily="18" charset="0"/>
              </a:rPr>
              <a:t/>
            </a:r>
            <a:br>
              <a:rPr lang="ru-RU" altLang="ru-RU" b="1" i="1" dirty="0">
                <a:solidFill>
                  <a:srgbClr val="007000"/>
                </a:solidFill>
                <a:latin typeface="Times New Roman" panose="02020603050405020304" pitchFamily="18" charset="0"/>
                <a:cs typeface="Times New Roman" panose="02020603050405020304" pitchFamily="18" charset="0"/>
              </a:rPr>
            </a:br>
            <a:r>
              <a:rPr lang="ru-RU" altLang="ru-RU" b="1" i="1" dirty="0">
                <a:solidFill>
                  <a:srgbClr val="007000"/>
                </a:solidFill>
                <a:latin typeface="Times New Roman" panose="02020603050405020304" pitchFamily="18" charset="0"/>
                <a:cs typeface="Times New Roman" panose="02020603050405020304" pitchFamily="18" charset="0"/>
              </a:rPr>
              <a:t>                   </a:t>
            </a:r>
          </a:p>
          <a:p>
            <a:pPr fontAlgn="base">
              <a:spcBef>
                <a:spcPct val="0"/>
              </a:spcBef>
              <a:spcAft>
                <a:spcPct val="0"/>
              </a:spcAft>
              <a:defRPr/>
            </a:pPr>
            <a:r>
              <a:rPr lang="ru-RU" altLang="ru-RU" b="1" i="1" dirty="0">
                <a:solidFill>
                  <a:srgbClr val="007000"/>
                </a:solidFill>
                <a:latin typeface="Times New Roman" panose="02020603050405020304" pitchFamily="18" charset="0"/>
                <a:cs typeface="Times New Roman" panose="02020603050405020304" pitchFamily="18" charset="0"/>
              </a:rPr>
              <a:t>    </a:t>
            </a:r>
            <a:r>
              <a:rPr lang="ru-RU" altLang="ru-RU" b="1" i="1" dirty="0" err="1">
                <a:solidFill>
                  <a:srgbClr val="007000"/>
                </a:solidFill>
                <a:latin typeface="Times New Roman" panose="02020603050405020304" pitchFamily="18" charset="0"/>
                <a:cs typeface="Times New Roman" panose="02020603050405020304" pitchFamily="18" charset="0"/>
              </a:rPr>
              <a:t>Первенчики</a:t>
            </a:r>
            <a:r>
              <a:rPr lang="ru-RU" altLang="ru-RU" b="1" i="1" dirty="0">
                <a:solidFill>
                  <a:srgbClr val="007000"/>
                </a:solidFill>
                <a:latin typeface="Times New Roman" panose="02020603050405020304" pitchFamily="18" charset="0"/>
                <a:cs typeface="Times New Roman" panose="02020603050405020304" pitchFamily="18" charset="0"/>
              </a:rPr>
              <a:t>, </a:t>
            </a:r>
            <a:r>
              <a:rPr lang="ru-RU" altLang="ru-RU" b="1" i="1" dirty="0" err="1">
                <a:solidFill>
                  <a:srgbClr val="007000"/>
                </a:solidFill>
                <a:latin typeface="Times New Roman" panose="02020603050405020304" pitchFamily="18" charset="0"/>
                <a:cs typeface="Times New Roman" panose="02020603050405020304" pitchFamily="18" charset="0"/>
              </a:rPr>
              <a:t>червенчики</a:t>
            </a:r>
            <a:r>
              <a:rPr lang="ru-RU" altLang="ru-RU" b="1" i="1" dirty="0">
                <a:solidFill>
                  <a:srgbClr val="007000"/>
                </a:solidFill>
                <a:latin typeface="Times New Roman" panose="02020603050405020304" pitchFamily="18" charset="0"/>
                <a:cs typeface="Times New Roman" panose="02020603050405020304" pitchFamily="18" charset="0"/>
              </a:rPr>
              <a:t>, </a:t>
            </a:r>
            <a:br>
              <a:rPr lang="ru-RU" altLang="ru-RU" b="1" i="1" dirty="0">
                <a:solidFill>
                  <a:srgbClr val="007000"/>
                </a:solidFill>
                <a:latin typeface="Times New Roman" panose="02020603050405020304" pitchFamily="18" charset="0"/>
                <a:cs typeface="Times New Roman" panose="02020603050405020304" pitchFamily="18" charset="0"/>
              </a:rPr>
            </a:br>
            <a:r>
              <a:rPr lang="ru-RU" altLang="ru-RU" b="1" i="1" dirty="0">
                <a:solidFill>
                  <a:srgbClr val="007000"/>
                </a:solidFill>
                <a:latin typeface="Times New Roman" panose="02020603050405020304" pitchFamily="18" charset="0"/>
                <a:cs typeface="Times New Roman" panose="02020603050405020304" pitchFamily="18" charset="0"/>
              </a:rPr>
              <a:t>                       Летали </a:t>
            </a:r>
            <a:r>
              <a:rPr lang="ru-RU" altLang="ru-RU" b="1" i="1" dirty="0" err="1">
                <a:solidFill>
                  <a:srgbClr val="007000"/>
                </a:solidFill>
                <a:latin typeface="Times New Roman" panose="02020603050405020304" pitchFamily="18" charset="0"/>
                <a:cs typeface="Times New Roman" panose="02020603050405020304" pitchFamily="18" charset="0"/>
              </a:rPr>
              <a:t>голубенчики</a:t>
            </a:r>
            <a:r>
              <a:rPr lang="ru-RU" altLang="ru-RU" b="1" i="1" dirty="0">
                <a:solidFill>
                  <a:srgbClr val="007000"/>
                </a:solidFill>
                <a:latin typeface="Times New Roman" panose="02020603050405020304" pitchFamily="18" charset="0"/>
                <a:cs typeface="Times New Roman" panose="02020603050405020304" pitchFamily="18" charset="0"/>
              </a:rPr>
              <a:t> </a:t>
            </a:r>
            <a:br>
              <a:rPr lang="ru-RU" altLang="ru-RU" b="1" i="1" dirty="0">
                <a:solidFill>
                  <a:srgbClr val="007000"/>
                </a:solidFill>
                <a:latin typeface="Times New Roman" panose="02020603050405020304" pitchFamily="18" charset="0"/>
                <a:cs typeface="Times New Roman" panose="02020603050405020304" pitchFamily="18" charset="0"/>
              </a:rPr>
            </a:br>
            <a:r>
              <a:rPr lang="ru-RU" altLang="ru-RU" b="1" i="1" dirty="0">
                <a:solidFill>
                  <a:srgbClr val="007000"/>
                </a:solidFill>
                <a:latin typeface="Times New Roman" panose="02020603050405020304" pitchFamily="18" charset="0"/>
                <a:cs typeface="Times New Roman" panose="02020603050405020304" pitchFamily="18" charset="0"/>
              </a:rPr>
              <a:t>                      По свежей росе, </a:t>
            </a:r>
            <a:br>
              <a:rPr lang="ru-RU" altLang="ru-RU" b="1" i="1" dirty="0">
                <a:solidFill>
                  <a:srgbClr val="007000"/>
                </a:solidFill>
                <a:latin typeface="Times New Roman" panose="02020603050405020304" pitchFamily="18" charset="0"/>
                <a:cs typeface="Times New Roman" panose="02020603050405020304" pitchFamily="18" charset="0"/>
              </a:rPr>
            </a:br>
            <a:r>
              <a:rPr lang="ru-RU" altLang="ru-RU" b="1" i="1" dirty="0">
                <a:solidFill>
                  <a:srgbClr val="007000"/>
                </a:solidFill>
                <a:latin typeface="Times New Roman" panose="02020603050405020304" pitchFamily="18" charset="0"/>
                <a:cs typeface="Times New Roman" panose="02020603050405020304" pitchFamily="18" charset="0"/>
              </a:rPr>
              <a:t>                      По чужой полосе, </a:t>
            </a:r>
            <a:br>
              <a:rPr lang="ru-RU" altLang="ru-RU" b="1" i="1" dirty="0">
                <a:solidFill>
                  <a:srgbClr val="007000"/>
                </a:solidFill>
                <a:latin typeface="Times New Roman" panose="02020603050405020304" pitchFamily="18" charset="0"/>
                <a:cs typeface="Times New Roman" panose="02020603050405020304" pitchFamily="18" charset="0"/>
              </a:rPr>
            </a:br>
            <a:r>
              <a:rPr lang="ru-RU" altLang="ru-RU" b="1" i="1" dirty="0">
                <a:solidFill>
                  <a:srgbClr val="007000"/>
                </a:solidFill>
                <a:latin typeface="Times New Roman" panose="02020603050405020304" pitchFamily="18" charset="0"/>
                <a:cs typeface="Times New Roman" panose="02020603050405020304" pitchFamily="18" charset="0"/>
              </a:rPr>
              <a:t>                      Там чашки, орешки, </a:t>
            </a:r>
            <a:br>
              <a:rPr lang="ru-RU" altLang="ru-RU" b="1" i="1" dirty="0">
                <a:solidFill>
                  <a:srgbClr val="007000"/>
                </a:solidFill>
                <a:latin typeface="Times New Roman" panose="02020603050405020304" pitchFamily="18" charset="0"/>
                <a:cs typeface="Times New Roman" panose="02020603050405020304" pitchFamily="18" charset="0"/>
              </a:rPr>
            </a:br>
            <a:r>
              <a:rPr lang="ru-RU" altLang="ru-RU" b="1" i="1" dirty="0">
                <a:solidFill>
                  <a:srgbClr val="007000"/>
                </a:solidFill>
                <a:latin typeface="Times New Roman" panose="02020603050405020304" pitchFamily="18" charset="0"/>
                <a:cs typeface="Times New Roman" panose="02020603050405020304" pitchFamily="18" charset="0"/>
              </a:rPr>
              <a:t>                      Медок, сахарок - </a:t>
            </a:r>
            <a:br>
              <a:rPr lang="ru-RU" altLang="ru-RU" b="1" i="1" dirty="0">
                <a:solidFill>
                  <a:srgbClr val="007000"/>
                </a:solidFill>
                <a:latin typeface="Times New Roman" panose="02020603050405020304" pitchFamily="18" charset="0"/>
                <a:cs typeface="Times New Roman" panose="02020603050405020304" pitchFamily="18" charset="0"/>
              </a:rPr>
            </a:br>
            <a:r>
              <a:rPr lang="ru-RU" altLang="ru-RU" b="1" i="1" dirty="0">
                <a:solidFill>
                  <a:srgbClr val="007000"/>
                </a:solidFill>
                <a:latin typeface="Times New Roman" panose="02020603050405020304" pitchFamily="18" charset="0"/>
                <a:cs typeface="Times New Roman" panose="02020603050405020304" pitchFamily="18" charset="0"/>
              </a:rPr>
              <a:t>                      Молчок! </a:t>
            </a:r>
            <a:r>
              <a:rPr lang="ru-RU" altLang="ru-RU" dirty="0">
                <a:solidFill>
                  <a:prstClr val="black"/>
                </a:solidFill>
                <a:latin typeface="Times New Roman" panose="02020603050405020304" pitchFamily="18" charset="0"/>
                <a:cs typeface="Times New Roman" panose="02020603050405020304" pitchFamily="18" charset="0"/>
              </a:rPr>
              <a:t/>
            </a:r>
            <a:br>
              <a:rPr lang="ru-RU" altLang="ru-RU" dirty="0">
                <a:solidFill>
                  <a:prstClr val="black"/>
                </a:solidFill>
                <a:latin typeface="Times New Roman" panose="02020603050405020304" pitchFamily="18" charset="0"/>
                <a:cs typeface="Times New Roman" panose="02020603050405020304" pitchFamily="18" charset="0"/>
              </a:rPr>
            </a:br>
            <a:r>
              <a:rPr lang="ru-RU" altLang="ru-RU" dirty="0">
                <a:solidFill>
                  <a:srgbClr val="9C5252"/>
                </a:solidFill>
                <a:latin typeface="Times New Roman" panose="02020603050405020304" pitchFamily="18" charset="0"/>
                <a:cs typeface="Times New Roman" panose="02020603050405020304" pitchFamily="18" charset="0"/>
              </a:rPr>
              <a:t>Как скажут последнее слово, все должны замолчать. Ведущий старается рассмешить играющих движениями, смешными словами и шуточными стихотворениями. Если кто-то засмеётся или скажет слово, он отдаёт ведущему фант. В конце игры дети свои фанты выкупают: по желанию играющих поют песенки, читают стихи, танцуют, выполняют различные движения. </a:t>
            </a:r>
            <a:br>
              <a:rPr lang="ru-RU" altLang="ru-RU" dirty="0">
                <a:solidFill>
                  <a:srgbClr val="9C5252"/>
                </a:solidFill>
                <a:latin typeface="Times New Roman" panose="02020603050405020304" pitchFamily="18" charset="0"/>
                <a:cs typeface="Times New Roman" panose="02020603050405020304" pitchFamily="18" charset="0"/>
              </a:rPr>
            </a:br>
            <a:r>
              <a:rPr lang="ru-RU" altLang="ru-RU" b="1" u="sng" dirty="0">
                <a:solidFill>
                  <a:srgbClr val="9C5252"/>
                </a:solidFill>
                <a:latin typeface="Times New Roman" panose="02020603050405020304" pitchFamily="18" charset="0"/>
                <a:cs typeface="Times New Roman" panose="02020603050405020304" pitchFamily="18" charset="0"/>
              </a:rPr>
              <a:t>Правила игры</a:t>
            </a:r>
            <a:r>
              <a:rPr lang="ru-RU" altLang="ru-RU" u="sng" dirty="0">
                <a:solidFill>
                  <a:srgbClr val="9C5252"/>
                </a:solidFill>
                <a:latin typeface="Times New Roman" panose="02020603050405020304" pitchFamily="18" charset="0"/>
                <a:cs typeface="Times New Roman" panose="02020603050405020304" pitchFamily="18" charset="0"/>
              </a:rPr>
              <a:t>. </a:t>
            </a:r>
            <a:r>
              <a:rPr lang="ru-RU" altLang="ru-RU" dirty="0">
                <a:solidFill>
                  <a:srgbClr val="9C5252"/>
                </a:solidFill>
                <a:latin typeface="Times New Roman" panose="02020603050405020304" pitchFamily="18" charset="0"/>
                <a:cs typeface="Times New Roman" panose="02020603050405020304" pitchFamily="18" charset="0"/>
              </a:rPr>
              <a:t>Ведущему не разрешается дотрагиваться руками до играющих. Фанты у всех играющих должны быть разные.</a:t>
            </a:r>
          </a:p>
          <a:p>
            <a:pPr fontAlgn="base">
              <a:spcBef>
                <a:spcPct val="0"/>
              </a:spcBef>
              <a:spcAft>
                <a:spcPct val="0"/>
              </a:spcAft>
              <a:defRPr/>
            </a:pPr>
            <a:r>
              <a:rPr lang="ru-RU" altLang="ru-RU" sz="1400" dirty="0">
                <a:solidFill>
                  <a:srgbClr val="9C5252"/>
                </a:solidFill>
                <a:latin typeface="Times New Roman" panose="02020603050405020304" pitchFamily="18" charset="0"/>
                <a:cs typeface="Times New Roman" panose="02020603050405020304" pitchFamily="18" charset="0"/>
              </a:rPr>
              <a:t/>
            </a:r>
            <a:br>
              <a:rPr lang="ru-RU" altLang="ru-RU" sz="1400" dirty="0">
                <a:solidFill>
                  <a:srgbClr val="9C5252"/>
                </a:solidFill>
                <a:latin typeface="Times New Roman" panose="02020603050405020304" pitchFamily="18" charset="0"/>
                <a:cs typeface="Times New Roman" panose="02020603050405020304" pitchFamily="18" charset="0"/>
              </a:rPr>
            </a:br>
            <a:endParaRPr lang="ru-RU" altLang="ru-RU" sz="1400" dirty="0">
              <a:solidFill>
                <a:srgbClr val="9C5252"/>
              </a:solidFill>
              <a:latin typeface="Times New Roman" panose="02020603050405020304" pitchFamily="18" charset="0"/>
              <a:cs typeface="Times New Roman" panose="02020603050405020304" pitchFamily="18" charset="0"/>
            </a:endParaRPr>
          </a:p>
          <a:p>
            <a:pPr algn="just" fontAlgn="base">
              <a:spcBef>
                <a:spcPct val="0"/>
              </a:spcBef>
              <a:spcAft>
                <a:spcPct val="0"/>
              </a:spcAft>
              <a:defRPr/>
            </a:pPr>
            <a:endParaRPr lang="ru-RU" altLang="ru-RU" sz="1600" dirty="0">
              <a:solidFill>
                <a:prstClr val="black"/>
              </a:solidFill>
              <a:latin typeface="Arial" charset="0"/>
              <a:cs typeface="Arial" charset="0"/>
            </a:endParaRPr>
          </a:p>
          <a:p>
            <a:pPr algn="just" fontAlgn="base">
              <a:spcBef>
                <a:spcPct val="0"/>
              </a:spcBef>
              <a:spcAft>
                <a:spcPct val="0"/>
              </a:spcAft>
              <a:defRPr/>
            </a:pPr>
            <a:endParaRPr lang="ru-RU" altLang="ru-RU" sz="1500" dirty="0">
              <a:solidFill>
                <a:prstClr val="black"/>
              </a:solidFill>
              <a:latin typeface="Arial" charset="0"/>
              <a:cs typeface="Arial" charset="0"/>
            </a:endParaRPr>
          </a:p>
          <a:p>
            <a:pPr algn="just" fontAlgn="t">
              <a:spcBef>
                <a:spcPct val="0"/>
              </a:spcBef>
              <a:spcAft>
                <a:spcPct val="0"/>
              </a:spcAft>
              <a:defRPr/>
            </a:pPr>
            <a:endParaRPr lang="ru-RU" altLang="ru-RU" sz="1500" dirty="0">
              <a:solidFill>
                <a:prstClr val="black"/>
              </a:solidFill>
              <a:latin typeface="Arial" charset="0"/>
              <a:cs typeface="Arial" charset="0"/>
            </a:endParaRPr>
          </a:p>
          <a:p>
            <a:pPr algn="just" fontAlgn="base">
              <a:spcBef>
                <a:spcPct val="0"/>
              </a:spcBef>
              <a:spcAft>
                <a:spcPct val="0"/>
              </a:spcAft>
              <a:defRPr/>
            </a:pPr>
            <a:endParaRPr lang="ru-RU" altLang="ru-RU" sz="1500" b="1" dirty="0">
              <a:solidFill>
                <a:srgbClr val="008000"/>
              </a:solidFill>
              <a:latin typeface="Arial" charset="0"/>
              <a:cs typeface="Arial" charset="0"/>
            </a:endParaRPr>
          </a:p>
          <a:p>
            <a:pPr algn="just" fontAlgn="base">
              <a:spcBef>
                <a:spcPct val="0"/>
              </a:spcBef>
              <a:spcAft>
                <a:spcPct val="0"/>
              </a:spcAft>
              <a:defRPr/>
            </a:pPr>
            <a:r>
              <a:rPr lang="ru-RU" altLang="ru-RU" sz="1500" dirty="0">
                <a:solidFill>
                  <a:prstClr val="black"/>
                </a:solidFill>
                <a:latin typeface="Arial" charset="0"/>
                <a:cs typeface="Arial" charset="0"/>
              </a:rPr>
              <a:t> </a:t>
            </a:r>
            <a:endParaRPr lang="ru-RU" altLang="ru-RU" sz="1500" b="1" dirty="0">
              <a:solidFill>
                <a:srgbClr val="008000"/>
              </a:solidFill>
              <a:latin typeface="Arial" charset="0"/>
              <a:cs typeface="Arial" charset="0"/>
            </a:endParaRPr>
          </a:p>
          <a:p>
            <a:pPr fontAlgn="base">
              <a:spcBef>
                <a:spcPct val="0"/>
              </a:spcBef>
              <a:spcAft>
                <a:spcPct val="0"/>
              </a:spcAft>
              <a:defRPr/>
            </a:pPr>
            <a:r>
              <a:rPr lang="ru-RU" altLang="ru-RU" sz="1700" dirty="0">
                <a:solidFill>
                  <a:prstClr val="black"/>
                </a:solidFill>
                <a:latin typeface="Arial" charset="0"/>
                <a:cs typeface="Arial" charset="0"/>
              </a:rPr>
              <a:t/>
            </a:r>
            <a:br>
              <a:rPr lang="ru-RU" altLang="ru-RU" sz="1700" dirty="0">
                <a:solidFill>
                  <a:prstClr val="black"/>
                </a:solidFill>
                <a:latin typeface="Arial" charset="0"/>
                <a:cs typeface="Arial" charset="0"/>
              </a:rPr>
            </a:br>
            <a:endParaRPr lang="ru-RU" altLang="ru-RU" sz="1600" dirty="0">
              <a:solidFill>
                <a:prstClr val="black"/>
              </a:solidFill>
              <a:latin typeface="Arial" charset="0"/>
              <a:cs typeface="Arial" charset="0"/>
            </a:endParaRPr>
          </a:p>
          <a:p>
            <a:pPr algn="just" fontAlgn="base">
              <a:spcBef>
                <a:spcPct val="0"/>
              </a:spcBef>
              <a:spcAft>
                <a:spcPct val="0"/>
              </a:spcAft>
              <a:defRPr/>
            </a:pPr>
            <a:r>
              <a:rPr lang="ru-RU" altLang="ru-RU" sz="1700" dirty="0">
                <a:solidFill>
                  <a:prstClr val="black"/>
                </a:solidFill>
                <a:latin typeface="Arial" charset="0"/>
                <a:cs typeface="Arial" charset="0"/>
              </a:rPr>
              <a:t/>
            </a:r>
            <a:br>
              <a:rPr lang="ru-RU" altLang="ru-RU" sz="1700" dirty="0">
                <a:solidFill>
                  <a:prstClr val="black"/>
                </a:solidFill>
                <a:latin typeface="Arial" charset="0"/>
                <a:cs typeface="Arial" charset="0"/>
              </a:rPr>
            </a:br>
            <a:endParaRPr lang="ru-RU" altLang="ru-RU" sz="1700" dirty="0">
              <a:solidFill>
                <a:prstClr val="black"/>
              </a:solidFill>
              <a:latin typeface="Arial" charset="0"/>
              <a:cs typeface="Arial" charset="0"/>
            </a:endParaRPr>
          </a:p>
          <a:p>
            <a:pPr algn="just" fontAlgn="base">
              <a:spcBef>
                <a:spcPct val="0"/>
              </a:spcBef>
              <a:spcAft>
                <a:spcPct val="0"/>
              </a:spcAft>
              <a:defRPr/>
            </a:pPr>
            <a:r>
              <a:rPr lang="ru-RU" altLang="ru-RU" sz="1700" b="1" dirty="0">
                <a:solidFill>
                  <a:srgbClr val="008000"/>
                </a:solidFill>
                <a:latin typeface="Arial" charset="0"/>
                <a:cs typeface="Arial" charset="0"/>
              </a:rPr>
              <a:t/>
            </a:r>
            <a:br>
              <a:rPr lang="ru-RU" altLang="ru-RU" sz="1700" b="1" dirty="0">
                <a:solidFill>
                  <a:srgbClr val="008000"/>
                </a:solidFill>
                <a:latin typeface="Arial" charset="0"/>
                <a:cs typeface="Arial" charset="0"/>
              </a:rPr>
            </a:br>
            <a:endParaRPr lang="ru-RU" altLang="ru-RU" sz="1700" b="1" dirty="0">
              <a:solidFill>
                <a:srgbClr val="C00000"/>
              </a:solidFill>
              <a:latin typeface="Arial" charset="0"/>
              <a:cs typeface="Times New Roman" panose="02020603050405020304" pitchFamily="18" charset="0"/>
            </a:endParaRPr>
          </a:p>
        </p:txBody>
      </p:sp>
      <p:pic>
        <p:nvPicPr>
          <p:cNvPr id="34821" name="Picture 3"/>
          <p:cNvPicPr>
            <a:picLocks noChangeAspect="1" noChangeArrowheads="1"/>
          </p:cNvPicPr>
          <p:nvPr/>
        </p:nvPicPr>
        <p:blipFill>
          <a:blip r:embed="rId3">
            <a:extLst>
              <a:ext uri="{28A0092B-C50C-407E-A947-70E740481C1C}">
                <a14:useLocalDpi xmlns:a14="http://schemas.microsoft.com/office/drawing/2010/main" val="0"/>
              </a:ext>
            </a:extLst>
          </a:blip>
          <a:srcRect l="5296" t="6413" b="9549"/>
          <a:stretch>
            <a:fillRect/>
          </a:stretch>
        </p:blipFill>
        <p:spPr bwMode="auto">
          <a:xfrm>
            <a:off x="7787685" y="1645920"/>
            <a:ext cx="3946259" cy="235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2653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78682000_r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82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TextBox 4"/>
          <p:cNvSpPr txBox="1">
            <a:spLocks noChangeArrowheads="1"/>
          </p:cNvSpPr>
          <p:nvPr/>
        </p:nvSpPr>
        <p:spPr bwMode="auto">
          <a:xfrm>
            <a:off x="5596279" y="162789"/>
            <a:ext cx="1948675" cy="584775"/>
          </a:xfrm>
          <a:prstGeom prst="rect">
            <a:avLst/>
          </a:prstGeom>
          <a:noFill/>
          <a:ln w="9525">
            <a:noFill/>
            <a:miter lim="800000"/>
            <a:headEnd/>
            <a:tailEnd/>
          </a:ln>
        </p:spPr>
        <p:txBody>
          <a:bodyPr wrap="none">
            <a:spAutoFit/>
          </a:bodyPr>
          <a:lstStyle/>
          <a:p>
            <a:pPr algn="ctr" fontAlgn="base">
              <a:spcBef>
                <a:spcPct val="0"/>
              </a:spcBef>
              <a:spcAft>
                <a:spcPct val="0"/>
              </a:spcAft>
              <a:defRPr/>
            </a:pPr>
            <a:r>
              <a:rPr lang="ru-RU" altLang="ru-RU" sz="3200" dirty="0">
                <a:solidFill>
                  <a:srgbClr val="008000"/>
                </a:solidFill>
                <a:latin typeface="CyrillicOld" pitchFamily="2" charset="0"/>
                <a:cs typeface="Arial" charset="0"/>
              </a:rPr>
              <a:t> </a:t>
            </a:r>
            <a:r>
              <a:rPr lang="ru-RU" altLang="ru-RU" sz="2800" b="1" dirty="0">
                <a:solidFill>
                  <a:srgbClr val="C00000"/>
                </a:solidFill>
                <a:latin typeface="Times New Roman" panose="02020603050405020304" pitchFamily="18" charset="0"/>
                <a:cs typeface="Times New Roman" panose="02020603050405020304" pitchFamily="18" charset="0"/>
              </a:rPr>
              <a:t>ГОРШКИ</a:t>
            </a:r>
          </a:p>
        </p:txBody>
      </p:sp>
      <p:sp>
        <p:nvSpPr>
          <p:cNvPr id="70660" name="Rectangle 2"/>
          <p:cNvSpPr>
            <a:spLocks noChangeArrowheads="1"/>
          </p:cNvSpPr>
          <p:nvPr/>
        </p:nvSpPr>
        <p:spPr bwMode="auto">
          <a:xfrm>
            <a:off x="1175656" y="998199"/>
            <a:ext cx="10789920" cy="8202245"/>
          </a:xfrm>
          <a:prstGeom prst="rect">
            <a:avLst/>
          </a:prstGeom>
          <a:noFill/>
          <a:ln w="9525">
            <a:noFill/>
            <a:miter lim="800000"/>
            <a:headEnd/>
            <a:tailEnd/>
          </a:ln>
        </p:spPr>
        <p:txBody>
          <a:bodyPr wrap="square" anchor="ctr">
            <a:spAutoFit/>
          </a:bodyPr>
          <a:lstStyle/>
          <a:p>
            <a:pPr algn="just" fontAlgn="base">
              <a:spcBef>
                <a:spcPct val="0"/>
              </a:spcBef>
              <a:spcAft>
                <a:spcPct val="0"/>
              </a:spcAft>
              <a:defRPr/>
            </a:pPr>
            <a:r>
              <a:rPr lang="ru-RU" altLang="ru-RU" b="1" u="sng" dirty="0">
                <a:solidFill>
                  <a:srgbClr val="9C5252"/>
                </a:solidFill>
                <a:latin typeface="Times New Roman" panose="02020603050405020304" pitchFamily="18" charset="0"/>
                <a:cs typeface="Times New Roman" panose="02020603050405020304" pitchFamily="18" charset="0"/>
              </a:rPr>
              <a:t>Цель игры: </a:t>
            </a:r>
            <a:r>
              <a:rPr lang="ru-RU" altLang="ru-RU" dirty="0">
                <a:solidFill>
                  <a:srgbClr val="9C5252"/>
                </a:solidFill>
                <a:latin typeface="Times New Roman" panose="02020603050405020304" pitchFamily="18" charset="0"/>
                <a:cs typeface="Times New Roman" panose="02020603050405020304" pitchFamily="18" charset="0"/>
              </a:rPr>
              <a:t>Развивать у детей умение действовать по сигналу, упражнять в беге по разным направлениям.</a:t>
            </a:r>
          </a:p>
          <a:p>
            <a:pPr fontAlgn="base">
              <a:spcBef>
                <a:spcPct val="0"/>
              </a:spcBef>
              <a:spcAft>
                <a:spcPct val="0"/>
              </a:spcAft>
              <a:defRPr/>
            </a:pPr>
            <a:r>
              <a:rPr lang="ru-RU" altLang="ru-RU" b="1" u="sng" dirty="0">
                <a:solidFill>
                  <a:srgbClr val="9C5252"/>
                </a:solidFill>
                <a:latin typeface="Times New Roman" panose="02020603050405020304" pitchFamily="18" charset="0"/>
                <a:cs typeface="Times New Roman" panose="02020603050405020304" pitchFamily="18" charset="0"/>
              </a:rPr>
              <a:t>Ход игры: </a:t>
            </a:r>
            <a:r>
              <a:rPr lang="ru-RU" altLang="ru-RU" dirty="0">
                <a:solidFill>
                  <a:srgbClr val="9C5252"/>
                </a:solidFill>
                <a:latin typeface="Times New Roman" panose="02020603050405020304" pitchFamily="18" charset="0"/>
                <a:cs typeface="Times New Roman" panose="02020603050405020304" pitchFamily="18" charset="0"/>
              </a:rPr>
              <a:t>Играющие изображают горшки, все садятся в круг. Позади каждого сидящего («горшка») становится другой игрок - хозяин («торговец»).  Водящий, выбранный по жребию, находится вне круга. Обходя круг, водящий поочередно подходит к каждому «торговцу», кладет руки на голову «горшка».</a:t>
            </a:r>
            <a:endParaRPr lang="ru-RU" altLang="ru-RU" dirty="0">
              <a:solidFill>
                <a:prstClr val="black"/>
              </a:solidFill>
              <a:latin typeface="Times New Roman" panose="02020603050405020304" pitchFamily="18" charset="0"/>
              <a:cs typeface="Times New Roman" panose="02020603050405020304" pitchFamily="18" charset="0"/>
            </a:endParaRPr>
          </a:p>
          <a:p>
            <a:pPr fontAlgn="base">
              <a:spcBef>
                <a:spcPct val="0"/>
              </a:spcBef>
              <a:spcAft>
                <a:spcPct val="0"/>
              </a:spcAft>
              <a:defRPr/>
            </a:pPr>
            <a:r>
              <a:rPr lang="ru-RU" altLang="ru-RU" b="1" i="1" u="sng" dirty="0">
                <a:solidFill>
                  <a:srgbClr val="007000"/>
                </a:solidFill>
                <a:latin typeface="Times New Roman" panose="02020603050405020304" pitchFamily="18" charset="0"/>
                <a:cs typeface="Times New Roman" panose="02020603050405020304" pitchFamily="18" charset="0"/>
              </a:rPr>
              <a:t>Водящий:</a:t>
            </a:r>
            <a:r>
              <a:rPr lang="ru-RU" altLang="ru-RU" b="1" i="1" dirty="0">
                <a:solidFill>
                  <a:srgbClr val="007000"/>
                </a:solidFill>
                <a:latin typeface="Times New Roman" panose="02020603050405020304" pitchFamily="18" charset="0"/>
                <a:cs typeface="Times New Roman" panose="02020603050405020304" pitchFamily="18" charset="0"/>
              </a:rPr>
              <a:t>    Нет ли продажных горшков?</a:t>
            </a:r>
          </a:p>
          <a:p>
            <a:pPr fontAlgn="base">
              <a:spcBef>
                <a:spcPct val="0"/>
              </a:spcBef>
              <a:spcAft>
                <a:spcPct val="0"/>
              </a:spcAft>
              <a:defRPr/>
            </a:pPr>
            <a:r>
              <a:rPr lang="ru-RU" altLang="ru-RU" b="1" i="1" u="sng" dirty="0">
                <a:solidFill>
                  <a:srgbClr val="007000"/>
                </a:solidFill>
                <a:latin typeface="Times New Roman" panose="02020603050405020304" pitchFamily="18" charset="0"/>
                <a:cs typeface="Times New Roman" panose="02020603050405020304" pitchFamily="18" charset="0"/>
              </a:rPr>
              <a:t>Хозяин:</a:t>
            </a:r>
            <a:r>
              <a:rPr lang="ru-RU" altLang="ru-RU" b="1" i="1" dirty="0">
                <a:solidFill>
                  <a:srgbClr val="007000"/>
                </a:solidFill>
                <a:latin typeface="Times New Roman" panose="02020603050405020304" pitchFamily="18" charset="0"/>
                <a:cs typeface="Times New Roman" panose="02020603050405020304" pitchFamily="18" charset="0"/>
              </a:rPr>
              <a:t>      Нет продажных.</a:t>
            </a:r>
          </a:p>
          <a:p>
            <a:pPr fontAlgn="base">
              <a:spcBef>
                <a:spcPct val="0"/>
              </a:spcBef>
              <a:spcAft>
                <a:spcPct val="0"/>
              </a:spcAft>
              <a:defRPr/>
            </a:pPr>
            <a:r>
              <a:rPr lang="ru-RU" altLang="ru-RU" dirty="0">
                <a:solidFill>
                  <a:srgbClr val="9C5252"/>
                </a:solidFill>
                <a:latin typeface="Times New Roman" panose="02020603050405020304" pitchFamily="18" charset="0"/>
                <a:cs typeface="Times New Roman" panose="02020603050405020304" pitchFamily="18" charset="0"/>
              </a:rPr>
              <a:t>Водящий идет к другим хозяевам с тем же вопросом, пока не услышит утвердительный ответ.</a:t>
            </a:r>
          </a:p>
          <a:p>
            <a:pPr fontAlgn="base">
              <a:spcBef>
                <a:spcPct val="0"/>
              </a:spcBef>
              <a:spcAft>
                <a:spcPct val="0"/>
              </a:spcAft>
              <a:defRPr/>
            </a:pPr>
            <a:r>
              <a:rPr lang="ru-RU" altLang="ru-RU" b="1" i="1" u="sng" dirty="0" err="1">
                <a:solidFill>
                  <a:srgbClr val="007000"/>
                </a:solidFill>
                <a:latin typeface="Times New Roman" panose="02020603050405020304" pitchFamily="18" charset="0"/>
                <a:cs typeface="Times New Roman" panose="02020603050405020304" pitchFamily="18" charset="0"/>
              </a:rPr>
              <a:t>Xозяин</a:t>
            </a:r>
            <a:r>
              <a:rPr lang="ru-RU" altLang="ru-RU" b="1" i="1" u="sng" dirty="0">
                <a:solidFill>
                  <a:srgbClr val="007000"/>
                </a:solidFill>
                <a:latin typeface="Times New Roman" panose="02020603050405020304" pitchFamily="18" charset="0"/>
                <a:cs typeface="Times New Roman" panose="02020603050405020304" pitchFamily="18" charset="0"/>
              </a:rPr>
              <a:t>:</a:t>
            </a:r>
            <a:r>
              <a:rPr lang="ru-RU" altLang="ru-RU" b="1" i="1" dirty="0">
                <a:solidFill>
                  <a:srgbClr val="007000"/>
                </a:solidFill>
                <a:latin typeface="Times New Roman" panose="02020603050405020304" pitchFamily="18" charset="0"/>
                <a:cs typeface="Times New Roman" panose="02020603050405020304" pitchFamily="18" charset="0"/>
              </a:rPr>
              <a:t>    Купи, что дашь?</a:t>
            </a:r>
          </a:p>
          <a:p>
            <a:pPr fontAlgn="base">
              <a:spcBef>
                <a:spcPct val="0"/>
              </a:spcBef>
              <a:spcAft>
                <a:spcPct val="0"/>
              </a:spcAft>
              <a:defRPr/>
            </a:pPr>
            <a:r>
              <a:rPr lang="ru-RU" altLang="ru-RU" b="1" i="1" u="sng" dirty="0">
                <a:solidFill>
                  <a:srgbClr val="007000"/>
                </a:solidFill>
                <a:latin typeface="Times New Roman" panose="02020603050405020304" pitchFamily="18" charset="0"/>
                <a:cs typeface="Times New Roman" panose="02020603050405020304" pitchFamily="18" charset="0"/>
              </a:rPr>
              <a:t>Водящий: </a:t>
            </a:r>
            <a:r>
              <a:rPr lang="ru-RU" altLang="ru-RU" b="1" i="1" dirty="0">
                <a:solidFill>
                  <a:srgbClr val="007000"/>
                </a:solidFill>
                <a:latin typeface="Times New Roman" panose="02020603050405020304" pitchFamily="18" charset="0"/>
                <a:cs typeface="Times New Roman" panose="02020603050405020304" pitchFamily="18" charset="0"/>
              </a:rPr>
              <a:t>  Шильце, мыльце,</a:t>
            </a:r>
          </a:p>
          <a:p>
            <a:pPr fontAlgn="base">
              <a:spcBef>
                <a:spcPct val="0"/>
              </a:spcBef>
              <a:spcAft>
                <a:spcPct val="0"/>
              </a:spcAft>
              <a:defRPr/>
            </a:pPr>
            <a:r>
              <a:rPr lang="ru-RU" altLang="ru-RU" b="1" i="1" dirty="0">
                <a:solidFill>
                  <a:srgbClr val="007000"/>
                </a:solidFill>
                <a:latin typeface="Times New Roman" panose="02020603050405020304" pitchFamily="18" charset="0"/>
                <a:cs typeface="Times New Roman" panose="02020603050405020304" pitchFamily="18" charset="0"/>
              </a:rPr>
              <a:t>                    Белое </a:t>
            </a:r>
            <a:r>
              <a:rPr lang="ru-RU" altLang="ru-RU" b="1" i="1" dirty="0" err="1">
                <a:solidFill>
                  <a:srgbClr val="007000"/>
                </a:solidFill>
                <a:latin typeface="Times New Roman" panose="02020603050405020304" pitchFamily="18" charset="0"/>
                <a:cs typeface="Times New Roman" panose="02020603050405020304" pitchFamily="18" charset="0"/>
              </a:rPr>
              <a:t>белильце</a:t>
            </a:r>
            <a:r>
              <a:rPr lang="ru-RU" altLang="ru-RU" b="1" i="1" dirty="0">
                <a:solidFill>
                  <a:srgbClr val="007000"/>
                </a:solidFill>
                <a:latin typeface="Times New Roman" panose="02020603050405020304" pitchFamily="18" charset="0"/>
                <a:cs typeface="Times New Roman" panose="02020603050405020304" pitchFamily="18" charset="0"/>
              </a:rPr>
              <a:t>, </a:t>
            </a:r>
          </a:p>
          <a:p>
            <a:pPr fontAlgn="base">
              <a:spcBef>
                <a:spcPct val="0"/>
              </a:spcBef>
              <a:spcAft>
                <a:spcPct val="0"/>
              </a:spcAft>
              <a:defRPr/>
            </a:pPr>
            <a:r>
              <a:rPr lang="ru-RU" altLang="ru-RU" b="1" i="1" dirty="0">
                <a:solidFill>
                  <a:srgbClr val="007000"/>
                </a:solidFill>
                <a:latin typeface="Times New Roman" panose="02020603050405020304" pitchFamily="18" charset="0"/>
                <a:cs typeface="Times New Roman" panose="02020603050405020304" pitchFamily="18" charset="0"/>
              </a:rPr>
              <a:t>                   Белое полотенце.</a:t>
            </a:r>
          </a:p>
          <a:p>
            <a:pPr fontAlgn="base">
              <a:spcBef>
                <a:spcPct val="0"/>
              </a:spcBef>
              <a:spcAft>
                <a:spcPct val="0"/>
              </a:spcAft>
              <a:defRPr/>
            </a:pPr>
            <a:r>
              <a:rPr lang="ru-RU" altLang="ru-RU" b="1" i="1" u="sng" dirty="0">
                <a:solidFill>
                  <a:srgbClr val="007000"/>
                </a:solidFill>
                <a:latin typeface="Times New Roman" panose="02020603050405020304" pitchFamily="18" charset="0"/>
                <a:cs typeface="Times New Roman" panose="02020603050405020304" pitchFamily="18" charset="0"/>
              </a:rPr>
              <a:t>Хозяин:</a:t>
            </a:r>
            <a:r>
              <a:rPr lang="ru-RU" altLang="ru-RU" b="1" i="1" dirty="0">
                <a:solidFill>
                  <a:srgbClr val="007000"/>
                </a:solidFill>
                <a:latin typeface="Times New Roman" panose="02020603050405020304" pitchFamily="18" charset="0"/>
                <a:cs typeface="Times New Roman" panose="02020603050405020304" pitchFamily="18" charset="0"/>
              </a:rPr>
              <a:t> Ладно, по рукам.</a:t>
            </a:r>
          </a:p>
          <a:p>
            <a:pPr fontAlgn="base">
              <a:spcBef>
                <a:spcPct val="0"/>
              </a:spcBef>
              <a:spcAft>
                <a:spcPct val="0"/>
              </a:spcAft>
              <a:defRPr/>
            </a:pPr>
            <a:endParaRPr lang="ru-RU" altLang="ru-RU" b="1" i="1" dirty="0">
              <a:solidFill>
                <a:srgbClr val="007000"/>
              </a:solidFill>
              <a:latin typeface="Times New Roman" panose="02020603050405020304" pitchFamily="18" charset="0"/>
              <a:cs typeface="Times New Roman" panose="02020603050405020304" pitchFamily="18" charset="0"/>
            </a:endParaRPr>
          </a:p>
          <a:p>
            <a:pPr fontAlgn="base">
              <a:spcBef>
                <a:spcPct val="0"/>
              </a:spcBef>
              <a:spcAft>
                <a:spcPct val="0"/>
              </a:spcAft>
              <a:defRPr/>
            </a:pPr>
            <a:endParaRPr lang="ru-RU" altLang="ru-RU" dirty="0" smtClean="0">
              <a:solidFill>
                <a:prstClr val="black"/>
              </a:solidFill>
              <a:latin typeface="Times New Roman" panose="02020603050405020304" pitchFamily="18" charset="0"/>
              <a:cs typeface="Times New Roman" panose="02020603050405020304" pitchFamily="18" charset="0"/>
            </a:endParaRPr>
          </a:p>
          <a:p>
            <a:pPr fontAlgn="base">
              <a:spcBef>
                <a:spcPct val="0"/>
              </a:spcBef>
              <a:spcAft>
                <a:spcPct val="0"/>
              </a:spcAft>
              <a:defRPr/>
            </a:pPr>
            <a:endParaRPr lang="ru-RU" altLang="ru-RU" dirty="0">
              <a:solidFill>
                <a:prstClr val="black"/>
              </a:solidFill>
              <a:latin typeface="Times New Roman" panose="02020603050405020304" pitchFamily="18" charset="0"/>
              <a:cs typeface="Times New Roman" panose="02020603050405020304" pitchFamily="18" charset="0"/>
            </a:endParaRPr>
          </a:p>
          <a:p>
            <a:pPr algn="just" fontAlgn="base">
              <a:spcBef>
                <a:spcPct val="0"/>
              </a:spcBef>
              <a:spcAft>
                <a:spcPct val="0"/>
              </a:spcAft>
              <a:defRPr/>
            </a:pPr>
            <a:r>
              <a:rPr lang="ru-RU" altLang="ru-RU" dirty="0">
                <a:solidFill>
                  <a:srgbClr val="9C5252"/>
                </a:solidFill>
                <a:latin typeface="Times New Roman" panose="02020603050405020304" pitchFamily="18" charset="0"/>
                <a:cs typeface="Times New Roman" panose="02020603050405020304" pitchFamily="18" charset="0"/>
              </a:rPr>
              <a:t>Оба ударяют по рукам и затем бегут в разные стороны вокруг круга. Кто первый прибежит к «горшку», тот и становится хозяином, а опоздавший - водящий.</a:t>
            </a:r>
            <a:endParaRPr lang="ru-RU" altLang="ru-RU" dirty="0">
              <a:solidFill>
                <a:prstClr val="black"/>
              </a:solidFill>
              <a:latin typeface="Times New Roman" panose="02020603050405020304" pitchFamily="18" charset="0"/>
              <a:cs typeface="Times New Roman" panose="02020603050405020304" pitchFamily="18" charset="0"/>
            </a:endParaRPr>
          </a:p>
          <a:p>
            <a:pPr algn="just" fontAlgn="base">
              <a:spcBef>
                <a:spcPct val="0"/>
              </a:spcBef>
              <a:spcAft>
                <a:spcPct val="0"/>
              </a:spcAft>
              <a:defRPr/>
            </a:pPr>
            <a:endParaRPr lang="ru-RU" altLang="ru-RU" sz="1600" dirty="0">
              <a:solidFill>
                <a:prstClr val="black"/>
              </a:solidFill>
              <a:latin typeface="Arial" charset="0"/>
              <a:cs typeface="Arial" charset="0"/>
            </a:endParaRPr>
          </a:p>
          <a:p>
            <a:pPr fontAlgn="base">
              <a:spcBef>
                <a:spcPct val="0"/>
              </a:spcBef>
              <a:spcAft>
                <a:spcPct val="0"/>
              </a:spcAft>
              <a:defRPr/>
            </a:pPr>
            <a:r>
              <a:rPr lang="ru-RU" altLang="ru-RU" sz="1400" dirty="0">
                <a:solidFill>
                  <a:prstClr val="black"/>
                </a:solidFill>
                <a:latin typeface="Arial" charset="0"/>
                <a:cs typeface="Arial" charset="0"/>
              </a:rPr>
              <a:t/>
            </a:r>
            <a:br>
              <a:rPr lang="ru-RU" altLang="ru-RU" sz="1400" dirty="0">
                <a:solidFill>
                  <a:prstClr val="black"/>
                </a:solidFill>
                <a:latin typeface="Arial" charset="0"/>
                <a:cs typeface="Arial" charset="0"/>
              </a:rPr>
            </a:br>
            <a:endParaRPr lang="ru-RU" altLang="ru-RU" sz="1400" dirty="0">
              <a:solidFill>
                <a:prstClr val="black"/>
              </a:solidFill>
              <a:latin typeface="Arial" charset="0"/>
              <a:cs typeface="Arial" charset="0"/>
            </a:endParaRPr>
          </a:p>
          <a:p>
            <a:pPr algn="just" fontAlgn="base">
              <a:spcBef>
                <a:spcPct val="0"/>
              </a:spcBef>
              <a:spcAft>
                <a:spcPct val="0"/>
              </a:spcAft>
              <a:defRPr/>
            </a:pPr>
            <a:endParaRPr lang="ru-RU" altLang="ru-RU" sz="1600" dirty="0">
              <a:solidFill>
                <a:prstClr val="black"/>
              </a:solidFill>
              <a:latin typeface="Arial" charset="0"/>
              <a:cs typeface="Arial" charset="0"/>
            </a:endParaRPr>
          </a:p>
          <a:p>
            <a:pPr algn="just" fontAlgn="base">
              <a:spcBef>
                <a:spcPct val="0"/>
              </a:spcBef>
              <a:spcAft>
                <a:spcPct val="0"/>
              </a:spcAft>
              <a:defRPr/>
            </a:pPr>
            <a:endParaRPr lang="ru-RU" altLang="ru-RU" sz="1500" dirty="0">
              <a:solidFill>
                <a:prstClr val="black"/>
              </a:solidFill>
              <a:latin typeface="Arial" charset="0"/>
              <a:cs typeface="Arial" charset="0"/>
            </a:endParaRPr>
          </a:p>
          <a:p>
            <a:pPr algn="just" fontAlgn="t">
              <a:spcBef>
                <a:spcPct val="0"/>
              </a:spcBef>
              <a:spcAft>
                <a:spcPct val="0"/>
              </a:spcAft>
              <a:defRPr/>
            </a:pPr>
            <a:endParaRPr lang="ru-RU" altLang="ru-RU" sz="1500" dirty="0">
              <a:solidFill>
                <a:prstClr val="black"/>
              </a:solidFill>
              <a:latin typeface="Arial" charset="0"/>
              <a:cs typeface="Arial" charset="0"/>
            </a:endParaRPr>
          </a:p>
          <a:p>
            <a:pPr algn="just" fontAlgn="base">
              <a:spcBef>
                <a:spcPct val="0"/>
              </a:spcBef>
              <a:spcAft>
                <a:spcPct val="0"/>
              </a:spcAft>
              <a:defRPr/>
            </a:pPr>
            <a:endParaRPr lang="ru-RU" altLang="ru-RU" sz="1500" b="1" dirty="0">
              <a:solidFill>
                <a:srgbClr val="008000"/>
              </a:solidFill>
              <a:latin typeface="Arial" charset="0"/>
              <a:cs typeface="Arial" charset="0"/>
            </a:endParaRPr>
          </a:p>
          <a:p>
            <a:pPr algn="just" fontAlgn="base">
              <a:spcBef>
                <a:spcPct val="0"/>
              </a:spcBef>
              <a:spcAft>
                <a:spcPct val="0"/>
              </a:spcAft>
              <a:defRPr/>
            </a:pPr>
            <a:r>
              <a:rPr lang="ru-RU" altLang="ru-RU" sz="1500" dirty="0">
                <a:solidFill>
                  <a:prstClr val="black"/>
                </a:solidFill>
                <a:latin typeface="Arial" charset="0"/>
                <a:cs typeface="Arial" charset="0"/>
              </a:rPr>
              <a:t> </a:t>
            </a:r>
            <a:endParaRPr lang="ru-RU" altLang="ru-RU" sz="1500" b="1" dirty="0">
              <a:solidFill>
                <a:srgbClr val="008000"/>
              </a:solidFill>
              <a:latin typeface="Arial" charset="0"/>
              <a:cs typeface="Arial" charset="0"/>
            </a:endParaRPr>
          </a:p>
          <a:p>
            <a:pPr fontAlgn="base">
              <a:spcBef>
                <a:spcPct val="0"/>
              </a:spcBef>
              <a:spcAft>
                <a:spcPct val="0"/>
              </a:spcAft>
              <a:defRPr/>
            </a:pPr>
            <a:r>
              <a:rPr lang="ru-RU" altLang="ru-RU" sz="1700" dirty="0">
                <a:solidFill>
                  <a:prstClr val="black"/>
                </a:solidFill>
                <a:latin typeface="Arial" charset="0"/>
                <a:cs typeface="Arial" charset="0"/>
              </a:rPr>
              <a:t/>
            </a:r>
            <a:br>
              <a:rPr lang="ru-RU" altLang="ru-RU" sz="1700" dirty="0">
                <a:solidFill>
                  <a:prstClr val="black"/>
                </a:solidFill>
                <a:latin typeface="Arial" charset="0"/>
                <a:cs typeface="Arial" charset="0"/>
              </a:rPr>
            </a:br>
            <a:endParaRPr lang="ru-RU" altLang="ru-RU" sz="1600" dirty="0">
              <a:solidFill>
                <a:prstClr val="black"/>
              </a:solidFill>
              <a:latin typeface="Arial" charset="0"/>
              <a:cs typeface="Arial" charset="0"/>
            </a:endParaRPr>
          </a:p>
          <a:p>
            <a:pPr algn="just" fontAlgn="base">
              <a:spcBef>
                <a:spcPct val="0"/>
              </a:spcBef>
              <a:spcAft>
                <a:spcPct val="0"/>
              </a:spcAft>
              <a:defRPr/>
            </a:pPr>
            <a:r>
              <a:rPr lang="ru-RU" altLang="ru-RU" sz="1700" dirty="0">
                <a:solidFill>
                  <a:prstClr val="black"/>
                </a:solidFill>
                <a:latin typeface="Arial" charset="0"/>
                <a:cs typeface="Arial" charset="0"/>
              </a:rPr>
              <a:t/>
            </a:r>
            <a:br>
              <a:rPr lang="ru-RU" altLang="ru-RU" sz="1700" dirty="0">
                <a:solidFill>
                  <a:prstClr val="black"/>
                </a:solidFill>
                <a:latin typeface="Arial" charset="0"/>
                <a:cs typeface="Arial" charset="0"/>
              </a:rPr>
            </a:br>
            <a:endParaRPr lang="ru-RU" altLang="ru-RU" sz="1700" dirty="0">
              <a:solidFill>
                <a:prstClr val="black"/>
              </a:solidFill>
              <a:latin typeface="Arial" charset="0"/>
              <a:cs typeface="Arial" charset="0"/>
            </a:endParaRPr>
          </a:p>
          <a:p>
            <a:pPr algn="just" fontAlgn="base">
              <a:spcBef>
                <a:spcPct val="0"/>
              </a:spcBef>
              <a:spcAft>
                <a:spcPct val="0"/>
              </a:spcAft>
              <a:defRPr/>
            </a:pPr>
            <a:r>
              <a:rPr lang="ru-RU" altLang="ru-RU" sz="1700" b="1" dirty="0">
                <a:solidFill>
                  <a:srgbClr val="008000"/>
                </a:solidFill>
                <a:latin typeface="Arial" charset="0"/>
                <a:cs typeface="Arial" charset="0"/>
              </a:rPr>
              <a:t/>
            </a:r>
            <a:br>
              <a:rPr lang="ru-RU" altLang="ru-RU" sz="1700" b="1" dirty="0">
                <a:solidFill>
                  <a:srgbClr val="008000"/>
                </a:solidFill>
                <a:latin typeface="Arial" charset="0"/>
                <a:cs typeface="Arial" charset="0"/>
              </a:rPr>
            </a:br>
            <a:endParaRPr lang="ru-RU" altLang="ru-RU" sz="1700" b="1" dirty="0">
              <a:solidFill>
                <a:srgbClr val="C00000"/>
              </a:solidFill>
              <a:latin typeface="Arial" charset="0"/>
              <a:cs typeface="Times New Roman" panose="02020603050405020304" pitchFamily="18" charset="0"/>
            </a:endParaRPr>
          </a:p>
        </p:txBody>
      </p:sp>
      <p:pic>
        <p:nvPicPr>
          <p:cNvPr id="3584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4954" y="2978921"/>
            <a:ext cx="3592287" cy="224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56173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78682000_r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82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p:cNvSpPr>
            <a:spLocks noChangeArrowheads="1"/>
          </p:cNvSpPr>
          <p:nvPr/>
        </p:nvSpPr>
        <p:spPr bwMode="auto">
          <a:xfrm>
            <a:off x="5634604" y="325897"/>
            <a:ext cx="18589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eaLnBrk="0" hangingPunct="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eaLnBrk="0" hangingPunct="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eaLnBrk="0" hangingPunct="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eaLnBrk="0" hangingPunct="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eaLnBrk="1" fontAlgn="base" hangingPunct="1">
              <a:spcBef>
                <a:spcPct val="0"/>
              </a:spcBef>
              <a:spcAft>
                <a:spcPct val="0"/>
              </a:spcAft>
              <a:buNone/>
            </a:pPr>
            <a:r>
              <a:rPr lang="ru-RU" altLang="ru-RU" sz="2800" b="1" dirty="0">
                <a:solidFill>
                  <a:srgbClr val="C00000"/>
                </a:solidFill>
                <a:latin typeface="Times New Roman" panose="02020603050405020304" pitchFamily="18" charset="0"/>
                <a:cs typeface="Times New Roman" panose="02020603050405020304" pitchFamily="18" charset="0"/>
              </a:rPr>
              <a:t>СОЛНЦЕ </a:t>
            </a:r>
          </a:p>
        </p:txBody>
      </p:sp>
      <p:sp>
        <p:nvSpPr>
          <p:cNvPr id="36868" name="Rectangle 4"/>
          <p:cNvSpPr>
            <a:spLocks noChangeArrowheads="1"/>
          </p:cNvSpPr>
          <p:nvPr/>
        </p:nvSpPr>
        <p:spPr bwMode="auto">
          <a:xfrm>
            <a:off x="1567541" y="1070252"/>
            <a:ext cx="9993087"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eaLnBrk="0" hangingPunct="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eaLnBrk="0" hangingPunct="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eaLnBrk="0" hangingPunct="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eaLnBrk="0" hangingPunct="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just" eaLnBrk="1" fontAlgn="base" hangingPunct="1">
              <a:spcBef>
                <a:spcPct val="0"/>
              </a:spcBef>
              <a:spcAft>
                <a:spcPct val="0"/>
              </a:spcAft>
              <a:buNone/>
            </a:pPr>
            <a:r>
              <a:rPr lang="ru-RU" altLang="ru-RU" sz="1800" b="1" u="sng" dirty="0">
                <a:solidFill>
                  <a:srgbClr val="9C5252"/>
                </a:solidFill>
                <a:latin typeface="Times New Roman" panose="02020603050405020304" pitchFamily="18" charset="0"/>
                <a:cs typeface="Times New Roman" panose="02020603050405020304" pitchFamily="18" charset="0"/>
              </a:rPr>
              <a:t>Цель игры: </a:t>
            </a:r>
            <a:r>
              <a:rPr lang="ru-RU" altLang="ru-RU" sz="1800" dirty="0">
                <a:solidFill>
                  <a:srgbClr val="9C5252"/>
                </a:solidFill>
                <a:latin typeface="Times New Roman" panose="02020603050405020304" pitchFamily="18" charset="0"/>
                <a:cs typeface="Times New Roman" panose="02020603050405020304" pitchFamily="18" charset="0"/>
              </a:rPr>
              <a:t>Развивать умение действовать по сигналу, внимание, упражнять детей построению в круг, хороводному движению.</a:t>
            </a:r>
          </a:p>
          <a:p>
            <a:pPr algn="just" eaLnBrk="1" fontAlgn="base" hangingPunct="1">
              <a:spcBef>
                <a:spcPct val="0"/>
              </a:spcBef>
              <a:spcAft>
                <a:spcPct val="0"/>
              </a:spcAft>
              <a:buNone/>
            </a:pPr>
            <a:r>
              <a:rPr lang="ru-RU" altLang="ru-RU" sz="1800" b="1" u="sng" dirty="0">
                <a:solidFill>
                  <a:srgbClr val="9C5252"/>
                </a:solidFill>
                <a:latin typeface="Times New Roman" panose="02020603050405020304" pitchFamily="18" charset="0"/>
                <a:cs typeface="Times New Roman" panose="02020603050405020304" pitchFamily="18" charset="0"/>
              </a:rPr>
              <a:t>Ход игры: </a:t>
            </a:r>
            <a:r>
              <a:rPr lang="ru-RU" altLang="ru-RU" sz="1800" dirty="0">
                <a:solidFill>
                  <a:srgbClr val="9C5252"/>
                </a:solidFill>
                <a:latin typeface="Times New Roman" panose="02020603050405020304" pitchFamily="18" charset="0"/>
                <a:cs typeface="Times New Roman" panose="02020603050405020304" pitchFamily="18" charset="0"/>
              </a:rPr>
              <a:t>В центре круга – «Солнце» </a:t>
            </a:r>
            <a:r>
              <a:rPr lang="ru-RU" altLang="ru-RU" sz="1800" i="1" dirty="0">
                <a:solidFill>
                  <a:srgbClr val="9C5252"/>
                </a:solidFill>
                <a:latin typeface="Times New Roman" panose="02020603050405020304" pitchFamily="18" charset="0"/>
                <a:cs typeface="Times New Roman" panose="02020603050405020304" pitchFamily="18" charset="0"/>
              </a:rPr>
              <a:t>(На голову ребенку надеть шапочку с изображением солнца). </a:t>
            </a:r>
          </a:p>
          <a:p>
            <a:pPr eaLnBrk="1" fontAlgn="base" hangingPunct="1">
              <a:spcBef>
                <a:spcPct val="0"/>
              </a:spcBef>
              <a:spcAft>
                <a:spcPct val="0"/>
              </a:spcAft>
              <a:buNone/>
            </a:pPr>
            <a:endParaRPr lang="ru-RU" altLang="ru-RU" sz="1800" b="1" u="sng" dirty="0">
              <a:solidFill>
                <a:srgbClr val="007000"/>
              </a:solidFill>
              <a:latin typeface="Times New Roman" panose="02020603050405020304" pitchFamily="18" charset="0"/>
              <a:cs typeface="Times New Roman" panose="02020603050405020304" pitchFamily="18" charset="0"/>
            </a:endParaRPr>
          </a:p>
          <a:p>
            <a:pPr eaLnBrk="1" fontAlgn="base" hangingPunct="1">
              <a:spcBef>
                <a:spcPct val="0"/>
              </a:spcBef>
              <a:spcAft>
                <a:spcPct val="0"/>
              </a:spcAft>
              <a:buNone/>
            </a:pPr>
            <a:r>
              <a:rPr lang="ru-RU" altLang="ru-RU" sz="1800" b="1" u="sng" dirty="0">
                <a:solidFill>
                  <a:srgbClr val="007000"/>
                </a:solidFill>
                <a:latin typeface="Times New Roman" panose="02020603050405020304" pitchFamily="18" charset="0"/>
                <a:cs typeface="Times New Roman" panose="02020603050405020304" pitchFamily="18" charset="0"/>
              </a:rPr>
              <a:t>Дети хором произносят:</a:t>
            </a:r>
            <a:r>
              <a:rPr lang="ru-RU" altLang="ru-RU" sz="1800" b="1" dirty="0">
                <a:solidFill>
                  <a:srgbClr val="007000"/>
                </a:solidFill>
                <a:latin typeface="Times New Roman" panose="02020603050405020304" pitchFamily="18" charset="0"/>
                <a:cs typeface="Times New Roman" panose="02020603050405020304" pitchFamily="18" charset="0"/>
              </a:rPr>
              <a:t/>
            </a:r>
            <a:br>
              <a:rPr lang="ru-RU" altLang="ru-RU" sz="1800" b="1" dirty="0">
                <a:solidFill>
                  <a:srgbClr val="007000"/>
                </a:solidFill>
                <a:latin typeface="Times New Roman" panose="02020603050405020304" pitchFamily="18" charset="0"/>
                <a:cs typeface="Times New Roman" panose="02020603050405020304" pitchFamily="18" charset="0"/>
              </a:rPr>
            </a:br>
            <a:r>
              <a:rPr lang="ru-RU" altLang="ru-RU" sz="1800" b="1" dirty="0">
                <a:solidFill>
                  <a:srgbClr val="007000"/>
                </a:solidFill>
                <a:latin typeface="Times New Roman" panose="02020603050405020304" pitchFamily="18" charset="0"/>
                <a:cs typeface="Times New Roman" panose="02020603050405020304" pitchFamily="18" charset="0"/>
              </a:rPr>
              <a:t>Гори, солнце, ярче –</a:t>
            </a:r>
            <a:br>
              <a:rPr lang="ru-RU" altLang="ru-RU" sz="1800" b="1" dirty="0">
                <a:solidFill>
                  <a:srgbClr val="007000"/>
                </a:solidFill>
                <a:latin typeface="Times New Roman" panose="02020603050405020304" pitchFamily="18" charset="0"/>
                <a:cs typeface="Times New Roman" panose="02020603050405020304" pitchFamily="18" charset="0"/>
              </a:rPr>
            </a:br>
            <a:r>
              <a:rPr lang="ru-RU" altLang="ru-RU" sz="1800" b="1" dirty="0">
                <a:solidFill>
                  <a:srgbClr val="007000"/>
                </a:solidFill>
                <a:latin typeface="Times New Roman" panose="02020603050405020304" pitchFamily="18" charset="0"/>
                <a:cs typeface="Times New Roman" panose="02020603050405020304" pitchFamily="18" charset="0"/>
              </a:rPr>
              <a:t>Летом будет жарче,</a:t>
            </a:r>
            <a:br>
              <a:rPr lang="ru-RU" altLang="ru-RU" sz="1800" b="1" dirty="0">
                <a:solidFill>
                  <a:srgbClr val="007000"/>
                </a:solidFill>
                <a:latin typeface="Times New Roman" panose="02020603050405020304" pitchFamily="18" charset="0"/>
                <a:cs typeface="Times New Roman" panose="02020603050405020304" pitchFamily="18" charset="0"/>
              </a:rPr>
            </a:br>
            <a:r>
              <a:rPr lang="ru-RU" altLang="ru-RU" sz="1800" b="1" dirty="0">
                <a:solidFill>
                  <a:srgbClr val="007000"/>
                </a:solidFill>
                <a:latin typeface="Times New Roman" panose="02020603050405020304" pitchFamily="18" charset="0"/>
                <a:cs typeface="Times New Roman" panose="02020603050405020304" pitchFamily="18" charset="0"/>
              </a:rPr>
              <a:t>А зима теплее,</a:t>
            </a:r>
            <a:br>
              <a:rPr lang="ru-RU" altLang="ru-RU" sz="1800" b="1" dirty="0">
                <a:solidFill>
                  <a:srgbClr val="007000"/>
                </a:solidFill>
                <a:latin typeface="Times New Roman" panose="02020603050405020304" pitchFamily="18" charset="0"/>
                <a:cs typeface="Times New Roman" panose="02020603050405020304" pitchFamily="18" charset="0"/>
              </a:rPr>
            </a:br>
            <a:r>
              <a:rPr lang="ru-RU" altLang="ru-RU" sz="1800" b="1" dirty="0">
                <a:solidFill>
                  <a:srgbClr val="007000"/>
                </a:solidFill>
                <a:latin typeface="Times New Roman" panose="02020603050405020304" pitchFamily="18" charset="0"/>
                <a:cs typeface="Times New Roman" panose="02020603050405020304" pitchFamily="18" charset="0"/>
              </a:rPr>
              <a:t>А весна милее.</a:t>
            </a:r>
          </a:p>
          <a:p>
            <a:pPr algn="just" eaLnBrk="1" fontAlgn="base" hangingPunct="1">
              <a:spcBef>
                <a:spcPct val="0"/>
              </a:spcBef>
              <a:spcAft>
                <a:spcPct val="0"/>
              </a:spcAft>
              <a:buNone/>
            </a:pPr>
            <a:endParaRPr lang="ru-RU" altLang="ru-RU" sz="1800" dirty="0">
              <a:solidFill>
                <a:srgbClr val="9C5252"/>
              </a:solidFill>
              <a:latin typeface="Times New Roman" panose="02020603050405020304" pitchFamily="18" charset="0"/>
              <a:cs typeface="Times New Roman" panose="02020603050405020304" pitchFamily="18" charset="0"/>
            </a:endParaRPr>
          </a:p>
          <a:p>
            <a:pPr algn="just" eaLnBrk="1" fontAlgn="base" hangingPunct="1">
              <a:spcBef>
                <a:spcPct val="0"/>
              </a:spcBef>
              <a:spcAft>
                <a:spcPct val="0"/>
              </a:spcAft>
              <a:buNone/>
            </a:pPr>
            <a:endParaRPr lang="ru-RU" altLang="ru-RU" sz="1800" dirty="0">
              <a:solidFill>
                <a:srgbClr val="9C5252"/>
              </a:solidFill>
              <a:latin typeface="Times New Roman" panose="02020603050405020304" pitchFamily="18" charset="0"/>
              <a:cs typeface="Times New Roman" panose="02020603050405020304" pitchFamily="18" charset="0"/>
            </a:endParaRPr>
          </a:p>
          <a:p>
            <a:pPr algn="just" eaLnBrk="1" fontAlgn="base" hangingPunct="1">
              <a:spcBef>
                <a:spcPct val="0"/>
              </a:spcBef>
              <a:spcAft>
                <a:spcPct val="0"/>
              </a:spcAft>
              <a:buNone/>
            </a:pPr>
            <a:endParaRPr lang="ru-RU" altLang="ru-RU" sz="1800" dirty="0" smtClean="0">
              <a:solidFill>
                <a:srgbClr val="9C5252"/>
              </a:solidFill>
              <a:latin typeface="Times New Roman" panose="02020603050405020304" pitchFamily="18" charset="0"/>
              <a:cs typeface="Times New Roman" panose="02020603050405020304" pitchFamily="18" charset="0"/>
            </a:endParaRPr>
          </a:p>
          <a:p>
            <a:pPr algn="just" eaLnBrk="1" fontAlgn="base" hangingPunct="1">
              <a:spcBef>
                <a:spcPct val="0"/>
              </a:spcBef>
              <a:spcAft>
                <a:spcPct val="0"/>
              </a:spcAft>
              <a:buNone/>
            </a:pPr>
            <a:endParaRPr lang="ru-RU" altLang="ru-RU" sz="1800" dirty="0">
              <a:solidFill>
                <a:srgbClr val="9C5252"/>
              </a:solidFill>
              <a:latin typeface="Times New Roman" panose="02020603050405020304" pitchFamily="18" charset="0"/>
              <a:cs typeface="Times New Roman" panose="02020603050405020304" pitchFamily="18" charset="0"/>
            </a:endParaRPr>
          </a:p>
          <a:p>
            <a:pPr algn="just" eaLnBrk="1" fontAlgn="base" hangingPunct="1">
              <a:spcBef>
                <a:spcPct val="0"/>
              </a:spcBef>
              <a:spcAft>
                <a:spcPct val="0"/>
              </a:spcAft>
              <a:buNone/>
            </a:pPr>
            <a:endParaRPr lang="ru-RU" altLang="ru-RU" sz="1800" dirty="0" smtClean="0">
              <a:solidFill>
                <a:srgbClr val="9C5252"/>
              </a:solidFill>
              <a:latin typeface="Times New Roman" panose="02020603050405020304" pitchFamily="18" charset="0"/>
              <a:cs typeface="Times New Roman" panose="02020603050405020304" pitchFamily="18" charset="0"/>
            </a:endParaRPr>
          </a:p>
          <a:p>
            <a:pPr algn="just" eaLnBrk="1" fontAlgn="base" hangingPunct="1">
              <a:spcBef>
                <a:spcPct val="0"/>
              </a:spcBef>
              <a:spcAft>
                <a:spcPct val="0"/>
              </a:spcAft>
              <a:buNone/>
            </a:pPr>
            <a:endParaRPr lang="ru-RU" altLang="ru-RU" sz="1800" dirty="0">
              <a:solidFill>
                <a:srgbClr val="9C5252"/>
              </a:solidFill>
              <a:latin typeface="Times New Roman" panose="02020603050405020304" pitchFamily="18" charset="0"/>
              <a:cs typeface="Times New Roman" panose="02020603050405020304" pitchFamily="18" charset="0"/>
            </a:endParaRPr>
          </a:p>
          <a:p>
            <a:pPr algn="just" eaLnBrk="1" fontAlgn="base" hangingPunct="1">
              <a:spcBef>
                <a:spcPct val="0"/>
              </a:spcBef>
              <a:spcAft>
                <a:spcPct val="0"/>
              </a:spcAft>
              <a:buNone/>
            </a:pPr>
            <a:endParaRPr lang="ru-RU" altLang="ru-RU" sz="1800" dirty="0" smtClean="0">
              <a:solidFill>
                <a:srgbClr val="9C5252"/>
              </a:solidFill>
              <a:latin typeface="Times New Roman" panose="02020603050405020304" pitchFamily="18" charset="0"/>
              <a:cs typeface="Times New Roman" panose="02020603050405020304" pitchFamily="18" charset="0"/>
            </a:endParaRPr>
          </a:p>
          <a:p>
            <a:pPr algn="just" eaLnBrk="1" fontAlgn="base" hangingPunct="1">
              <a:spcBef>
                <a:spcPct val="0"/>
              </a:spcBef>
              <a:spcAft>
                <a:spcPct val="0"/>
              </a:spcAft>
              <a:buNone/>
            </a:pPr>
            <a:endParaRPr lang="ru-RU" altLang="ru-RU" sz="1800" dirty="0">
              <a:solidFill>
                <a:srgbClr val="9C5252"/>
              </a:solidFill>
              <a:latin typeface="Times New Roman" panose="02020603050405020304" pitchFamily="18" charset="0"/>
              <a:cs typeface="Times New Roman" panose="02020603050405020304" pitchFamily="18" charset="0"/>
            </a:endParaRPr>
          </a:p>
          <a:p>
            <a:pPr algn="just" eaLnBrk="1" fontAlgn="base" hangingPunct="1">
              <a:spcBef>
                <a:spcPct val="0"/>
              </a:spcBef>
              <a:spcAft>
                <a:spcPct val="0"/>
              </a:spcAft>
              <a:buNone/>
            </a:pPr>
            <a:r>
              <a:rPr lang="ru-RU" altLang="ru-RU" sz="1800" dirty="0">
                <a:solidFill>
                  <a:srgbClr val="9C5252"/>
                </a:solidFill>
                <a:latin typeface="Times New Roman" panose="02020603050405020304" pitchFamily="18" charset="0"/>
                <a:cs typeface="Times New Roman" panose="02020603050405020304" pitchFamily="18" charset="0"/>
              </a:rPr>
              <a:t>Дети идут хороводом. На 3-ю строку подходят ближе к «солнцу», сужая круг, поклон, на 4-ю – отходят, расширяя круг. На слово «Горю!» - «Солнце» догоняет детей.</a:t>
            </a:r>
          </a:p>
        </p:txBody>
      </p:sp>
      <p:pic>
        <p:nvPicPr>
          <p:cNvPr id="36869" name="Рисунок 5" descr="C:\Users\Lenovo\Desktop\мультфильмы\s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8286" y="2263944"/>
            <a:ext cx="3683725" cy="323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838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78682000_r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82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3"/>
          <p:cNvSpPr>
            <a:spLocks noChangeArrowheads="1"/>
          </p:cNvSpPr>
          <p:nvPr/>
        </p:nvSpPr>
        <p:spPr bwMode="auto">
          <a:xfrm>
            <a:off x="5716953" y="280748"/>
            <a:ext cx="14721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eaLnBrk="0" hangingPunct="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eaLnBrk="0" hangingPunct="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eaLnBrk="0" hangingPunct="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eaLnBrk="0" hangingPunct="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eaLnBrk="1" fontAlgn="base" hangingPunct="1">
              <a:spcBef>
                <a:spcPct val="0"/>
              </a:spcBef>
              <a:spcAft>
                <a:spcPct val="0"/>
              </a:spcAft>
              <a:buNone/>
            </a:pPr>
            <a:r>
              <a:rPr lang="ru-RU" altLang="ru-RU" sz="2800" b="1" dirty="0" smtClean="0">
                <a:solidFill>
                  <a:srgbClr val="C00000"/>
                </a:solidFill>
                <a:latin typeface="Times New Roman" panose="02020603050405020304" pitchFamily="18" charset="0"/>
                <a:cs typeface="Times New Roman" panose="02020603050405020304" pitchFamily="18" charset="0"/>
              </a:rPr>
              <a:t>ДУБОК</a:t>
            </a:r>
            <a:endParaRPr lang="ru-RU" altLang="ru-RU" sz="2800" b="1" dirty="0">
              <a:solidFill>
                <a:srgbClr val="C00000"/>
              </a:solidFill>
              <a:latin typeface="Times New Roman" panose="02020603050405020304" pitchFamily="18" charset="0"/>
              <a:cs typeface="Times New Roman" panose="02020603050405020304" pitchFamily="18" charset="0"/>
            </a:endParaRPr>
          </a:p>
        </p:txBody>
      </p:sp>
      <p:sp>
        <p:nvSpPr>
          <p:cNvPr id="37892" name="Rectangle 4"/>
          <p:cNvSpPr>
            <a:spLocks noChangeArrowheads="1"/>
          </p:cNvSpPr>
          <p:nvPr/>
        </p:nvSpPr>
        <p:spPr bwMode="auto">
          <a:xfrm>
            <a:off x="1136469" y="946260"/>
            <a:ext cx="10633166"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eaLnBrk="0" hangingPunct="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eaLnBrk="0" hangingPunct="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eaLnBrk="0" hangingPunct="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eaLnBrk="0" hangingPunct="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just" eaLnBrk="1" fontAlgn="base" hangingPunct="1">
              <a:spcBef>
                <a:spcPct val="0"/>
              </a:spcBef>
              <a:spcAft>
                <a:spcPct val="0"/>
              </a:spcAft>
              <a:buNone/>
            </a:pPr>
            <a:r>
              <a:rPr lang="ru-RU" altLang="ru-RU" sz="1600" b="1" u="sng" dirty="0">
                <a:solidFill>
                  <a:srgbClr val="9C5252"/>
                </a:solidFill>
                <a:latin typeface="Times New Roman" panose="02020603050405020304" pitchFamily="18" charset="0"/>
                <a:cs typeface="Times New Roman" panose="02020603050405020304" pitchFamily="18" charset="0"/>
              </a:rPr>
              <a:t>Цель игры: </a:t>
            </a:r>
            <a:r>
              <a:rPr lang="ru-RU" altLang="ru-RU" sz="1600" dirty="0">
                <a:solidFill>
                  <a:srgbClr val="9C5252"/>
                </a:solidFill>
                <a:latin typeface="Times New Roman" panose="02020603050405020304" pitchFamily="18" charset="0"/>
                <a:cs typeface="Times New Roman" panose="02020603050405020304" pitchFamily="18" charset="0"/>
              </a:rPr>
              <a:t>Развивать умение действовать по сигналу, внимание, упражнять детей построению в круг, хороводному движению.</a:t>
            </a:r>
          </a:p>
          <a:p>
            <a:pPr eaLnBrk="1" fontAlgn="base" hangingPunct="1">
              <a:spcBef>
                <a:spcPct val="0"/>
              </a:spcBef>
              <a:spcAft>
                <a:spcPct val="0"/>
              </a:spcAft>
              <a:buNone/>
            </a:pPr>
            <a:r>
              <a:rPr lang="ru-RU" altLang="ru-RU" sz="1600" b="1" u="sng" dirty="0">
                <a:solidFill>
                  <a:srgbClr val="9C5252"/>
                </a:solidFill>
                <a:latin typeface="Times New Roman" panose="02020603050405020304" pitchFamily="18" charset="0"/>
                <a:cs typeface="Times New Roman" panose="02020603050405020304" pitchFamily="18" charset="0"/>
              </a:rPr>
              <a:t>Ход игры: </a:t>
            </a:r>
            <a:r>
              <a:rPr lang="ru-RU" altLang="ru-RU" sz="1600" b="1" i="1" u="sng" dirty="0">
                <a:solidFill>
                  <a:srgbClr val="007000"/>
                </a:solidFill>
                <a:latin typeface="Times New Roman" panose="02020603050405020304" pitchFamily="18" charset="0"/>
                <a:cs typeface="Times New Roman" panose="02020603050405020304" pitchFamily="18" charset="0"/>
              </a:rPr>
              <a:t>Дети, встав в хоровод, поют и, не разрывая рук, показывают движения.</a:t>
            </a:r>
            <a:r>
              <a:rPr lang="ru-RU" altLang="ru-RU" sz="1600" dirty="0">
                <a:solidFill>
                  <a:prstClr val="black"/>
                </a:solidFill>
                <a:latin typeface="Times New Roman" panose="02020603050405020304" pitchFamily="18" charset="0"/>
                <a:cs typeface="Times New Roman" panose="02020603050405020304" pitchFamily="18" charset="0"/>
              </a:rPr>
              <a:t/>
            </a:r>
            <a:br>
              <a:rPr lang="ru-RU" altLang="ru-RU" sz="1600" dirty="0">
                <a:solidFill>
                  <a:prstClr val="black"/>
                </a:solidFill>
                <a:latin typeface="Times New Roman" panose="02020603050405020304" pitchFamily="18" charset="0"/>
                <a:cs typeface="Times New Roman" panose="02020603050405020304" pitchFamily="18" charset="0"/>
              </a:rPr>
            </a:br>
            <a:r>
              <a:rPr lang="ru-RU" altLang="ru-RU" sz="1600" b="1" i="1" dirty="0">
                <a:solidFill>
                  <a:srgbClr val="007000"/>
                </a:solidFill>
                <a:latin typeface="Times New Roman" panose="02020603050405020304" pitchFamily="18" charset="0"/>
                <a:cs typeface="Times New Roman" panose="02020603050405020304" pitchFamily="18" charset="0"/>
              </a:rPr>
              <a:t>У нас рос дубок.</a:t>
            </a:r>
            <a:br>
              <a:rPr lang="ru-RU" altLang="ru-RU" sz="1600" b="1" i="1" dirty="0">
                <a:solidFill>
                  <a:srgbClr val="007000"/>
                </a:solidFill>
                <a:latin typeface="Times New Roman" panose="02020603050405020304" pitchFamily="18" charset="0"/>
                <a:cs typeface="Times New Roman" panose="02020603050405020304" pitchFamily="18" charset="0"/>
              </a:rPr>
            </a:br>
            <a:r>
              <a:rPr lang="ru-RU" altLang="ru-RU" sz="1600" b="1" i="1" dirty="0">
                <a:solidFill>
                  <a:srgbClr val="007000"/>
                </a:solidFill>
                <a:latin typeface="Times New Roman" panose="02020603050405020304" pitchFamily="18" charset="0"/>
                <a:cs typeface="Times New Roman" panose="02020603050405020304" pitchFamily="18" charset="0"/>
              </a:rPr>
              <a:t>Вот таков,</a:t>
            </a:r>
            <a:br>
              <a:rPr lang="ru-RU" altLang="ru-RU" sz="1600" b="1" i="1" dirty="0">
                <a:solidFill>
                  <a:srgbClr val="007000"/>
                </a:solidFill>
                <a:latin typeface="Times New Roman" panose="02020603050405020304" pitchFamily="18" charset="0"/>
                <a:cs typeface="Times New Roman" panose="02020603050405020304" pitchFamily="18" charset="0"/>
              </a:rPr>
            </a:br>
            <a:r>
              <a:rPr lang="ru-RU" altLang="ru-RU" sz="1600" b="1" i="1" dirty="0">
                <a:solidFill>
                  <a:srgbClr val="007000"/>
                </a:solidFill>
                <a:latin typeface="Times New Roman" panose="02020603050405020304" pitchFamily="18" charset="0"/>
                <a:cs typeface="Times New Roman" panose="02020603050405020304" pitchFamily="18" charset="0"/>
              </a:rPr>
              <a:t>Вот таков!</a:t>
            </a:r>
            <a:br>
              <a:rPr lang="ru-RU" altLang="ru-RU" sz="1600" b="1" i="1" dirty="0">
                <a:solidFill>
                  <a:srgbClr val="007000"/>
                </a:solidFill>
                <a:latin typeface="Times New Roman" panose="02020603050405020304" pitchFamily="18" charset="0"/>
                <a:cs typeface="Times New Roman" panose="02020603050405020304" pitchFamily="18" charset="0"/>
              </a:rPr>
            </a:br>
            <a:r>
              <a:rPr lang="ru-RU" altLang="ru-RU" sz="1600" b="1" i="1" u="sng" dirty="0">
                <a:solidFill>
                  <a:srgbClr val="007000"/>
                </a:solidFill>
                <a:latin typeface="Times New Roman" panose="02020603050405020304" pitchFamily="18" charset="0"/>
                <a:cs typeface="Times New Roman" panose="02020603050405020304" pitchFamily="18" charset="0"/>
              </a:rPr>
              <a:t>Хоровод двигается по кругу. С последним словом хоровод </a:t>
            </a:r>
            <a:r>
              <a:rPr lang="ru-RU" altLang="ru-RU" sz="1600" b="1" i="1" dirty="0">
                <a:solidFill>
                  <a:srgbClr val="007000"/>
                </a:solidFill>
                <a:latin typeface="Times New Roman" panose="02020603050405020304" pitchFamily="18" charset="0"/>
                <a:cs typeface="Times New Roman" panose="02020603050405020304" pitchFamily="18" charset="0"/>
              </a:rPr>
              <a:t>останавливается.</a:t>
            </a:r>
            <a:br>
              <a:rPr lang="ru-RU" altLang="ru-RU" sz="1600" b="1" i="1" dirty="0">
                <a:solidFill>
                  <a:srgbClr val="007000"/>
                </a:solidFill>
                <a:latin typeface="Times New Roman" panose="02020603050405020304" pitchFamily="18" charset="0"/>
                <a:cs typeface="Times New Roman" panose="02020603050405020304" pitchFamily="18" charset="0"/>
              </a:rPr>
            </a:br>
            <a:r>
              <a:rPr lang="ru-RU" altLang="ru-RU" sz="1600" b="1" i="1" dirty="0">
                <a:solidFill>
                  <a:srgbClr val="007000"/>
                </a:solidFill>
                <a:latin typeface="Times New Roman" panose="02020603050405020304" pitchFamily="18" charset="0"/>
                <a:cs typeface="Times New Roman" panose="02020603050405020304" pitchFamily="18" charset="0"/>
              </a:rPr>
              <a:t>Корень да его —</a:t>
            </a:r>
            <a:br>
              <a:rPr lang="ru-RU" altLang="ru-RU" sz="1600" b="1" i="1" dirty="0">
                <a:solidFill>
                  <a:srgbClr val="007000"/>
                </a:solidFill>
                <a:latin typeface="Times New Roman" panose="02020603050405020304" pitchFamily="18" charset="0"/>
                <a:cs typeface="Times New Roman" panose="02020603050405020304" pitchFamily="18" charset="0"/>
              </a:rPr>
            </a:br>
            <a:r>
              <a:rPr lang="ru-RU" altLang="ru-RU" sz="1600" b="1" i="1" dirty="0">
                <a:solidFill>
                  <a:srgbClr val="007000"/>
                </a:solidFill>
                <a:latin typeface="Times New Roman" panose="02020603050405020304" pitchFamily="18" charset="0"/>
                <a:cs typeface="Times New Roman" panose="02020603050405020304" pitchFamily="18" charset="0"/>
              </a:rPr>
              <a:t>Вот так глубок,</a:t>
            </a:r>
            <a:br>
              <a:rPr lang="ru-RU" altLang="ru-RU" sz="1600" b="1" i="1" dirty="0">
                <a:solidFill>
                  <a:srgbClr val="007000"/>
                </a:solidFill>
                <a:latin typeface="Times New Roman" panose="02020603050405020304" pitchFamily="18" charset="0"/>
                <a:cs typeface="Times New Roman" panose="02020603050405020304" pitchFamily="18" charset="0"/>
              </a:rPr>
            </a:br>
            <a:r>
              <a:rPr lang="ru-RU" altLang="ru-RU" sz="1600" b="1" i="1" dirty="0">
                <a:solidFill>
                  <a:srgbClr val="007000"/>
                </a:solidFill>
                <a:latin typeface="Times New Roman" panose="02020603050405020304" pitchFamily="18" charset="0"/>
                <a:cs typeface="Times New Roman" panose="02020603050405020304" pitchFamily="18" charset="0"/>
              </a:rPr>
              <a:t>Вот этак глубок!</a:t>
            </a:r>
            <a:br>
              <a:rPr lang="ru-RU" altLang="ru-RU" sz="1600" b="1" i="1" dirty="0">
                <a:solidFill>
                  <a:srgbClr val="007000"/>
                </a:solidFill>
                <a:latin typeface="Times New Roman" panose="02020603050405020304" pitchFamily="18" charset="0"/>
                <a:cs typeface="Times New Roman" panose="02020603050405020304" pitchFamily="18" charset="0"/>
              </a:rPr>
            </a:br>
            <a:r>
              <a:rPr lang="ru-RU" altLang="ru-RU" sz="1600" b="1" i="1" u="sng" dirty="0">
                <a:solidFill>
                  <a:srgbClr val="007000"/>
                </a:solidFill>
                <a:latin typeface="Times New Roman" panose="02020603050405020304" pitchFamily="18" charset="0"/>
                <a:cs typeface="Times New Roman" panose="02020603050405020304" pitchFamily="18" charset="0"/>
              </a:rPr>
              <a:t>Дети нагибаются, стараясь достать руками до пола.</a:t>
            </a:r>
            <a:r>
              <a:rPr lang="ru-RU" altLang="ru-RU" sz="1600" b="1" i="1" dirty="0">
                <a:solidFill>
                  <a:srgbClr val="007000"/>
                </a:solidFill>
                <a:latin typeface="Times New Roman" panose="02020603050405020304" pitchFamily="18" charset="0"/>
                <a:cs typeface="Times New Roman" panose="02020603050405020304" pitchFamily="18" charset="0"/>
              </a:rPr>
              <a:t/>
            </a:r>
            <a:br>
              <a:rPr lang="ru-RU" altLang="ru-RU" sz="1600" b="1" i="1" dirty="0">
                <a:solidFill>
                  <a:srgbClr val="007000"/>
                </a:solidFill>
                <a:latin typeface="Times New Roman" panose="02020603050405020304" pitchFamily="18" charset="0"/>
                <a:cs typeface="Times New Roman" panose="02020603050405020304" pitchFamily="18" charset="0"/>
              </a:rPr>
            </a:br>
            <a:r>
              <a:rPr lang="ru-RU" altLang="ru-RU" sz="1600" b="1" i="1" dirty="0">
                <a:solidFill>
                  <a:srgbClr val="007000"/>
                </a:solidFill>
                <a:latin typeface="Times New Roman" panose="02020603050405020304" pitchFamily="18" charset="0"/>
                <a:cs typeface="Times New Roman" panose="02020603050405020304" pitchFamily="18" charset="0"/>
              </a:rPr>
              <a:t>Ветки да его —</a:t>
            </a:r>
            <a:br>
              <a:rPr lang="ru-RU" altLang="ru-RU" sz="1600" b="1" i="1" dirty="0">
                <a:solidFill>
                  <a:srgbClr val="007000"/>
                </a:solidFill>
                <a:latin typeface="Times New Roman" panose="02020603050405020304" pitchFamily="18" charset="0"/>
                <a:cs typeface="Times New Roman" panose="02020603050405020304" pitchFamily="18" charset="0"/>
              </a:rPr>
            </a:br>
            <a:r>
              <a:rPr lang="ru-RU" altLang="ru-RU" sz="1600" b="1" i="1" dirty="0">
                <a:solidFill>
                  <a:srgbClr val="007000"/>
                </a:solidFill>
                <a:latin typeface="Times New Roman" panose="02020603050405020304" pitchFamily="18" charset="0"/>
                <a:cs typeface="Times New Roman" panose="02020603050405020304" pitchFamily="18" charset="0"/>
              </a:rPr>
              <a:t>Вот так высоки,</a:t>
            </a:r>
            <a:br>
              <a:rPr lang="ru-RU" altLang="ru-RU" sz="1600" b="1" i="1" dirty="0">
                <a:solidFill>
                  <a:srgbClr val="007000"/>
                </a:solidFill>
                <a:latin typeface="Times New Roman" panose="02020603050405020304" pitchFamily="18" charset="0"/>
                <a:cs typeface="Times New Roman" panose="02020603050405020304" pitchFamily="18" charset="0"/>
              </a:rPr>
            </a:br>
            <a:r>
              <a:rPr lang="ru-RU" altLang="ru-RU" sz="1600" b="1" i="1" dirty="0">
                <a:solidFill>
                  <a:srgbClr val="007000"/>
                </a:solidFill>
                <a:latin typeface="Times New Roman" panose="02020603050405020304" pitchFamily="18" charset="0"/>
                <a:cs typeface="Times New Roman" panose="02020603050405020304" pitchFamily="18" charset="0"/>
              </a:rPr>
              <a:t>Вот этак высоки!</a:t>
            </a:r>
            <a:br>
              <a:rPr lang="ru-RU" altLang="ru-RU" sz="1600" b="1" i="1" dirty="0">
                <a:solidFill>
                  <a:srgbClr val="007000"/>
                </a:solidFill>
                <a:latin typeface="Times New Roman" panose="02020603050405020304" pitchFamily="18" charset="0"/>
                <a:cs typeface="Times New Roman" panose="02020603050405020304" pitchFamily="18" charset="0"/>
              </a:rPr>
            </a:br>
            <a:r>
              <a:rPr lang="ru-RU" altLang="ru-RU" sz="1600" b="1" i="1" u="sng" dirty="0">
                <a:solidFill>
                  <a:srgbClr val="007000"/>
                </a:solidFill>
                <a:latin typeface="Times New Roman" panose="02020603050405020304" pitchFamily="18" charset="0"/>
                <a:cs typeface="Times New Roman" panose="02020603050405020304" pitchFamily="18" charset="0"/>
              </a:rPr>
              <a:t>Руки поднимают вверх и покачивают ими.</a:t>
            </a:r>
            <a:r>
              <a:rPr lang="ru-RU" altLang="ru-RU" sz="1600" b="1" i="1" dirty="0">
                <a:solidFill>
                  <a:srgbClr val="007000"/>
                </a:solidFill>
                <a:latin typeface="Times New Roman" panose="02020603050405020304" pitchFamily="18" charset="0"/>
                <a:cs typeface="Times New Roman" panose="02020603050405020304" pitchFamily="18" charset="0"/>
              </a:rPr>
              <a:t/>
            </a:r>
            <a:br>
              <a:rPr lang="ru-RU" altLang="ru-RU" sz="1600" b="1" i="1" dirty="0">
                <a:solidFill>
                  <a:srgbClr val="007000"/>
                </a:solidFill>
                <a:latin typeface="Times New Roman" panose="02020603050405020304" pitchFamily="18" charset="0"/>
                <a:cs typeface="Times New Roman" panose="02020603050405020304" pitchFamily="18" charset="0"/>
              </a:rPr>
            </a:br>
            <a:r>
              <a:rPr lang="ru-RU" altLang="ru-RU" sz="1600" b="1" i="1" dirty="0">
                <a:solidFill>
                  <a:srgbClr val="007000"/>
                </a:solidFill>
                <a:latin typeface="Times New Roman" panose="02020603050405020304" pitchFamily="18" charset="0"/>
                <a:cs typeface="Times New Roman" panose="02020603050405020304" pitchFamily="18" charset="0"/>
              </a:rPr>
              <a:t>Листья да его —</a:t>
            </a:r>
            <a:br>
              <a:rPr lang="ru-RU" altLang="ru-RU" sz="1600" b="1" i="1" dirty="0">
                <a:solidFill>
                  <a:srgbClr val="007000"/>
                </a:solidFill>
                <a:latin typeface="Times New Roman" panose="02020603050405020304" pitchFamily="18" charset="0"/>
                <a:cs typeface="Times New Roman" panose="02020603050405020304" pitchFamily="18" charset="0"/>
              </a:rPr>
            </a:br>
            <a:r>
              <a:rPr lang="ru-RU" altLang="ru-RU" sz="1600" b="1" i="1" dirty="0">
                <a:solidFill>
                  <a:srgbClr val="007000"/>
                </a:solidFill>
                <a:latin typeface="Times New Roman" panose="02020603050405020304" pitchFamily="18" charset="0"/>
                <a:cs typeface="Times New Roman" panose="02020603050405020304" pitchFamily="18" charset="0"/>
              </a:rPr>
              <a:t>Вот так широки,</a:t>
            </a:r>
            <a:br>
              <a:rPr lang="ru-RU" altLang="ru-RU" sz="1600" b="1" i="1" dirty="0">
                <a:solidFill>
                  <a:srgbClr val="007000"/>
                </a:solidFill>
                <a:latin typeface="Times New Roman" panose="02020603050405020304" pitchFamily="18" charset="0"/>
                <a:cs typeface="Times New Roman" panose="02020603050405020304" pitchFamily="18" charset="0"/>
              </a:rPr>
            </a:br>
            <a:r>
              <a:rPr lang="ru-RU" altLang="ru-RU" sz="1600" b="1" i="1" dirty="0">
                <a:solidFill>
                  <a:srgbClr val="007000"/>
                </a:solidFill>
                <a:latin typeface="Times New Roman" panose="02020603050405020304" pitchFamily="18" charset="0"/>
                <a:cs typeface="Times New Roman" panose="02020603050405020304" pitchFamily="18" charset="0"/>
              </a:rPr>
              <a:t>Вот этак широки!</a:t>
            </a:r>
            <a:br>
              <a:rPr lang="ru-RU" altLang="ru-RU" sz="1600" b="1" i="1" dirty="0">
                <a:solidFill>
                  <a:srgbClr val="007000"/>
                </a:solidFill>
                <a:latin typeface="Times New Roman" panose="02020603050405020304" pitchFamily="18" charset="0"/>
                <a:cs typeface="Times New Roman" panose="02020603050405020304" pitchFamily="18" charset="0"/>
              </a:rPr>
            </a:br>
            <a:r>
              <a:rPr lang="ru-RU" altLang="ru-RU" sz="1600" b="1" i="1" u="sng" dirty="0">
                <a:solidFill>
                  <a:srgbClr val="007000"/>
                </a:solidFill>
                <a:latin typeface="Times New Roman" panose="02020603050405020304" pitchFamily="18" charset="0"/>
                <a:cs typeface="Times New Roman" panose="02020603050405020304" pitchFamily="18" charset="0"/>
              </a:rPr>
              <a:t>Хоровод расходится, расширяется.</a:t>
            </a:r>
            <a:r>
              <a:rPr lang="ru-RU" altLang="ru-RU" sz="1600" dirty="0">
                <a:solidFill>
                  <a:prstClr val="black"/>
                </a:solidFill>
                <a:latin typeface="Times New Roman" panose="02020603050405020304" pitchFamily="18" charset="0"/>
                <a:cs typeface="Times New Roman" panose="02020603050405020304" pitchFamily="18" charset="0"/>
              </a:rPr>
              <a:t/>
            </a:r>
            <a:br>
              <a:rPr lang="ru-RU" altLang="ru-RU" sz="1600" dirty="0">
                <a:solidFill>
                  <a:prstClr val="black"/>
                </a:solidFill>
                <a:latin typeface="Times New Roman" panose="02020603050405020304" pitchFamily="18" charset="0"/>
                <a:cs typeface="Times New Roman" panose="02020603050405020304" pitchFamily="18" charset="0"/>
              </a:rPr>
            </a:br>
            <a:r>
              <a:rPr lang="ru-RU" altLang="ru-RU" sz="1600" dirty="0">
                <a:solidFill>
                  <a:srgbClr val="9C5252"/>
                </a:solidFill>
                <a:latin typeface="Times New Roman" panose="02020603050405020304" pitchFamily="18" charset="0"/>
                <a:cs typeface="Times New Roman" panose="02020603050405020304" pitchFamily="18" charset="0"/>
              </a:rPr>
              <a:t>В этот хоровод можно играть и с водящим. Одного из детей выбирают «дубком». Он встает в центр хоровода. Вместе со всеми ребятами он показывает, какие у него листья, ветки и т.д. В конце «дубок» выбирает из хоровода нового водящего, а сам становится в хоровод. При этом, он может «присвоить» новому водящим имя другого дерева, например клена, ясеня. И тогда петь будут именно про это дерево.</a:t>
            </a:r>
          </a:p>
        </p:txBody>
      </p:sp>
      <p:pic>
        <p:nvPicPr>
          <p:cNvPr id="5" name="Picture 24" descr="picture"/>
          <p:cNvPicPr>
            <a:picLocks noChangeAspect="1" noChangeArrowheads="1"/>
          </p:cNvPicPr>
          <p:nvPr/>
        </p:nvPicPr>
        <p:blipFill>
          <a:blip r:embed="rId3" cstate="print"/>
          <a:srcRect/>
          <a:stretch>
            <a:fillRect/>
          </a:stretch>
        </p:blipFill>
        <p:spPr bwMode="auto">
          <a:xfrm>
            <a:off x="6601015" y="2873667"/>
            <a:ext cx="4828986" cy="2586608"/>
          </a:xfrm>
          <a:prstGeom prst="rect">
            <a:avLst/>
          </a:prstGeom>
          <a:ln>
            <a:noFill/>
          </a:ln>
          <a:effectLst>
            <a:softEdge rad="112500"/>
          </a:effectLst>
        </p:spPr>
      </p:pic>
    </p:spTree>
    <p:extLst>
      <p:ext uri="{BB962C8B-B14F-4D97-AF65-F5344CB8AC3E}">
        <p14:creationId xmlns:p14="http://schemas.microsoft.com/office/powerpoint/2010/main" val="1869797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78682000_r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75"/>
            <a:ext cx="9382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3"/>
          <p:cNvSpPr>
            <a:spLocks noChangeArrowheads="1"/>
          </p:cNvSpPr>
          <p:nvPr/>
        </p:nvSpPr>
        <p:spPr bwMode="auto">
          <a:xfrm>
            <a:off x="4429125" y="329296"/>
            <a:ext cx="40322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eaLnBrk="0" hangingPunct="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eaLnBrk="0" hangingPunct="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eaLnBrk="0" hangingPunct="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eaLnBrk="0" hangingPunct="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just" eaLnBrk="1" fontAlgn="base" hangingPunct="1">
              <a:spcBef>
                <a:spcPct val="0"/>
              </a:spcBef>
              <a:spcAft>
                <a:spcPct val="0"/>
              </a:spcAft>
              <a:buNone/>
            </a:pPr>
            <a:r>
              <a:rPr lang="ru-RU" altLang="ru-RU" sz="2800" b="1" dirty="0">
                <a:solidFill>
                  <a:srgbClr val="C00000"/>
                </a:solidFill>
                <a:latin typeface="Times New Roman" panose="02020603050405020304" pitchFamily="18" charset="0"/>
                <a:cs typeface="Times New Roman" panose="02020603050405020304" pitchFamily="18" charset="0"/>
              </a:rPr>
              <a:t>ДЕДУШКА ВОДЯНОЙ</a:t>
            </a:r>
          </a:p>
        </p:txBody>
      </p:sp>
      <p:sp>
        <p:nvSpPr>
          <p:cNvPr id="39940" name="Rectangle 4"/>
          <p:cNvSpPr>
            <a:spLocks noChangeArrowheads="1"/>
          </p:cNvSpPr>
          <p:nvPr/>
        </p:nvSpPr>
        <p:spPr bwMode="auto">
          <a:xfrm>
            <a:off x="1307193" y="1248595"/>
            <a:ext cx="10276114"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eaLnBrk="0" hangingPunct="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eaLnBrk="0" hangingPunct="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eaLnBrk="0" hangingPunct="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eaLnBrk="0" hangingPunct="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just" eaLnBrk="1" fontAlgn="base" hangingPunct="1">
              <a:spcBef>
                <a:spcPct val="0"/>
              </a:spcBef>
              <a:spcAft>
                <a:spcPct val="0"/>
              </a:spcAft>
              <a:buNone/>
            </a:pPr>
            <a:r>
              <a:rPr lang="ru-RU" altLang="ru-RU" sz="1800" b="1" u="sng" dirty="0">
                <a:solidFill>
                  <a:srgbClr val="9C5252"/>
                </a:solidFill>
                <a:latin typeface="Times New Roman" panose="02020603050405020304" pitchFamily="18" charset="0"/>
                <a:cs typeface="Times New Roman" panose="02020603050405020304" pitchFamily="18" charset="0"/>
              </a:rPr>
              <a:t>Цель игры:</a:t>
            </a:r>
            <a:r>
              <a:rPr lang="ru-RU" altLang="ru-RU" sz="1800" dirty="0">
                <a:solidFill>
                  <a:srgbClr val="9C5252"/>
                </a:solidFill>
                <a:latin typeface="Times New Roman" panose="02020603050405020304" pitchFamily="18" charset="0"/>
                <a:cs typeface="Arial" panose="020B0604020202020204" pitchFamily="34" charset="0"/>
              </a:rPr>
              <a:t> Развивать, быстроту, ловкость, глазомер, совершенствовать ориентировку в пространстве. </a:t>
            </a:r>
          </a:p>
          <a:p>
            <a:pPr algn="just" eaLnBrk="1" fontAlgn="base" hangingPunct="1">
              <a:spcBef>
                <a:spcPct val="0"/>
              </a:spcBef>
              <a:spcAft>
                <a:spcPct val="0"/>
              </a:spcAft>
              <a:buNone/>
            </a:pPr>
            <a:r>
              <a:rPr lang="ru-RU" altLang="ru-RU" sz="1800" b="1" u="sng" dirty="0">
                <a:solidFill>
                  <a:srgbClr val="9C5252"/>
                </a:solidFill>
                <a:latin typeface="Times New Roman" panose="02020603050405020304" pitchFamily="18" charset="0"/>
                <a:cs typeface="Arial" panose="020B0604020202020204" pitchFamily="34" charset="0"/>
              </a:rPr>
              <a:t>Ход игры:</a:t>
            </a:r>
            <a:r>
              <a:rPr lang="ru-RU" altLang="ru-RU" sz="1800" b="1" u="sng" dirty="0">
                <a:solidFill>
                  <a:srgbClr val="9C5252"/>
                </a:solidFill>
                <a:latin typeface="Times New Roman" panose="02020603050405020304" pitchFamily="18" charset="0"/>
                <a:cs typeface="Times New Roman" panose="02020603050405020304" pitchFamily="18" charset="0"/>
              </a:rPr>
              <a:t> </a:t>
            </a:r>
            <a:r>
              <a:rPr lang="ru-RU" altLang="ru-RU" sz="1800" b="1" dirty="0">
                <a:solidFill>
                  <a:srgbClr val="9C5252"/>
                </a:solidFill>
                <a:latin typeface="Times New Roman" panose="02020603050405020304" pitchFamily="18" charset="0"/>
                <a:cs typeface="Times New Roman" panose="02020603050405020304" pitchFamily="18" charset="0"/>
              </a:rPr>
              <a:t>  </a:t>
            </a:r>
            <a:r>
              <a:rPr lang="ru-RU" altLang="ru-RU" sz="1800" b="1" i="1" u="sng" dirty="0">
                <a:solidFill>
                  <a:srgbClr val="007000"/>
                </a:solidFill>
                <a:latin typeface="Times New Roman" panose="02020603050405020304" pitchFamily="18" charset="0"/>
                <a:cs typeface="Times New Roman" panose="02020603050405020304" pitchFamily="18" charset="0"/>
              </a:rPr>
              <a:t>Водяной выбирается по считалке: </a:t>
            </a:r>
          </a:p>
          <a:p>
            <a:pPr algn="just" eaLnBrk="1" fontAlgn="base" hangingPunct="1">
              <a:spcBef>
                <a:spcPct val="0"/>
              </a:spcBef>
              <a:spcAft>
                <a:spcPct val="0"/>
              </a:spcAft>
              <a:buNone/>
            </a:pPr>
            <a:r>
              <a:rPr lang="ru-RU" altLang="ru-RU" sz="1800" b="1" i="1" dirty="0">
                <a:solidFill>
                  <a:srgbClr val="007000"/>
                </a:solidFill>
                <a:latin typeface="Times New Roman" panose="02020603050405020304" pitchFamily="18" charset="0"/>
                <a:cs typeface="Times New Roman" panose="02020603050405020304" pitchFamily="18" charset="0"/>
              </a:rPr>
              <a:t>              Раз, два, три, четыре, пять.</a:t>
            </a:r>
          </a:p>
          <a:p>
            <a:pPr algn="just" eaLnBrk="1" fontAlgn="base" hangingPunct="1">
              <a:spcBef>
                <a:spcPct val="0"/>
              </a:spcBef>
              <a:spcAft>
                <a:spcPct val="0"/>
              </a:spcAft>
              <a:buNone/>
            </a:pPr>
            <a:r>
              <a:rPr lang="ru-RU" altLang="ru-RU" sz="1800" b="1" i="1" dirty="0">
                <a:solidFill>
                  <a:srgbClr val="007000"/>
                </a:solidFill>
                <a:latin typeface="Times New Roman" panose="02020603050405020304" pitchFamily="18" charset="0"/>
                <a:cs typeface="Times New Roman" panose="02020603050405020304" pitchFamily="18" charset="0"/>
              </a:rPr>
              <a:t>              Я иду детей считать –</a:t>
            </a:r>
          </a:p>
          <a:p>
            <a:pPr algn="just" eaLnBrk="1" fontAlgn="base" hangingPunct="1">
              <a:spcBef>
                <a:spcPct val="0"/>
              </a:spcBef>
              <a:spcAft>
                <a:spcPct val="0"/>
              </a:spcAft>
              <a:buNone/>
            </a:pPr>
            <a:r>
              <a:rPr lang="ru-RU" altLang="ru-RU" sz="1800" b="1" i="1" dirty="0">
                <a:solidFill>
                  <a:srgbClr val="007000"/>
                </a:solidFill>
                <a:latin typeface="Times New Roman" panose="02020603050405020304" pitchFamily="18" charset="0"/>
                <a:cs typeface="Times New Roman" panose="02020603050405020304" pitchFamily="18" charset="0"/>
              </a:rPr>
              <a:t>              Водяного выбирать.</a:t>
            </a:r>
          </a:p>
          <a:p>
            <a:pPr algn="just" eaLnBrk="1" fontAlgn="base" hangingPunct="1">
              <a:spcBef>
                <a:spcPct val="0"/>
              </a:spcBef>
              <a:spcAft>
                <a:spcPct val="0"/>
              </a:spcAft>
              <a:buNone/>
            </a:pPr>
            <a:r>
              <a:rPr lang="ru-RU" altLang="ru-RU" sz="1800" b="1" i="1" dirty="0">
                <a:solidFill>
                  <a:srgbClr val="007000"/>
                </a:solidFill>
                <a:latin typeface="Times New Roman" panose="02020603050405020304" pitchFamily="18" charset="0"/>
                <a:cs typeface="Times New Roman" panose="02020603050405020304" pitchFamily="18" charset="0"/>
              </a:rPr>
              <a:t>              Раз, два, три –</a:t>
            </a:r>
          </a:p>
          <a:p>
            <a:pPr algn="just" eaLnBrk="1" fontAlgn="base" hangingPunct="1">
              <a:spcBef>
                <a:spcPct val="0"/>
              </a:spcBef>
              <a:spcAft>
                <a:spcPct val="0"/>
              </a:spcAft>
              <a:buNone/>
            </a:pPr>
            <a:r>
              <a:rPr lang="ru-RU" altLang="ru-RU" sz="1800" b="1" i="1" dirty="0">
                <a:solidFill>
                  <a:srgbClr val="007000"/>
                </a:solidFill>
                <a:latin typeface="Times New Roman" panose="02020603050405020304" pitchFamily="18" charset="0"/>
                <a:cs typeface="Times New Roman" panose="02020603050405020304" pitchFamily="18" charset="0"/>
              </a:rPr>
              <a:t>              Водяным будешь ты!</a:t>
            </a:r>
          </a:p>
          <a:p>
            <a:pPr algn="just" eaLnBrk="1" fontAlgn="base" hangingPunct="1">
              <a:spcBef>
                <a:spcPct val="0"/>
              </a:spcBef>
              <a:spcAft>
                <a:spcPct val="0"/>
              </a:spcAft>
              <a:buNone/>
            </a:pPr>
            <a:r>
              <a:rPr lang="ru-RU" altLang="ru-RU" sz="1800" dirty="0">
                <a:solidFill>
                  <a:srgbClr val="9C5252"/>
                </a:solidFill>
                <a:latin typeface="Times New Roman" panose="02020603050405020304" pitchFamily="18" charset="0"/>
                <a:cs typeface="Times New Roman" panose="02020603050405020304" pitchFamily="18" charset="0"/>
              </a:rPr>
              <a:t>   Дети становятся в круг. </a:t>
            </a:r>
          </a:p>
          <a:p>
            <a:pPr algn="just" eaLnBrk="1" fontAlgn="base" hangingPunct="1">
              <a:spcBef>
                <a:spcPct val="0"/>
              </a:spcBef>
              <a:spcAft>
                <a:spcPct val="0"/>
              </a:spcAft>
              <a:buNone/>
            </a:pPr>
            <a:r>
              <a:rPr lang="ru-RU" altLang="ru-RU" sz="1800" dirty="0">
                <a:solidFill>
                  <a:srgbClr val="9C5252"/>
                </a:solidFill>
                <a:latin typeface="Times New Roman" panose="02020603050405020304" pitchFamily="18" charset="0"/>
                <a:cs typeface="Times New Roman" panose="02020603050405020304" pitchFamily="18" charset="0"/>
              </a:rPr>
              <a:t>«Водяной» – в центре круга </a:t>
            </a:r>
          </a:p>
          <a:p>
            <a:pPr algn="just" eaLnBrk="1" fontAlgn="base" hangingPunct="1">
              <a:spcBef>
                <a:spcPct val="0"/>
              </a:spcBef>
              <a:spcAft>
                <a:spcPct val="0"/>
              </a:spcAft>
              <a:buNone/>
            </a:pPr>
            <a:r>
              <a:rPr lang="ru-RU" altLang="ru-RU" sz="1800" dirty="0">
                <a:solidFill>
                  <a:srgbClr val="9C5252"/>
                </a:solidFill>
                <a:latin typeface="Times New Roman" panose="02020603050405020304" pitchFamily="18" charset="0"/>
                <a:cs typeface="Times New Roman" panose="02020603050405020304" pitchFamily="18" charset="0"/>
              </a:rPr>
              <a:t>с завязанными глазами. </a:t>
            </a:r>
          </a:p>
          <a:p>
            <a:pPr algn="just" eaLnBrk="1" fontAlgn="base" hangingPunct="1">
              <a:spcBef>
                <a:spcPct val="0"/>
              </a:spcBef>
              <a:spcAft>
                <a:spcPct val="0"/>
              </a:spcAft>
              <a:buNone/>
            </a:pPr>
            <a:r>
              <a:rPr lang="ru-RU" altLang="ru-RU" sz="1800" b="1" i="1" u="sng" dirty="0">
                <a:solidFill>
                  <a:srgbClr val="007000"/>
                </a:solidFill>
                <a:latin typeface="Times New Roman" panose="02020603050405020304" pitchFamily="18" charset="0"/>
                <a:cs typeface="Times New Roman" panose="02020603050405020304" pitchFamily="18" charset="0"/>
              </a:rPr>
              <a:t>Дети идут по кругу со словами:</a:t>
            </a:r>
          </a:p>
          <a:p>
            <a:pPr algn="just" eaLnBrk="1" fontAlgn="base" hangingPunct="1">
              <a:spcBef>
                <a:spcPct val="0"/>
              </a:spcBef>
              <a:spcAft>
                <a:spcPct val="0"/>
              </a:spcAft>
              <a:buNone/>
            </a:pPr>
            <a:r>
              <a:rPr lang="ru-RU" altLang="ru-RU" sz="1800" b="1" i="1" dirty="0">
                <a:solidFill>
                  <a:srgbClr val="007000"/>
                </a:solidFill>
                <a:latin typeface="Times New Roman" panose="02020603050405020304" pitchFamily="18" charset="0"/>
                <a:cs typeface="Times New Roman" panose="02020603050405020304" pitchFamily="18" charset="0"/>
              </a:rPr>
              <a:t>                  Дедушка Водяной! </a:t>
            </a:r>
          </a:p>
          <a:p>
            <a:pPr algn="just" eaLnBrk="1" fontAlgn="base" hangingPunct="1">
              <a:spcBef>
                <a:spcPct val="0"/>
              </a:spcBef>
              <a:spcAft>
                <a:spcPct val="0"/>
              </a:spcAft>
              <a:buNone/>
            </a:pPr>
            <a:r>
              <a:rPr lang="ru-RU" altLang="ru-RU" sz="1800" b="1" i="1" dirty="0">
                <a:solidFill>
                  <a:srgbClr val="007000"/>
                </a:solidFill>
                <a:latin typeface="Times New Roman" panose="02020603050405020304" pitchFamily="18" charset="0"/>
                <a:cs typeface="Times New Roman" panose="02020603050405020304" pitchFamily="18" charset="0"/>
              </a:rPr>
              <a:t>                  Что сидишь ты под водой.</a:t>
            </a:r>
          </a:p>
          <a:p>
            <a:pPr algn="just" eaLnBrk="1" fontAlgn="base" hangingPunct="1">
              <a:spcBef>
                <a:spcPct val="0"/>
              </a:spcBef>
              <a:spcAft>
                <a:spcPct val="0"/>
              </a:spcAft>
              <a:buNone/>
            </a:pPr>
            <a:r>
              <a:rPr lang="ru-RU" altLang="ru-RU" sz="1800" b="1" i="1" dirty="0">
                <a:solidFill>
                  <a:srgbClr val="007000"/>
                </a:solidFill>
                <a:latin typeface="Times New Roman" panose="02020603050405020304" pitchFamily="18" charset="0"/>
                <a:cs typeface="Times New Roman" panose="02020603050405020304" pitchFamily="18" charset="0"/>
              </a:rPr>
              <a:t>                  Выйди, выйди, хоть на час,</a:t>
            </a:r>
          </a:p>
          <a:p>
            <a:pPr algn="just" eaLnBrk="1" fontAlgn="base" hangingPunct="1">
              <a:spcBef>
                <a:spcPct val="0"/>
              </a:spcBef>
              <a:spcAft>
                <a:spcPct val="0"/>
              </a:spcAft>
              <a:buNone/>
            </a:pPr>
            <a:r>
              <a:rPr lang="ru-RU" altLang="ru-RU" sz="1800" b="1" i="1" dirty="0">
                <a:solidFill>
                  <a:srgbClr val="007000"/>
                </a:solidFill>
                <a:latin typeface="Times New Roman" panose="02020603050405020304" pitchFamily="18" charset="0"/>
                <a:cs typeface="Times New Roman" panose="02020603050405020304" pitchFamily="18" charset="0"/>
              </a:rPr>
              <a:t>                 Угадай кого из нас!</a:t>
            </a:r>
          </a:p>
          <a:p>
            <a:pPr algn="just" eaLnBrk="1" fontAlgn="base" hangingPunct="1">
              <a:spcBef>
                <a:spcPct val="0"/>
              </a:spcBef>
              <a:spcAft>
                <a:spcPct val="0"/>
              </a:spcAft>
              <a:buNone/>
            </a:pPr>
            <a:r>
              <a:rPr lang="ru-RU" altLang="ru-RU" sz="1800" dirty="0">
                <a:solidFill>
                  <a:srgbClr val="9C5252"/>
                </a:solidFill>
                <a:latin typeface="Times New Roman" panose="02020603050405020304" pitchFamily="18" charset="0"/>
                <a:cs typeface="Times New Roman" panose="02020603050405020304" pitchFamily="18" charset="0"/>
              </a:rPr>
              <a:t>   После этих слов «Водяной» на ощупь определяет ребенка, стоящего перед ним.  Угаданный ребенок становится «Водяным».</a:t>
            </a:r>
          </a:p>
          <a:p>
            <a:pPr algn="ctr" fontAlgn="base">
              <a:spcBef>
                <a:spcPct val="0"/>
              </a:spcBef>
              <a:spcAft>
                <a:spcPct val="0"/>
              </a:spcAft>
              <a:buNone/>
            </a:pPr>
            <a:endParaRPr lang="ru-RU" altLang="ru-RU" sz="1800" dirty="0">
              <a:solidFill>
                <a:prstClr val="black"/>
              </a:solidFill>
              <a:latin typeface="Times New Roman" panose="02020603050405020304" pitchFamily="18" charset="0"/>
              <a:cs typeface="Times New Roman" panose="02020603050405020304" pitchFamily="18" charset="0"/>
            </a:endParaRPr>
          </a:p>
        </p:txBody>
      </p:sp>
      <p:pic>
        <p:nvPicPr>
          <p:cNvPr id="35847" name="Picture 7" descr="hello_html_40c4398c"/>
          <p:cNvPicPr>
            <a:picLocks noChangeAspect="1" noChangeArrowheads="1"/>
          </p:cNvPicPr>
          <p:nvPr/>
        </p:nvPicPr>
        <p:blipFill>
          <a:blip r:embed="rId3" cstate="print"/>
          <a:srcRect/>
          <a:stretch>
            <a:fillRect/>
          </a:stretch>
        </p:blipFill>
        <p:spPr bwMode="auto">
          <a:xfrm>
            <a:off x="6740434" y="1808187"/>
            <a:ext cx="4842873" cy="3213276"/>
          </a:xfrm>
          <a:prstGeom prst="rect">
            <a:avLst/>
          </a:prstGeom>
          <a:ln>
            <a:noFill/>
          </a:ln>
          <a:effectLst>
            <a:softEdge rad="112500"/>
          </a:effectLst>
        </p:spPr>
      </p:pic>
    </p:spTree>
    <p:extLst>
      <p:ext uri="{BB962C8B-B14F-4D97-AF65-F5344CB8AC3E}">
        <p14:creationId xmlns:p14="http://schemas.microsoft.com/office/powerpoint/2010/main" val="15146320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78682000_r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82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3"/>
          <p:cNvSpPr>
            <a:spLocks noChangeArrowheads="1"/>
          </p:cNvSpPr>
          <p:nvPr/>
        </p:nvSpPr>
        <p:spPr bwMode="auto">
          <a:xfrm>
            <a:off x="1581150" y="1248369"/>
            <a:ext cx="10123714"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eaLnBrk="0" hangingPunct="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eaLnBrk="0" hangingPunct="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eaLnBrk="0" hangingPunct="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eaLnBrk="0" hangingPunct="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eaLnBrk="1" fontAlgn="base" hangingPunct="1">
              <a:spcBef>
                <a:spcPct val="0"/>
              </a:spcBef>
              <a:spcAft>
                <a:spcPct val="0"/>
              </a:spcAft>
              <a:buNone/>
            </a:pPr>
            <a:r>
              <a:rPr lang="ru-RU" altLang="ru-RU" sz="1800" b="1" u="sng" dirty="0">
                <a:solidFill>
                  <a:srgbClr val="9C5252"/>
                </a:solidFill>
                <a:latin typeface="Times New Roman" panose="02020603050405020304" pitchFamily="18" charset="0"/>
                <a:cs typeface="Times New Roman" panose="02020603050405020304" pitchFamily="18" charset="0"/>
              </a:rPr>
              <a:t>Цель игры:</a:t>
            </a:r>
            <a:r>
              <a:rPr lang="ru-RU" altLang="ru-RU" sz="1800" b="1" dirty="0">
                <a:solidFill>
                  <a:srgbClr val="9C5252"/>
                </a:solidFill>
                <a:latin typeface="Times New Roman" panose="02020603050405020304" pitchFamily="18" charset="0"/>
                <a:cs typeface="Times New Roman" panose="02020603050405020304" pitchFamily="18" charset="0"/>
              </a:rPr>
              <a:t> </a:t>
            </a:r>
            <a:r>
              <a:rPr lang="ru-RU" altLang="ru-RU" sz="1800" dirty="0">
                <a:solidFill>
                  <a:srgbClr val="9C5252"/>
                </a:solidFill>
                <a:latin typeface="Times New Roman" panose="02020603050405020304" pitchFamily="18" charset="0"/>
                <a:cs typeface="Times New Roman" panose="02020603050405020304" pitchFamily="18" charset="0"/>
              </a:rPr>
              <a:t>Развивать у детей умение действовать по сигналу, упражнять в беге.</a:t>
            </a:r>
          </a:p>
          <a:p>
            <a:pPr eaLnBrk="1" fontAlgn="base" hangingPunct="1">
              <a:spcBef>
                <a:spcPct val="0"/>
              </a:spcBef>
              <a:spcAft>
                <a:spcPct val="0"/>
              </a:spcAft>
              <a:buNone/>
            </a:pPr>
            <a:r>
              <a:rPr lang="ru-RU" altLang="ru-RU" sz="1800" b="1" u="sng" dirty="0">
                <a:solidFill>
                  <a:srgbClr val="9C5252"/>
                </a:solidFill>
                <a:latin typeface="Times New Roman" panose="02020603050405020304" pitchFamily="18" charset="0"/>
                <a:cs typeface="Times New Roman" panose="02020603050405020304" pitchFamily="18" charset="0"/>
              </a:rPr>
              <a:t>Ход игры:</a:t>
            </a:r>
            <a:endParaRPr lang="ru-RU" altLang="ru-RU" sz="1800" dirty="0">
              <a:solidFill>
                <a:prstClr val="black"/>
              </a:solidFill>
              <a:latin typeface="Times New Roman" panose="02020603050405020304" pitchFamily="18" charset="0"/>
              <a:cs typeface="Times New Roman" panose="02020603050405020304" pitchFamily="18" charset="0"/>
            </a:endParaRPr>
          </a:p>
          <a:p>
            <a:pPr algn="just" eaLnBrk="1" fontAlgn="base" hangingPunct="1">
              <a:spcBef>
                <a:spcPct val="0"/>
              </a:spcBef>
              <a:spcAft>
                <a:spcPct val="0"/>
              </a:spcAft>
              <a:buNone/>
            </a:pPr>
            <a:r>
              <a:rPr lang="ru-RU" altLang="ru-RU" sz="1800" dirty="0">
                <a:solidFill>
                  <a:prstClr val="black"/>
                </a:solidFill>
                <a:latin typeface="Times New Roman" panose="02020603050405020304" pitchFamily="18" charset="0"/>
                <a:cs typeface="Times New Roman" panose="02020603050405020304" pitchFamily="18" charset="0"/>
              </a:rPr>
              <a:t>   </a:t>
            </a:r>
            <a:r>
              <a:rPr lang="ru-RU" altLang="ru-RU" sz="1800" dirty="0">
                <a:solidFill>
                  <a:srgbClr val="9C5252"/>
                </a:solidFill>
                <a:latin typeface="Times New Roman" panose="02020603050405020304" pitchFamily="18" charset="0"/>
                <a:cs typeface="Times New Roman" panose="02020603050405020304" pitchFamily="18" charset="0"/>
              </a:rPr>
              <a:t>Дети становятся в круг. «Царь – государь» стоит за кругом. </a:t>
            </a:r>
          </a:p>
          <a:p>
            <a:pPr algn="just" eaLnBrk="1" fontAlgn="base" hangingPunct="1">
              <a:spcBef>
                <a:spcPct val="0"/>
              </a:spcBef>
              <a:spcAft>
                <a:spcPct val="0"/>
              </a:spcAft>
              <a:buNone/>
            </a:pPr>
            <a:endParaRPr lang="ru-RU" altLang="ru-RU" sz="1800" dirty="0">
              <a:solidFill>
                <a:srgbClr val="9C5252"/>
              </a:solidFill>
              <a:latin typeface="Times New Roman" panose="02020603050405020304" pitchFamily="18" charset="0"/>
              <a:cs typeface="Times New Roman" panose="02020603050405020304" pitchFamily="18" charset="0"/>
            </a:endParaRPr>
          </a:p>
          <a:p>
            <a:pPr algn="just" eaLnBrk="1" fontAlgn="base" hangingPunct="1">
              <a:spcBef>
                <a:spcPct val="0"/>
              </a:spcBef>
              <a:spcAft>
                <a:spcPct val="0"/>
              </a:spcAft>
              <a:buNone/>
            </a:pPr>
            <a:r>
              <a:rPr lang="ru-RU" altLang="ru-RU" sz="1800" b="1" i="1" u="sng" dirty="0">
                <a:solidFill>
                  <a:srgbClr val="007000"/>
                </a:solidFill>
                <a:latin typeface="Times New Roman" panose="02020603050405020304" pitchFamily="18" charset="0"/>
                <a:cs typeface="Times New Roman" panose="02020603050405020304" pitchFamily="18" charset="0"/>
              </a:rPr>
              <a:t>Дети идут по кругу, приговаривая:</a:t>
            </a:r>
          </a:p>
          <a:p>
            <a:pPr algn="just" eaLnBrk="1" fontAlgn="base" hangingPunct="1">
              <a:spcBef>
                <a:spcPct val="0"/>
              </a:spcBef>
              <a:spcAft>
                <a:spcPct val="0"/>
              </a:spcAft>
              <a:buNone/>
            </a:pPr>
            <a:r>
              <a:rPr lang="ru-RU" altLang="ru-RU" sz="1800" b="1" i="1" dirty="0">
                <a:solidFill>
                  <a:srgbClr val="007000"/>
                </a:solidFill>
                <a:latin typeface="Times New Roman" panose="02020603050405020304" pitchFamily="18" charset="0"/>
                <a:cs typeface="Times New Roman" panose="02020603050405020304" pitchFamily="18" charset="0"/>
              </a:rPr>
              <a:t>Ой, ты, царь – государь,</a:t>
            </a:r>
          </a:p>
          <a:p>
            <a:pPr algn="just" eaLnBrk="1" fontAlgn="base" hangingPunct="1">
              <a:spcBef>
                <a:spcPct val="0"/>
              </a:spcBef>
              <a:spcAft>
                <a:spcPct val="0"/>
              </a:spcAft>
              <a:buNone/>
            </a:pPr>
            <a:r>
              <a:rPr lang="ru-RU" altLang="ru-RU" sz="1800" b="1" i="1" dirty="0">
                <a:solidFill>
                  <a:srgbClr val="007000"/>
                </a:solidFill>
                <a:latin typeface="Times New Roman" panose="02020603050405020304" pitchFamily="18" charset="0"/>
                <a:cs typeface="Times New Roman" panose="02020603050405020304" pitchFamily="18" charset="0"/>
              </a:rPr>
              <a:t>Варена картошка!</a:t>
            </a:r>
          </a:p>
          <a:p>
            <a:pPr algn="just" eaLnBrk="1" fontAlgn="base" hangingPunct="1">
              <a:spcBef>
                <a:spcPct val="0"/>
              </a:spcBef>
              <a:spcAft>
                <a:spcPct val="0"/>
              </a:spcAft>
              <a:buNone/>
            </a:pPr>
            <a:r>
              <a:rPr lang="ru-RU" altLang="ru-RU" sz="1800" b="1" i="1" dirty="0">
                <a:solidFill>
                  <a:srgbClr val="007000"/>
                </a:solidFill>
                <a:latin typeface="Times New Roman" panose="02020603050405020304" pitchFamily="18" charset="0"/>
                <a:cs typeface="Times New Roman" panose="02020603050405020304" pitchFamily="18" charset="0"/>
              </a:rPr>
              <a:t>Не догонишь, не поймаешь,</a:t>
            </a:r>
          </a:p>
          <a:p>
            <a:pPr algn="just" eaLnBrk="1" fontAlgn="base" hangingPunct="1">
              <a:spcBef>
                <a:spcPct val="0"/>
              </a:spcBef>
              <a:spcAft>
                <a:spcPct val="0"/>
              </a:spcAft>
              <a:buNone/>
            </a:pPr>
            <a:r>
              <a:rPr lang="ru-RU" altLang="ru-RU" sz="1800" b="1" i="1" dirty="0">
                <a:solidFill>
                  <a:srgbClr val="007000"/>
                </a:solidFill>
                <a:latin typeface="Times New Roman" panose="02020603050405020304" pitchFamily="18" charset="0"/>
                <a:cs typeface="Times New Roman" panose="02020603050405020304" pitchFamily="18" charset="0"/>
              </a:rPr>
              <a:t>Мы тебе не кошка!</a:t>
            </a:r>
          </a:p>
          <a:p>
            <a:pPr algn="just" eaLnBrk="1" fontAlgn="base" hangingPunct="1">
              <a:spcBef>
                <a:spcPct val="0"/>
              </a:spcBef>
              <a:spcAft>
                <a:spcPct val="0"/>
              </a:spcAft>
              <a:buNone/>
            </a:pPr>
            <a:endParaRPr lang="ru-RU" altLang="ru-RU" sz="1800" b="1" i="1" dirty="0">
              <a:solidFill>
                <a:srgbClr val="007000"/>
              </a:solidFill>
              <a:latin typeface="Times New Roman" panose="02020603050405020304" pitchFamily="18" charset="0"/>
              <a:cs typeface="Times New Roman" panose="02020603050405020304" pitchFamily="18" charset="0"/>
            </a:endParaRPr>
          </a:p>
          <a:p>
            <a:pPr algn="just" eaLnBrk="1" fontAlgn="base" hangingPunct="1">
              <a:spcBef>
                <a:spcPct val="0"/>
              </a:spcBef>
              <a:spcAft>
                <a:spcPct val="0"/>
              </a:spcAft>
              <a:buNone/>
            </a:pPr>
            <a:endParaRPr lang="ru-RU" altLang="ru-RU" sz="1800" b="1" i="1" dirty="0">
              <a:solidFill>
                <a:srgbClr val="007000"/>
              </a:solidFill>
              <a:latin typeface="Times New Roman" panose="02020603050405020304" pitchFamily="18" charset="0"/>
              <a:cs typeface="Times New Roman" panose="02020603050405020304" pitchFamily="18" charset="0"/>
            </a:endParaRPr>
          </a:p>
          <a:p>
            <a:pPr algn="just" eaLnBrk="1" fontAlgn="base" hangingPunct="1">
              <a:spcBef>
                <a:spcPct val="0"/>
              </a:spcBef>
              <a:spcAft>
                <a:spcPct val="0"/>
              </a:spcAft>
              <a:buNone/>
            </a:pPr>
            <a:endParaRPr lang="ru-RU" altLang="ru-RU" sz="1800" b="1" i="1" dirty="0" smtClean="0">
              <a:solidFill>
                <a:srgbClr val="007000"/>
              </a:solidFill>
              <a:latin typeface="Times New Roman" panose="02020603050405020304" pitchFamily="18" charset="0"/>
              <a:cs typeface="Times New Roman" panose="02020603050405020304" pitchFamily="18" charset="0"/>
            </a:endParaRPr>
          </a:p>
          <a:p>
            <a:pPr algn="just" eaLnBrk="1" fontAlgn="base" hangingPunct="1">
              <a:spcBef>
                <a:spcPct val="0"/>
              </a:spcBef>
              <a:spcAft>
                <a:spcPct val="0"/>
              </a:spcAft>
              <a:buNone/>
            </a:pPr>
            <a:endParaRPr lang="ru-RU" altLang="ru-RU" sz="1800" b="1" i="1" dirty="0">
              <a:solidFill>
                <a:srgbClr val="007000"/>
              </a:solidFill>
              <a:latin typeface="Times New Roman" panose="02020603050405020304" pitchFamily="18" charset="0"/>
              <a:cs typeface="Times New Roman" panose="02020603050405020304" pitchFamily="18" charset="0"/>
            </a:endParaRPr>
          </a:p>
          <a:p>
            <a:pPr algn="just" eaLnBrk="1" fontAlgn="base" hangingPunct="1">
              <a:spcBef>
                <a:spcPct val="0"/>
              </a:spcBef>
              <a:spcAft>
                <a:spcPct val="0"/>
              </a:spcAft>
              <a:buNone/>
            </a:pPr>
            <a:r>
              <a:rPr lang="ru-RU" altLang="ru-RU" sz="1800" dirty="0">
                <a:solidFill>
                  <a:prstClr val="black"/>
                </a:solidFill>
                <a:latin typeface="Times New Roman" panose="02020603050405020304" pitchFamily="18" charset="0"/>
                <a:cs typeface="Times New Roman" panose="02020603050405020304" pitchFamily="18" charset="0"/>
              </a:rPr>
              <a:t>   </a:t>
            </a:r>
            <a:r>
              <a:rPr lang="ru-RU" altLang="ru-RU" sz="1800" dirty="0">
                <a:solidFill>
                  <a:srgbClr val="9C5252"/>
                </a:solidFill>
                <a:latin typeface="Times New Roman" panose="02020603050405020304" pitchFamily="18" charset="0"/>
                <a:cs typeface="Times New Roman" panose="02020603050405020304" pitchFamily="18" charset="0"/>
              </a:rPr>
              <a:t>На последних словах  «царь – государь» дотрагивается до двух участников, стоящих рядом. Они разбегаются в разные стороны. Один из них должен занять место в кругу. Он становится  ведущим. Тот, кто не успел занять место, выбывает из игры. Игра повторяется, пока не останется три игрока</a:t>
            </a:r>
            <a:r>
              <a:rPr lang="ru-RU" altLang="ru-RU" sz="1800" dirty="0" smtClean="0">
                <a:solidFill>
                  <a:srgbClr val="9C5252"/>
                </a:solidFill>
                <a:latin typeface="Times New Roman" panose="02020603050405020304" pitchFamily="18" charset="0"/>
                <a:cs typeface="Times New Roman" panose="02020603050405020304" pitchFamily="18" charset="0"/>
              </a:rPr>
              <a:t>.</a:t>
            </a:r>
          </a:p>
          <a:p>
            <a:pPr algn="just" eaLnBrk="1" fontAlgn="base" hangingPunct="1">
              <a:spcBef>
                <a:spcPct val="0"/>
              </a:spcBef>
              <a:spcAft>
                <a:spcPct val="0"/>
              </a:spcAft>
              <a:buNone/>
            </a:pPr>
            <a:endParaRPr lang="ru-RU" altLang="ru-RU" sz="1800" dirty="0">
              <a:solidFill>
                <a:srgbClr val="9C5252"/>
              </a:solidFill>
              <a:latin typeface="Times New Roman" panose="02020603050405020304" pitchFamily="18" charset="0"/>
              <a:cs typeface="Times New Roman" panose="02020603050405020304" pitchFamily="18" charset="0"/>
            </a:endParaRPr>
          </a:p>
          <a:p>
            <a:pPr algn="just" eaLnBrk="1" fontAlgn="base" hangingPunct="1">
              <a:spcBef>
                <a:spcPct val="0"/>
              </a:spcBef>
              <a:spcAft>
                <a:spcPct val="0"/>
              </a:spcAft>
              <a:buNone/>
            </a:pPr>
            <a:endParaRPr lang="ru-RU" altLang="ru-RU" sz="1800" dirty="0" smtClean="0">
              <a:solidFill>
                <a:srgbClr val="9C5252"/>
              </a:solidFill>
              <a:latin typeface="Times New Roman" panose="02020603050405020304" pitchFamily="18" charset="0"/>
              <a:cs typeface="Times New Roman" panose="02020603050405020304" pitchFamily="18" charset="0"/>
            </a:endParaRPr>
          </a:p>
          <a:p>
            <a:pPr algn="just" eaLnBrk="1" fontAlgn="base" hangingPunct="1">
              <a:spcBef>
                <a:spcPct val="0"/>
              </a:spcBef>
              <a:spcAft>
                <a:spcPct val="0"/>
              </a:spcAft>
              <a:buNone/>
            </a:pPr>
            <a:endParaRPr lang="ru-RU" altLang="ru-RU" sz="1800" dirty="0">
              <a:solidFill>
                <a:srgbClr val="9C5252"/>
              </a:solidFill>
              <a:latin typeface="Times New Roman" panose="02020603050405020304" pitchFamily="18" charset="0"/>
              <a:cs typeface="Times New Roman" panose="02020603050405020304" pitchFamily="18" charset="0"/>
            </a:endParaRPr>
          </a:p>
        </p:txBody>
      </p:sp>
      <p:sp>
        <p:nvSpPr>
          <p:cNvPr id="40964" name="Прямоугольник 5"/>
          <p:cNvSpPr>
            <a:spLocks noChangeArrowheads="1"/>
          </p:cNvSpPr>
          <p:nvPr/>
        </p:nvSpPr>
        <p:spPr bwMode="auto">
          <a:xfrm>
            <a:off x="5018201" y="304800"/>
            <a:ext cx="32496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eaLnBrk="0" hangingPunct="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eaLnBrk="0" hangingPunct="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eaLnBrk="0" hangingPunct="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eaLnBrk="0" hangingPunct="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ctr" eaLnBrk="1" fontAlgn="base" hangingPunct="1">
              <a:spcBef>
                <a:spcPct val="0"/>
              </a:spcBef>
              <a:spcAft>
                <a:spcPct val="0"/>
              </a:spcAft>
              <a:buNone/>
            </a:pPr>
            <a:r>
              <a:rPr lang="ru-RU" altLang="ru-RU" sz="2800" b="1" dirty="0">
                <a:solidFill>
                  <a:srgbClr val="C00000"/>
                </a:solidFill>
                <a:latin typeface="Times New Roman" panose="02020603050405020304" pitchFamily="18" charset="0"/>
                <a:cs typeface="Times New Roman" panose="02020603050405020304" pitchFamily="18" charset="0"/>
              </a:rPr>
              <a:t>ЦАРЬ-ГОСУДАРЬ</a:t>
            </a:r>
          </a:p>
        </p:txBody>
      </p:sp>
      <p:pic>
        <p:nvPicPr>
          <p:cNvPr id="409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5883" y="1821336"/>
            <a:ext cx="4278620" cy="297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AutoShape 10"/>
          <p:cNvSpPr>
            <a:spLocks noChangeAspect="1" noChangeArrowheads="1"/>
          </p:cNvSpPr>
          <p:nvPr/>
        </p:nvSpPr>
        <p:spPr bwMode="auto">
          <a:xfrm>
            <a:off x="158115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eaLnBrk="0" hangingPunct="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eaLnBrk="0" hangingPunct="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eaLnBrk="0" hangingPunct="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eaLnBrk="0" hangingPunct="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eaLnBrk="1" fontAlgn="base" hangingPunct="1">
              <a:spcBef>
                <a:spcPct val="0"/>
              </a:spcBef>
              <a:spcAft>
                <a:spcPct val="0"/>
              </a:spcAft>
              <a:buNone/>
            </a:pPr>
            <a:endParaRPr lang="ru-RU" altLang="ru-RU" sz="1800">
              <a:solidFill>
                <a:prstClr val="black"/>
              </a:solidFill>
              <a:latin typeface="Times New Roman" panose="02020603050405020304" pitchFamily="18" charset="0"/>
              <a:cs typeface="Times New Roman" panose="02020603050405020304" pitchFamily="18" charset="0"/>
            </a:endParaRPr>
          </a:p>
        </p:txBody>
      </p:sp>
      <p:sp>
        <p:nvSpPr>
          <p:cNvPr id="40967" name="AutoShape 12"/>
          <p:cNvSpPr>
            <a:spLocks noChangeAspect="1" noChangeArrowheads="1"/>
          </p:cNvSpPr>
          <p:nvPr/>
        </p:nvSpPr>
        <p:spPr bwMode="auto">
          <a:xfrm>
            <a:off x="158115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eaLnBrk="0" hangingPunct="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eaLnBrk="0" hangingPunct="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eaLnBrk="0" hangingPunct="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eaLnBrk="0" hangingPunct="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eaLnBrk="1" fontAlgn="base" hangingPunct="1">
              <a:spcBef>
                <a:spcPct val="0"/>
              </a:spcBef>
              <a:spcAft>
                <a:spcPct val="0"/>
              </a:spcAft>
              <a:buNone/>
            </a:pPr>
            <a:endParaRPr lang="ru-RU" altLang="ru-RU" sz="1800">
              <a:solidFill>
                <a:prstClr val="black"/>
              </a:solidFill>
              <a:latin typeface="Times New Roman" panose="02020603050405020304" pitchFamily="18" charset="0"/>
              <a:cs typeface="Times New Roman" panose="02020603050405020304" pitchFamily="18" charset="0"/>
            </a:endParaRPr>
          </a:p>
        </p:txBody>
      </p:sp>
      <p:pic>
        <p:nvPicPr>
          <p:cNvPr id="40968" name="Picture 15" descr="56b69bf245bc6152b9512a6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67145">
            <a:off x="9025010" y="1755786"/>
            <a:ext cx="5048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0349263"/>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Синий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TotalTime>
  <Words>1140</Words>
  <Application>Microsoft Office PowerPoint</Application>
  <PresentationFormat>Широкоэкранный</PresentationFormat>
  <Paragraphs>183</Paragraphs>
  <Slides>15</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2</vt:i4>
      </vt:variant>
      <vt:variant>
        <vt:lpstr>Заголовки слайдов</vt:lpstr>
      </vt:variant>
      <vt:variant>
        <vt:i4>15</vt:i4>
      </vt:variant>
    </vt:vector>
  </HeadingPairs>
  <TitlesOfParts>
    <vt:vector size="25" baseType="lpstr">
      <vt:lpstr>Arial</vt:lpstr>
      <vt:lpstr>Calibri</vt:lpstr>
      <vt:lpstr>Calibri Light</vt:lpstr>
      <vt:lpstr>Century Gothic</vt:lpstr>
      <vt:lpstr>Courier New</vt:lpstr>
      <vt:lpstr>CyrillicOld</vt:lpstr>
      <vt:lpstr>Palatino Linotype</vt:lpstr>
      <vt:lpstr>Times New Roman</vt:lpstr>
      <vt:lpstr>Тема Office</vt:lpstr>
      <vt:lpstr>Исполнительная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Reanimator Extreme Edition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ira.levchenko22@gmail.com</dc:creator>
  <cp:lastModifiedBy>ira.levchenko22@gmail.com</cp:lastModifiedBy>
  <cp:revision>7</cp:revision>
  <dcterms:created xsi:type="dcterms:W3CDTF">2025-03-09T12:18:23Z</dcterms:created>
  <dcterms:modified xsi:type="dcterms:W3CDTF">2025-03-13T12:29:59Z</dcterms:modified>
</cp:coreProperties>
</file>