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</p:sldMasterIdLst>
  <p:sldIdLst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D9A4-7974-4B78-A97E-88A08F23ADA2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EA62-86AD-4B00-B650-337108EED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83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D9A4-7974-4B78-A97E-88A08F23ADA2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EA62-86AD-4B00-B650-337108EED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45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D9A4-7974-4B78-A97E-88A08F23ADA2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EA62-86AD-4B00-B650-337108EED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585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380EC-0151-431A-88E2-8A2EAC32C4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8100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47A75-1DA3-4A8E-A98D-467DDD3D14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7217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5994400" y="3924300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Oval 7"/>
          <p:cNvSpPr/>
          <p:nvPr/>
        </p:nvSpPr>
        <p:spPr>
          <a:xfrm>
            <a:off x="6261100" y="3924300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Oval 8"/>
          <p:cNvSpPr/>
          <p:nvPr/>
        </p:nvSpPr>
        <p:spPr>
          <a:xfrm>
            <a:off x="5729818" y="3924300"/>
            <a:ext cx="11218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8C743-81EC-4F33-8103-6D2090F76E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5203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F54C33C-D2EF-478B-9017-B21108C00B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5150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D5D464E-922D-4DC7-8967-07019140F7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150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C01B1-9C72-49C6-84BC-BF0183F474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8148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EDFA5-8033-4A1D-A31B-77D0C69A2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8587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C3F9F-1936-427F-9D83-B444511160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223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D9A4-7974-4B78-A97E-88A08F23ADA2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EA62-86AD-4B00-B650-337108EED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48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85CC7-77A5-4AD1-9F80-EC4C9E7191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5188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12968-58B7-46B2-B1E0-18A5FACD3B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5967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C3B63-744A-45BC-94B2-BE1D0B225A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019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D9A4-7974-4B78-A97E-88A08F23ADA2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EA62-86AD-4B00-B650-337108EED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84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D9A4-7974-4B78-A97E-88A08F23ADA2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EA62-86AD-4B00-B650-337108EED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68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D9A4-7974-4B78-A97E-88A08F23ADA2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EA62-86AD-4B00-B650-337108EED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6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D9A4-7974-4B78-A97E-88A08F23ADA2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EA62-86AD-4B00-B650-337108EED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27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D9A4-7974-4B78-A97E-88A08F23ADA2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EA62-86AD-4B00-B650-337108EED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8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D9A4-7974-4B78-A97E-88A08F23ADA2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EA62-86AD-4B00-B650-337108EED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12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D9A4-7974-4B78-A97E-88A08F23ADA2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EA62-86AD-4B00-B650-337108EED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00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FD9A4-7974-4B78-A97E-88A08F23ADA2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3EA62-86AD-4B00-B650-337108EED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71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fld id="{F87C61A2-3BBD-4A1B-92F4-B903E2DD377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Oval 6"/>
          <p:cNvSpPr/>
          <p:nvPr/>
        </p:nvSpPr>
        <p:spPr>
          <a:xfrm>
            <a:off x="11277600" y="6499225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759885" y="6499225"/>
            <a:ext cx="11218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8734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ryabinka.detskiysad19@mail.ru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3143251" y="161926"/>
            <a:ext cx="60483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2970213" algn="ctr"/>
                <a:tab pos="5940425" algn="r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2970213" algn="ctr"/>
                <a:tab pos="5940425" algn="r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970213" algn="ctr"/>
                <a:tab pos="5940425" algn="r"/>
              </a:tabLst>
              <a:defRPr/>
            </a:pPr>
            <a:r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Муниципальное бюджетное дошкольное образовательное учреждение</a:t>
            </a: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970213" algn="ctr"/>
                <a:tab pos="5940425" algn="r"/>
              </a:tabLst>
              <a:defRPr/>
            </a:pPr>
            <a:r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«Детский сад комбинированного вида № 19 «Рябинка»</a:t>
            </a: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970213" algn="ctr"/>
                <a:tab pos="5940425" algn="r"/>
              </a:tabLst>
              <a:defRPr/>
            </a:pPr>
            <a:r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658204, г. Рубцовск, ул.Комсомольская, 65</a:t>
            </a: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970213" algn="ctr"/>
                <a:tab pos="5940425" algn="r"/>
              </a:tabLst>
              <a:defRPr/>
            </a:pPr>
            <a:r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тел.: (38557) 7-59-69</a:t>
            </a: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970213" algn="ctr"/>
                <a:tab pos="5940425" algn="r"/>
              </a:tabLst>
              <a:defRPr/>
            </a:pPr>
            <a:r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</a:t>
            </a:r>
            <a:r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-mail: </a:t>
            </a:r>
            <a:r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ryabinka.detskiysad19@mail.ru</a:t>
            </a: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3911567" y="1126460"/>
            <a:ext cx="4510466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Игровая карусель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9C525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картотека народных подвижных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C525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C525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подготовительной группе (</a:t>
            </a:r>
            <a:r>
              <a:rPr kumimoji="0" lang="en-US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C525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C525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часть)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9C525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6" name="Rectangle 11"/>
          <p:cNvSpPr>
            <a:spLocks noChangeArrowheads="1"/>
          </p:cNvSpPr>
          <p:nvPr/>
        </p:nvSpPr>
        <p:spPr bwMode="auto">
          <a:xfrm>
            <a:off x="8987246" y="5714482"/>
            <a:ext cx="3004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sz="1600" b="1" noProof="0" dirty="0" smtClean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C525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оспитатель высшей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sz="1600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C525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кв. категории:</a:t>
            </a:r>
            <a:endParaRPr lang="ru-RU" altLang="ru-RU" sz="1600" b="1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600" b="1" i="0" u="none" strike="noStrike" kern="1200" cap="none" spc="0" normalizeH="0" noProof="0">
                <a:ln>
                  <a:noFill/>
                </a:ln>
                <a:solidFill>
                  <a:srgbClr val="9C525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kern="1200" cap="none" spc="0" normalizeH="0" noProof="0" smtClean="0">
                <a:ln>
                  <a:noFill/>
                </a:ln>
                <a:solidFill>
                  <a:srgbClr val="9C525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9C525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Левченко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9C525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С.А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C525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9C525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9C525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5406017" y="6253091"/>
            <a:ext cx="1521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9C525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C525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Рубцовск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C525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2025 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9C525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8" name="Picture 2" descr="78682000_r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3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F:\планирование  птички\Планирование янтарик старшая группа\Проект Игралочка\7423_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1371" y="2440987"/>
            <a:ext cx="3463070" cy="3601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1686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-73645713" y="2992090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-73667938" y="2992090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-73645713" y="2992090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-73667938" y="2992090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15" name="Rectangle 23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17" name="Rectangle 25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18" name="Rectangle 26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19" name="Rectangle 27"/>
          <p:cNvSpPr>
            <a:spLocks noChangeArrowheads="1"/>
          </p:cNvSpPr>
          <p:nvPr/>
        </p:nvSpPr>
        <p:spPr bwMode="auto">
          <a:xfrm>
            <a:off x="1279525" y="1134934"/>
            <a:ext cx="107315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i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0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Тай-тай, налетай!                               Приглашаю детвору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интересную игру,                             На весёлую игру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 какую – не скажу.                           А кого не примем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Поиграйте с нами,                             За уши поднимем.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Догадайтесь сами!                             Уши будут красные.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До того прекрасные.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000" b="1" i="1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1, 2, 3, 4, 5 –                                            Собирайся, народ,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Выходи со мной играть!                       Кто со мной играть идет?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000" b="1" i="1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i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3, 4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i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выше, ноги шире!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i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3, 4, 5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i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мы сейчас играть!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i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Веселиться до обеда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i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 друга развлекать!</a:t>
            </a:r>
          </a:p>
        </p:txBody>
      </p:sp>
      <p:sp>
        <p:nvSpPr>
          <p:cNvPr id="59420" name="Прямоугольник 29"/>
          <p:cNvSpPr>
            <a:spLocks noChangeArrowheads="1"/>
          </p:cNvSpPr>
          <p:nvPr/>
        </p:nvSpPr>
        <p:spPr bwMode="auto">
          <a:xfrm>
            <a:off x="4571206" y="311003"/>
            <a:ext cx="41481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ЗАЗЫВАЛКИ НА ИГРУ</a:t>
            </a:r>
          </a:p>
        </p:txBody>
      </p:sp>
      <p:pic>
        <p:nvPicPr>
          <p:cNvPr id="31" name="Picture 15" descr="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2024" y="3910013"/>
            <a:ext cx="3523129" cy="2786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9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19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-73645713" y="2992090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-73667938" y="2992090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-73645713" y="2992090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-73667938" y="2992090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1279525" y="1052514"/>
            <a:ext cx="1058119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Эй, народ, веселей!                                          Эй, дружок, не зевай!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Поиграть беги скорей:                                   Подходи и поиграй!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прятки, салки и футбол,                           Игры наши разные,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Подбегай ко мне гурьбой!                              Веселые все классные!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i="1" dirty="0">
              <a:solidFill>
                <a:srgbClr val="007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Эй, ребята, поскорей                                1, 2, 3, 4, 5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Собирай своих друзей!                              Детвора, давай играть!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мы играть сейчас –                       Не ленитесь, улыбнитесь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все на нас!                         И ко мне гурьбой стремитесь!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Первый, первый, я четвертый,                      Тай, тай, налетай,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уже сейчас в полете,                                    В интересную игру!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летит за мной скорей                             Всех принимаем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будет веселей!                                    И не обижаем!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i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44" name="Прямоугольник 29"/>
          <p:cNvSpPr>
            <a:spLocks noChangeArrowheads="1"/>
          </p:cNvSpPr>
          <p:nvPr/>
        </p:nvSpPr>
        <p:spPr bwMode="auto">
          <a:xfrm>
            <a:off x="4440239" y="188914"/>
            <a:ext cx="41481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ЗАЗЫВАЛКИ НА ИГРУ</a:t>
            </a:r>
          </a:p>
        </p:txBody>
      </p:sp>
      <p:pic>
        <p:nvPicPr>
          <p:cNvPr id="604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320" y="3984813"/>
            <a:ext cx="3297252" cy="24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6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-73645713" y="2992090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-73667938" y="2992090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-73645713" y="2992090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-73667938" y="2992090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63" name="Rectangle 23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64" name="Rectangle 24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65" name="Rectangle 25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66" name="Rectangle 26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67" name="Rectangle 27"/>
          <p:cNvSpPr>
            <a:spLocks noChangeArrowheads="1"/>
          </p:cNvSpPr>
          <p:nvPr/>
        </p:nvSpPr>
        <p:spPr bwMode="auto">
          <a:xfrm>
            <a:off x="1099141" y="914400"/>
            <a:ext cx="1090394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Белки зайцев угощали                               Гномик золото искал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морковку подавали.                               И колпак свой потерял!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орешки сами съели.                           Сел, заплакал: «Как же быть?!»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водить тебе велели!                              Выходи! Тебе водить!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ru-RU" alt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собрались поиграть.                            Пчелы в поле полетели,</a:t>
            </a:r>
            <a:b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кому же начинать?                              Зажужжали, загудели.</a:t>
            </a:r>
            <a:b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 -                                              Сели пчелы на цветы.</a:t>
            </a:r>
            <a:b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Начинаешь водить ты!                             Мы играем – водишь ты!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i="1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i="1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Конь ретивый                                                Раз, два, три, четыре!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длиной гривой.                                           Жили мыши на квартире.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Скачет, скачет по полям.                           Чай пили, чашки били.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 и там! Тут и там!                               Потом денежки платили!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проскачет он –                                        Кто не хочет платить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Выходи из круга вон!                                    Тому и водить!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i="1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68" name="Прямоугольник 29"/>
          <p:cNvSpPr>
            <a:spLocks noChangeArrowheads="1"/>
          </p:cNvSpPr>
          <p:nvPr/>
        </p:nvSpPr>
        <p:spPr bwMode="auto">
          <a:xfrm>
            <a:off x="5664201" y="260351"/>
            <a:ext cx="2263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СЧИТАЛКИ</a:t>
            </a:r>
          </a:p>
        </p:txBody>
      </p:sp>
      <p:pic>
        <p:nvPicPr>
          <p:cNvPr id="614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959" y="2569836"/>
            <a:ext cx="3155661" cy="232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1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-73645713" y="2992090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-73667938" y="2992090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-73645713" y="2992090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-73667938" y="2992090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88" name="Rectangle 24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89" name="Rectangle 25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90" name="Rectangle 26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91" name="Rectangle 29"/>
          <p:cNvSpPr>
            <a:spLocks noChangeArrowheads="1"/>
          </p:cNvSpPr>
          <p:nvPr/>
        </p:nvSpPr>
        <p:spPr bwMode="auto">
          <a:xfrm>
            <a:off x="1099142" y="908050"/>
            <a:ext cx="10959508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пять,                    Обезьяна </a:t>
            </a:r>
            <a:r>
              <a:rPr lang="ru-RU" altLang="ru-RU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Чи-чи-чи</a:t>
            </a:r>
            <a:endParaRPr lang="ru-RU" altLang="ru-RU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Негде зайчику скакать,                             Продавала кирпичи.                           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Всюду ходит волк, волк,                            Не успела продавать -                                                      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зубами - щелк, щелк!                           Улетела под кровать.        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мы спрячемся в кусты,                          Под кроватью пусто –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Прячься, заинька, и ты.                            Выросла капуста.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Ты, волчище, погоди,                                  Посчитаем кочаны:       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попрячемся - иди!                               Раз, два, три -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Ты из круга выходи!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морями, за горами,                              Начинается считалка: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За железными столбами,                       На берёзу села галка,                                                                                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 пригорке теремок,                             Две вороны, воробей,                       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 дверях висит замок,                          Три сороки, соловей.                      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Ты за ключиком иди                                 Раз, два, три -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 замочек отопри.                                   Ты из круга выходи!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</p:txBody>
      </p:sp>
      <p:sp>
        <p:nvSpPr>
          <p:cNvPr id="62492" name="Прямоугольник 27"/>
          <p:cNvSpPr>
            <a:spLocks noChangeArrowheads="1"/>
          </p:cNvSpPr>
          <p:nvPr/>
        </p:nvSpPr>
        <p:spPr bwMode="auto">
          <a:xfrm>
            <a:off x="5159376" y="188914"/>
            <a:ext cx="2265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СЧИТАЛКИ</a:t>
            </a:r>
          </a:p>
        </p:txBody>
      </p:sp>
      <p:pic>
        <p:nvPicPr>
          <p:cNvPr id="624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741" y="3537020"/>
            <a:ext cx="3904316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83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-73645713" y="2992090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-73667938" y="2992090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-73645713" y="2992090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-73667938" y="2992090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12" name="Rectangle 24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13" name="Rectangle 25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14" name="Rectangle 26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15" name="Rectangle 27"/>
          <p:cNvSpPr>
            <a:spLocks noChangeArrowheads="1"/>
          </p:cNvSpPr>
          <p:nvPr/>
        </p:nvSpPr>
        <p:spPr bwMode="auto">
          <a:xfrm>
            <a:off x="1279525" y="704851"/>
            <a:ext cx="1058119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Крутим прыгалки быстрее-                         Пчёлы в поле полетели, </a:t>
            </a:r>
            <a:br>
              <a:rPr lang="ru-RU" altLang="ru-RU" sz="1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Выбегаем веселее.                                          Зажужжали, загудели,</a:t>
            </a:r>
            <a:br>
              <a:rPr lang="ru-RU" altLang="ru-RU" sz="1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прыжки свои считай,                            Сели пчёлы на цветы. </a:t>
            </a:r>
            <a:br>
              <a:rPr lang="ru-RU" altLang="ru-RU" sz="1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Зацепился - вылетай.                                   Мы играем - водишь ты.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1800" b="1" i="1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морями, за горами,                                      Катилась торба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За железными столбами,                               С великого горба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 пригорке теремок,                                    В этой торбе: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 дверях висит замок,                                  Хлеб, соль, пшеница,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Ты за ключиком иди                                         С кем желаешь поделиться?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замочек отопри.                                            Выбирай поскорей,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Не задерживай добрых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И мудрых людей.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i="1">
              <a:solidFill>
                <a:srgbClr val="007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1800" b="1" i="1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Плыл по морю чемодан,                          Раз, два, три, четыре, пять,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чемодане был диван,                            Мы собрались поиграть.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 диване ехал слон                                К нам сорока прилетела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Кто не верит - выйди вон!                     И тебе водить велела.                          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</p:txBody>
      </p:sp>
      <p:sp>
        <p:nvSpPr>
          <p:cNvPr id="63516" name="Прямоугольник 27"/>
          <p:cNvSpPr>
            <a:spLocks noChangeArrowheads="1"/>
          </p:cNvSpPr>
          <p:nvPr/>
        </p:nvSpPr>
        <p:spPr bwMode="auto">
          <a:xfrm>
            <a:off x="5159376" y="188914"/>
            <a:ext cx="2265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СЧИТАЛКИ</a:t>
            </a:r>
          </a:p>
        </p:txBody>
      </p:sp>
      <p:pic>
        <p:nvPicPr>
          <p:cNvPr id="635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897" y="3910013"/>
            <a:ext cx="3411818" cy="250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36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-73645713" y="2992090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-73667938" y="2992090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-73645713" y="2992090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-73667938" y="2992090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36" name="Rectangle 24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37" name="Rectangle 25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38" name="Rectangle 26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1279525" y="698501"/>
            <a:ext cx="7985499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стеклянными дверями                            Вышли мыши как-то раз                                                                                             Сидит мишка с пирогами.                          Посмотреть который час.                                                               -  Мишка, </a:t>
            </a:r>
            <a:r>
              <a:rPr lang="ru-RU" altLang="ru-RU" sz="1800" b="1" i="1" dirty="0" err="1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Мишенька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дружок!                   Раз - два - три - четыре,                                                              Сколько стоит пирожок?                           Мыши дернули за гири.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Пирожок-то по рублю,                            Тут раздался страшный звон -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Выходи, кого люблю!                                 Разбежались мыши вон!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i="1" dirty="0">
              <a:solidFill>
                <a:srgbClr val="007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*****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i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пять,                             Как на нашем сеновале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друзей не сосчитать.                                 Две лягушки ночевали.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без друга в жизни туго,                                 Утром встали, щей поели,                           Выходи скорей из круга.                                      И тебе водить велели.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i="1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огороде у Егора                                    Вот лисичка, вот опёнок,                               Тыква, репа, помидоры.                          Сыроежка и маслёнок,                              В огороде у Ивана                                    Белый, рыжик, груздь, чернушка,                             Кабачки и баклажаны.                          Подберёзовик, волнушка.                              Ты посадишь патиссон,                         Поищи-ка шампиньон,                              Выходи из круга вон!                              Выходи из круга вон!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4540" name="Прямоугольник 27"/>
          <p:cNvSpPr>
            <a:spLocks noChangeArrowheads="1"/>
          </p:cNvSpPr>
          <p:nvPr/>
        </p:nvSpPr>
        <p:spPr bwMode="auto">
          <a:xfrm>
            <a:off x="5159376" y="188914"/>
            <a:ext cx="2265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СЧИТАЛКИ</a:t>
            </a:r>
          </a:p>
        </p:txBody>
      </p:sp>
      <p:pic>
        <p:nvPicPr>
          <p:cNvPr id="645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692" y="2554942"/>
            <a:ext cx="3550023" cy="297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13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-73645713" y="2992090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-73667938" y="2992090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-73645713" y="2992090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-73667938" y="2992090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75" name="Rectangle 23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76" name="Rectangle 24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77" name="Rectangle 25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1176931" y="625524"/>
            <a:ext cx="10683784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учить детей бегать, стараясь, чтобы не догнали, прыгать на одной ноге, приземляясь на носок полусогнутую ногу. Развивать ловкость, быстроту движений, умение менять направление во время бега.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Играющие выбирают хозяина и покупателя– черта. Все остальные – краски. Каждая краска придумывает себе цвет и так, чтобы не услышали покупатели, называет его хозяину. Потом хозяин приглашает покупателя.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Подходит черт, стучит палочкой о землю и говорит с хозяином: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Тук, тук!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Кто пришел?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Я черт с рогами, с горячими порогами,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неба свалился, в горшок провалился!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-Зачем пришел?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краской.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какой?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красной.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красной краски нет, хозяин говорит: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Нет такой. Ступай домой. По своей дорожке кривой. 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краска есть, хозяин говорит: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Скачи на одной ножке по красной дорожке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красные сапожки.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Поноси, поноси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назад принеси!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 время красная краска убегает. А черт пытается ее догнать.</a:t>
            </a:r>
          </a:p>
        </p:txBody>
      </p:sp>
      <p:sp>
        <p:nvSpPr>
          <p:cNvPr id="49180" name="Прямоугольник 29"/>
          <p:cNvSpPr>
            <a:spLocks noChangeArrowheads="1"/>
          </p:cNvSpPr>
          <p:nvPr/>
        </p:nvSpPr>
        <p:spPr bwMode="auto">
          <a:xfrm>
            <a:off x="5690148" y="101649"/>
            <a:ext cx="1657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КРАСКИ</a:t>
            </a:r>
          </a:p>
        </p:txBody>
      </p:sp>
      <p:pic>
        <p:nvPicPr>
          <p:cNvPr id="49181" name="Picture 33" descr="tret_l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320" y="2583048"/>
            <a:ext cx="4612682" cy="361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1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-73645713" y="2992090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-73667938" y="2992090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-73645713" y="2992090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-73667938" y="2992090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201" name="Rectangle 25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203" name="Rectangle 27"/>
          <p:cNvSpPr>
            <a:spLocks noChangeArrowheads="1"/>
          </p:cNvSpPr>
          <p:nvPr/>
        </p:nvSpPr>
        <p:spPr bwMode="auto">
          <a:xfrm>
            <a:off x="1099142" y="971283"/>
            <a:ext cx="10653586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выдержку, ловкость, быстроту движений, умение менять направление во время бега.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берет в руки кольцо. Все остальные участники садятся на лавку, складывают ладошки лодочкой и кладут на колени. Ведущий обходит детей и каждому вкладывает в ладошки свои ладони, при этом он приговаривает:        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 горенке иду,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Колечко несу!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Угадайте – ка, ребята,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Где золото упало</a:t>
            </a:r>
            <a:r>
              <a:rPr lang="ru-RU" altLang="ru-RU" sz="1800" b="1" i="1" dirty="0" smtClean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i="1" dirty="0">
              <a:solidFill>
                <a:srgbClr val="007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i="1" dirty="0" smtClean="0">
              <a:solidFill>
                <a:srgbClr val="007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Одному из игроков ведущий незаметно кладет в руки кольцо. Потом отходит на несколько шагов от лавки и произносит нараспев слова:</a:t>
            </a:r>
            <a:b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Колечко, колечко,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Выйди на крылечко!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Кто с крылечка сойдет,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Тот колечко найдет!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игрока, у которого в руках колечко – вскочить с лавки и убежать, а дети, сидящие рядом, должны догадаться, у кого оно спрятано, и постараться придерживая руками, не пустить этого игрока. Если игроку с кольцом не удается убежать, он возвращает кольцо ведущему. А если сумеет убежать, то становится новым ведущим и продолжает </a:t>
            </a:r>
            <a:r>
              <a:rPr lang="ru-RU" altLang="ru-RU" sz="1800" dirty="0" smtClean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игру.</a:t>
            </a:r>
            <a:endParaRPr lang="ru-RU" altLang="ru-RU" sz="1800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204" name="Прямоугольник 29"/>
          <p:cNvSpPr>
            <a:spLocks noChangeArrowheads="1"/>
          </p:cNvSpPr>
          <p:nvPr/>
        </p:nvSpPr>
        <p:spPr bwMode="auto">
          <a:xfrm>
            <a:off x="5428191" y="304800"/>
            <a:ext cx="1995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КОЛЕЧКО</a:t>
            </a:r>
          </a:p>
        </p:txBody>
      </p:sp>
      <p:sp>
        <p:nvSpPr>
          <p:cNvPr id="50205" name="AutoShape 31"/>
          <p:cNvSpPr>
            <a:spLocks noChangeAspect="1" noChangeArrowheads="1"/>
          </p:cNvSpPr>
          <p:nvPr/>
        </p:nvSpPr>
        <p:spPr bwMode="auto">
          <a:xfrm>
            <a:off x="158115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206" name="Picture 32" descr="freedo_Wedding_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2" y="1868032"/>
            <a:ext cx="2164883" cy="179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2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-73645713" y="2992090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-73667938" y="2992090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-73645713" y="2992090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-73667938" y="2992090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1595405" y="818778"/>
            <a:ext cx="9913999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 игры: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Развивать умение действовать в коллективе, творческий подход к игре.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Ход игры:</a:t>
            </a:r>
            <a:r>
              <a:rPr lang="ru-RU" altLang="ru-RU" sz="1800" b="1" u="sng" dirty="0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Играющие выбирают дедушку </a:t>
            </a:r>
            <a:r>
              <a:rPr lang="ru-RU" altLang="ru-RU" sz="1800" dirty="0" err="1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Мазая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Остальные участники договариваются, какие движения, обозначающие работу, будут ему показывать (молотьбу, жатву и т.д.) они подходят к дедушке </a:t>
            </a:r>
            <a:r>
              <a:rPr lang="ru-RU" altLang="ru-RU" sz="1800" dirty="0" err="1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Мазаю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поют: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дедушка </a:t>
            </a:r>
            <a:r>
              <a:rPr lang="ru-RU" altLang="ru-RU" sz="1800" b="1" i="1" dirty="0" err="1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Мазай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Из коробки вылезай!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Где мы были – мы не скажем,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А что делали – покажем!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этих слов все изображают движениями работу, о которой договорились. Если дедушка </a:t>
            </a:r>
            <a:r>
              <a:rPr lang="ru-RU" altLang="ru-RU" sz="1800" dirty="0" err="1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Мазай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отгадывает, дети разбегаются и он их ловит. Кого первого поймает, тот становится новым дедушкой </a:t>
            </a:r>
            <a:r>
              <a:rPr lang="ru-RU" altLang="ru-RU" sz="1800" dirty="0" err="1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Мазаем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игра повторяется. Если не отгадывает, ему показывают другую работу.</a:t>
            </a:r>
          </a:p>
        </p:txBody>
      </p:sp>
      <p:sp>
        <p:nvSpPr>
          <p:cNvPr id="51228" name="Прямоугольник 29"/>
          <p:cNvSpPr>
            <a:spLocks noChangeArrowheads="1"/>
          </p:cNvSpPr>
          <p:nvPr/>
        </p:nvSpPr>
        <p:spPr bwMode="auto">
          <a:xfrm>
            <a:off x="4800599" y="296491"/>
            <a:ext cx="35036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МАЗАЙ</a:t>
            </a:r>
          </a:p>
        </p:txBody>
      </p:sp>
      <p:pic>
        <p:nvPicPr>
          <p:cNvPr id="512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65" y="4142765"/>
            <a:ext cx="3525277" cy="259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28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-73645713" y="2992090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-73667938" y="2992090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-73645713" y="2992090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-73667938" y="2992090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1787220" y="1215315"/>
            <a:ext cx="954942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Развивать выдержку, внимание, умение действовать на сигнал, творческий подход к игре.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Ход игры:</a:t>
            </a:r>
            <a:r>
              <a:rPr lang="ru-RU" altLang="ru-RU" sz="1800" b="1" u="sng" dirty="0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играющих изображает сову, остальные – мышей.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Сова выкрикивает: «Утро!»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мыши начинают бегать, скакать.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Сова кричит: «День»,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мыши продолжают двигаться.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сова говорит: «Вечер!»,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тогда мыши начинают ходить вокруг нее и петь: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Ах, ты, </a:t>
            </a:r>
            <a:r>
              <a:rPr lang="ru-RU" altLang="ru-RU" sz="1800" b="1" i="1" dirty="0" err="1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совушка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-сова,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Золотая голова,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ты ночью не спишь,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Всё на нас глядишь?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Сова говорит «Ночь». </a:t>
            </a:r>
            <a:endParaRPr lang="ru-RU" altLang="ru-RU" sz="1800" b="1" i="1" u="sng" dirty="0" smtClean="0">
              <a:solidFill>
                <a:srgbClr val="007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i="1" u="sng" dirty="0">
              <a:solidFill>
                <a:srgbClr val="007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i="1" u="sng" dirty="0" smtClean="0">
              <a:solidFill>
                <a:srgbClr val="007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i="1" dirty="0">
              <a:solidFill>
                <a:srgbClr val="007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 этом слове мыши мгновенно замирают. Сова подходит к каждому из играющих и различными движениями и веселыми гримасами старается рассмешить. Тот, кто засмеется или сделает какое – либо движение, из игры выбывает. Тот, кто не рассмеется остается в игре.</a:t>
            </a:r>
          </a:p>
        </p:txBody>
      </p:sp>
      <p:sp>
        <p:nvSpPr>
          <p:cNvPr id="52252" name="Прямоугольник 29"/>
          <p:cNvSpPr>
            <a:spLocks noChangeArrowheads="1"/>
          </p:cNvSpPr>
          <p:nvPr/>
        </p:nvSpPr>
        <p:spPr bwMode="auto">
          <a:xfrm>
            <a:off x="5961855" y="364967"/>
            <a:ext cx="1200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СОВА</a:t>
            </a:r>
          </a:p>
        </p:txBody>
      </p:sp>
      <p:pic>
        <p:nvPicPr>
          <p:cNvPr id="52253" name="Picture 31" descr="502360078c72d616260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188" y="2586721"/>
            <a:ext cx="3089462" cy="264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5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-73645713" y="2992090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-73667938" y="2992090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-73645713" y="2992090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-73667938" y="2992090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73" name="Rectangle 25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75" name="Rectangle 27"/>
          <p:cNvSpPr>
            <a:spLocks noChangeArrowheads="1"/>
          </p:cNvSpPr>
          <p:nvPr/>
        </p:nvSpPr>
        <p:spPr bwMode="auto">
          <a:xfrm>
            <a:off x="1503159" y="664973"/>
            <a:ext cx="1018177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 игры: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Развивать умение действовать на сигнал, выдержку, творческий подход к игре.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Ход игры:</a:t>
            </a:r>
            <a:r>
              <a:rPr lang="ru-RU" altLang="ru-RU" sz="1800" b="1" u="sng" dirty="0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Играющие выбирают ведущего, садятся вокруг него и поют:</a:t>
            </a:r>
            <a:b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Кони, кони, мои кони,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Мы сидели на балконе,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Чаю пили, чашки мыли,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По – </a:t>
            </a:r>
            <a:r>
              <a:rPr lang="ru-RU" altLang="ru-RU" sz="1800" b="1" i="1" dirty="0" err="1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турецки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говорили: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</a:t>
            </a:r>
            <a:r>
              <a:rPr lang="ru-RU" altLang="ru-RU" sz="1800" b="1" i="1" dirty="0" err="1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Чаб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1800" b="1" i="1" dirty="0" err="1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чаляби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b="1" i="1" dirty="0" err="1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чаб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1800" b="1" i="1" dirty="0" err="1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чаляби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Прилетели журавли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И сказали нам: «Замри!»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А кто первый отомрет,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Тот получит шишку в лоб.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Не смеяться, не болтать,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А солдатиком стоять</a:t>
            </a:r>
            <a:r>
              <a:rPr lang="ru-RU" altLang="ru-RU" sz="1800" b="1" i="1" dirty="0" smtClean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i="1" dirty="0">
              <a:solidFill>
                <a:srgbClr val="007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i="1" dirty="0" smtClean="0">
              <a:solidFill>
                <a:srgbClr val="007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только споют последнее слово, все замолкают. Водящий старается рассмешить каждого из детей – движениями, смешными гримасами. Если кто – то из игроков засмеется или скажет слово, то отдает водящему фант. В конце игры каждый из участников свой фант выкупает: по желанию водящего выполняют различные действия (поют, читают стихотворение и т.д.)</a:t>
            </a:r>
          </a:p>
        </p:txBody>
      </p:sp>
      <p:sp>
        <p:nvSpPr>
          <p:cNvPr id="53276" name="Прямоугольник 29"/>
          <p:cNvSpPr>
            <a:spLocks noChangeArrowheads="1"/>
          </p:cNvSpPr>
          <p:nvPr/>
        </p:nvSpPr>
        <p:spPr bwMode="auto">
          <a:xfrm>
            <a:off x="5407388" y="333375"/>
            <a:ext cx="23733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МОЛЧАНКА</a:t>
            </a:r>
          </a:p>
        </p:txBody>
      </p:sp>
      <p:pic>
        <p:nvPicPr>
          <p:cNvPr id="532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466" y="1805153"/>
            <a:ext cx="4415876" cy="324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8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-73645713" y="2992090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-73667938" y="2992090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-73645713" y="2992090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-73667938" y="2992090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1279525" y="1169070"/>
            <a:ext cx="1058119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 игры:</a:t>
            </a:r>
            <a:r>
              <a:rPr lang="ru-RU" altLang="ru-RU" sz="1800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действовать по сигналу, учить ориентироваться в пространстве, соблюдать правила игры.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altLang="ru-RU" sz="1800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Играющие выбирают участника, изображающего кота, завязывают ему глаза платком, - он и есть </a:t>
            </a:r>
            <a:r>
              <a:rPr lang="ru-RU" altLang="ru-RU" sz="1800" dirty="0" err="1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жмурка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 подводят к двери и поют: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Иди, кот, на порог,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Где сметана и творог!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Повернись пять раз,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Лови мышек, а не нас!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этих слов все разбегаются, а кот их ищет. Дети увертываются, приседают, ходят на четвереньках (однако, прятаться или убегать очень далеко нельзя!). Если кот подойдет близко к какому – либо предмету, о который можно удариться, его предупреждают, говоря: 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«ОГОНЬ!»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Когда кот – </a:t>
            </a:r>
            <a:r>
              <a:rPr lang="ru-RU" altLang="ru-RU" sz="1800" dirty="0" err="1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жмурка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поймает кого – либо из детей, тот занимает его место, и игра повторяется.</a:t>
            </a:r>
          </a:p>
        </p:txBody>
      </p:sp>
      <p:sp>
        <p:nvSpPr>
          <p:cNvPr id="54300" name="Прямоугольник 29"/>
          <p:cNvSpPr>
            <a:spLocks noChangeArrowheads="1"/>
          </p:cNvSpPr>
          <p:nvPr/>
        </p:nvSpPr>
        <p:spPr bwMode="auto">
          <a:xfrm>
            <a:off x="5620795" y="373649"/>
            <a:ext cx="1898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ЖМУРКИ</a:t>
            </a:r>
          </a:p>
        </p:txBody>
      </p:sp>
      <p:pic>
        <p:nvPicPr>
          <p:cNvPr id="543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387" y="4132884"/>
            <a:ext cx="3799541" cy="272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2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85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-73645713" y="2992090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-73667938" y="2992090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-73645713" y="2992090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-73667938" y="2992090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20" name="Rectangle 24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22" name="Rectangle 26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23" name="Rectangle 27"/>
          <p:cNvSpPr>
            <a:spLocks noChangeArrowheads="1"/>
          </p:cNvSpPr>
          <p:nvPr/>
        </p:nvSpPr>
        <p:spPr bwMode="auto">
          <a:xfrm>
            <a:off x="1127124" y="764194"/>
            <a:ext cx="10931525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 игры: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выдержку, ловкость, быстроту движений, умение менять направление во время бега.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садятся в ряд и складывают ладони лодочкой. Водящий вкладывает свои ладони в ладони каждого участника игры. Одному из них он должен незаметно оставить «перстень» - колечко, камушек, орех, который зажат у него между ладонями.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напевают: 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Я по лавочке иду,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altLang="ru-RU" sz="1800" b="1" i="1" dirty="0" err="1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перстень хороню – 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В матушкин теремок,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Под батюшкин замок.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Вам не отгадать, не отгадать!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Мне вам не сказать, не сказать!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Сидящие отвечают: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Мы давно уже гадали,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Мы давно перстень искали-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Все за крепкими замками,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За дубовыми дверями</a:t>
            </a:r>
            <a:r>
              <a:rPr lang="ru-RU" altLang="ru-RU" sz="1800" b="1" i="1" dirty="0" smtClean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i="1" dirty="0">
              <a:solidFill>
                <a:srgbClr val="007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один из играющих пытается отгадать, у кого спрятано кольцо. Ему приговаривают: «Покатилось колечко с красного крылечка – по овинам, по клетям, по амбарам, по сеням. Найди золотое колечко!» Если он найдет, с тем у кого было колечко обегают лавку. Бегут в разные стороны. Кто первый прибежит, тот и становится водящим.</a:t>
            </a:r>
          </a:p>
        </p:txBody>
      </p:sp>
      <p:sp>
        <p:nvSpPr>
          <p:cNvPr id="55324" name="Прямоугольник 29"/>
          <p:cNvSpPr>
            <a:spLocks noChangeArrowheads="1"/>
          </p:cNvSpPr>
          <p:nvPr/>
        </p:nvSpPr>
        <p:spPr bwMode="auto">
          <a:xfrm>
            <a:off x="5232400" y="188914"/>
            <a:ext cx="21796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ПЕРСТЕНЬ</a:t>
            </a:r>
          </a:p>
        </p:txBody>
      </p:sp>
      <p:pic>
        <p:nvPicPr>
          <p:cNvPr id="55325" name="Picture 31" descr="jewelry_PNG67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164" y="2852737"/>
            <a:ext cx="2146765" cy="221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6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" y="-5185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-73645713" y="2992090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-73667938" y="2992090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-73645713" y="2992090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-73667938" y="2992090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1312096" y="1276859"/>
            <a:ext cx="10326096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 игры: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внимание, выдержку, ловкость, быстроту движений, умение менять направление во время бега.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стоят в кругу, поют: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небе жаворонок пел,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Колокольчиком звенел.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Порезвился в тишине,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Спрятал песенку в траве.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Жаворонок» – водящий ребенок с колокольчиком двигается поскоками внутри круга. С концом песни останавливается и кладет колокольчик на пол между двумя детьми. Эти дети поворачиваются спинами друг к другу. Все говорят: «Тот, кто песенку найдет, будет счастлив целый год». Эти двое обегают круг, двигаясь в противоположные стороны. Кто первым схватит колокольчик, становится «жаворонком». Игра повторяется.</a:t>
            </a:r>
          </a:p>
        </p:txBody>
      </p:sp>
      <p:sp>
        <p:nvSpPr>
          <p:cNvPr id="56348" name="Прямоугольник 29"/>
          <p:cNvSpPr>
            <a:spLocks noChangeArrowheads="1"/>
          </p:cNvSpPr>
          <p:nvPr/>
        </p:nvSpPr>
        <p:spPr bwMode="auto">
          <a:xfrm>
            <a:off x="5159900" y="464836"/>
            <a:ext cx="26304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ЖАВОРОНОК</a:t>
            </a:r>
          </a:p>
        </p:txBody>
      </p:sp>
      <p:pic>
        <p:nvPicPr>
          <p:cNvPr id="31" name="Picture 15" descr="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949" y="1943808"/>
            <a:ext cx="4012692" cy="2380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18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3862</Words>
  <Application>Microsoft Office PowerPoint</Application>
  <PresentationFormat>Широкоэкранный</PresentationFormat>
  <Paragraphs>470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Century Gothic</vt:lpstr>
      <vt:lpstr>Courier New</vt:lpstr>
      <vt:lpstr>Palatino Linotype</vt:lpstr>
      <vt:lpstr>Times New Roman</vt:lpstr>
      <vt:lpstr>Тема Office</vt:lpstr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ira.levchenko22@gmail.com</dc:creator>
  <cp:lastModifiedBy>ira.levchenko22@gmail.com</cp:lastModifiedBy>
  <cp:revision>6</cp:revision>
  <dcterms:created xsi:type="dcterms:W3CDTF">2025-03-09T13:08:16Z</dcterms:created>
  <dcterms:modified xsi:type="dcterms:W3CDTF">2025-03-13T12:29:07Z</dcterms:modified>
</cp:coreProperties>
</file>