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3" r:id="rId17"/>
    <p:sldId id="272" r:id="rId18"/>
    <p:sldId id="269" r:id="rId19"/>
    <p:sldId id="270" r:id="rId2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subTitle"/>
          </p:nvPr>
        </p:nvSpPr>
        <p:spPr>
          <a:xfrm>
            <a:off x="685800" y="1600200"/>
            <a:ext cx="7772040" cy="8251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10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10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subTitle"/>
          </p:nvPr>
        </p:nvSpPr>
        <p:spPr>
          <a:xfrm>
            <a:off x="685800" y="1600200"/>
            <a:ext cx="7772040" cy="8251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1" hidden="1"/>
          <p:cNvSpPr/>
          <p:nvPr/>
        </p:nvSpPr>
        <p:spPr>
          <a:xfrm>
            <a:off x="228600" y="228600"/>
            <a:ext cx="8695800" cy="246816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rgbClr val="83D3FE"/>
              </a:gs>
              <a:gs pos="100000">
                <a:srgbClr val="0293E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0" name="Group 2"/>
          <p:cNvGrpSpPr/>
          <p:nvPr/>
        </p:nvGrpSpPr>
        <p:grpSpPr>
          <a:xfrm>
            <a:off x="210960" y="1679400"/>
            <a:ext cx="8722800" cy="1329840"/>
            <a:chOff x="210960" y="1679400"/>
            <a:chExt cx="8722800" cy="1329840"/>
          </a:xfrm>
        </p:grpSpPr>
        <p:sp>
          <p:nvSpPr>
            <p:cNvPr id="2" name="CustomShape 3"/>
            <p:cNvSpPr/>
            <p:nvPr/>
          </p:nvSpPr>
          <p:spPr>
            <a:xfrm>
              <a:off x="6046920" y="1824120"/>
              <a:ext cx="2876040" cy="71388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2619360" y="1697040"/>
              <a:ext cx="5543280" cy="84888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2828880" y="1708200"/>
              <a:ext cx="5466960" cy="77436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5608800" y="1695600"/>
              <a:ext cx="3308040" cy="65052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10960" y="1679400"/>
              <a:ext cx="8722800" cy="132984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" name="CustomShape 8"/>
          <p:cNvSpPr/>
          <p:nvPr/>
        </p:nvSpPr>
        <p:spPr>
          <a:xfrm>
            <a:off x="228600" y="228600"/>
            <a:ext cx="8695800" cy="6035400"/>
          </a:xfrm>
          <a:prstGeom prst="roundRect">
            <a:avLst>
              <a:gd name="adj" fmla="val 1272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" name="Group 9"/>
          <p:cNvGrpSpPr/>
          <p:nvPr/>
        </p:nvGrpSpPr>
        <p:grpSpPr>
          <a:xfrm>
            <a:off x="210960" y="5354640"/>
            <a:ext cx="8723160" cy="1329840"/>
            <a:chOff x="210960" y="5354640"/>
            <a:chExt cx="8723160" cy="1329840"/>
          </a:xfrm>
        </p:grpSpPr>
        <p:sp>
          <p:nvSpPr>
            <p:cNvPr id="9" name="CustomShape 10"/>
            <p:cNvSpPr/>
            <p:nvPr/>
          </p:nvSpPr>
          <p:spPr>
            <a:xfrm>
              <a:off x="6054840" y="5499000"/>
              <a:ext cx="2879280" cy="71388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2622600" y="5372280"/>
              <a:ext cx="5551200" cy="84888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2832120" y="5383080"/>
              <a:ext cx="5473440" cy="77436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5616720" y="5370480"/>
              <a:ext cx="3311280" cy="65052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210960" y="5354640"/>
              <a:ext cx="8722800" cy="132984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" name="PlaceHolder 15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ndara" panose="020E050203030302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15" name="PlaceHolder 16"/>
          <p:cNvSpPr>
            <a:spLocks noGrp="1"/>
          </p:cNvSpPr>
          <p:nvPr>
            <p:ph type="dt"/>
          </p:nvPr>
        </p:nvSpPr>
        <p:spPr>
          <a:xfrm>
            <a:off x="5164200" y="6249960"/>
            <a:ext cx="3785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  <p:sp>
        <p:nvSpPr>
          <p:cNvPr id="16" name="PlaceHolder 17"/>
          <p:cNvSpPr>
            <a:spLocks noGrp="1"/>
          </p:cNvSpPr>
          <p:nvPr>
            <p:ph type="ftr"/>
          </p:nvPr>
        </p:nvSpPr>
        <p:spPr>
          <a:xfrm>
            <a:off x="193680" y="6249960"/>
            <a:ext cx="3785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  <p:sp>
        <p:nvSpPr>
          <p:cNvPr id="17" name="PlaceHolder 18"/>
          <p:cNvSpPr>
            <a:spLocks noGrp="1"/>
          </p:cNvSpPr>
          <p:nvPr>
            <p:ph type="sldNum"/>
          </p:nvPr>
        </p:nvSpPr>
        <p:spPr>
          <a:xfrm>
            <a:off x="3990960" y="6249960"/>
            <a:ext cx="11617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  <p:sp>
        <p:nvSpPr>
          <p:cNvPr id="18" name="PlaceHolder 1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400" b="0" strike="noStrike" spc="-1">
                <a:solidFill>
                  <a:srgbClr val="073E87"/>
                </a:solidFill>
                <a:latin typeface="Candara" panose="020E0502030303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73E87"/>
                </a:solidFill>
                <a:latin typeface="Candara" panose="020E0502030303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 panose="020E0502030303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600" b="0" strike="noStrike" spc="-1">
                <a:solidFill>
                  <a:srgbClr val="073E87"/>
                </a:solidFill>
                <a:latin typeface="Candara" panose="020E0502030303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 panose="020E0502030303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 panose="020E0502030303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 panose="020E0502030303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228600" y="228600"/>
            <a:ext cx="8695800" cy="246816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rgbClr val="83D3FE"/>
              </a:gs>
              <a:gs pos="100000">
                <a:srgbClr val="0293E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56" name="Group 2"/>
          <p:cNvGrpSpPr/>
          <p:nvPr/>
        </p:nvGrpSpPr>
        <p:grpSpPr>
          <a:xfrm>
            <a:off x="210960" y="1679400"/>
            <a:ext cx="8722800" cy="1329840"/>
            <a:chOff x="210960" y="1679400"/>
            <a:chExt cx="8722800" cy="1329840"/>
          </a:xfrm>
        </p:grpSpPr>
        <p:sp>
          <p:nvSpPr>
            <p:cNvPr id="57" name="CustomShape 3"/>
            <p:cNvSpPr/>
            <p:nvPr/>
          </p:nvSpPr>
          <p:spPr>
            <a:xfrm>
              <a:off x="6046920" y="1824120"/>
              <a:ext cx="2876040" cy="71388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" name="CustomShape 4"/>
            <p:cNvSpPr/>
            <p:nvPr/>
          </p:nvSpPr>
          <p:spPr>
            <a:xfrm>
              <a:off x="2619360" y="1697040"/>
              <a:ext cx="5543280" cy="84888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" name="CustomShape 5"/>
            <p:cNvSpPr/>
            <p:nvPr/>
          </p:nvSpPr>
          <p:spPr>
            <a:xfrm>
              <a:off x="2828880" y="1708200"/>
              <a:ext cx="5466960" cy="77436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" name="CustomShape 6"/>
            <p:cNvSpPr/>
            <p:nvPr/>
          </p:nvSpPr>
          <p:spPr>
            <a:xfrm>
              <a:off x="5608800" y="1695600"/>
              <a:ext cx="3308040" cy="65052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" name="CustomShape 7"/>
            <p:cNvSpPr/>
            <p:nvPr/>
          </p:nvSpPr>
          <p:spPr>
            <a:xfrm>
              <a:off x="210960" y="1679400"/>
              <a:ext cx="8722800" cy="132984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2" name="PlaceHolder 8"/>
          <p:cNvSpPr>
            <a:spLocks noGrp="1"/>
          </p:cNvSpPr>
          <p:nvPr>
            <p:ph type="body"/>
          </p:nvPr>
        </p:nvSpPr>
        <p:spPr>
          <a:xfrm>
            <a:off x="871560" y="2674800"/>
            <a:ext cx="7408440" cy="345096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73050" indent="-272415">
              <a:lnSpc>
                <a:spcPct val="100000"/>
              </a:lnSpc>
              <a:spcBef>
                <a:spcPts val="480"/>
              </a:spcBef>
              <a:buClr>
                <a:srgbClr val="31B6FD"/>
              </a:buClr>
              <a:buFont typeface="Symbol" panose="05050102010706020507"/>
              <a:buChar char=""/>
            </a:pPr>
            <a:r>
              <a:rPr lang="ru-RU" sz="2400" b="0" strike="noStrike" spc="-1">
                <a:solidFill>
                  <a:srgbClr val="073E87"/>
                </a:solidFill>
                <a:latin typeface="Candara" panose="020E0502030303020204"/>
              </a:rPr>
              <a:t>Образец текста</a:t>
            </a:r>
          </a:p>
          <a:p>
            <a:pPr marL="576580" lvl="1" indent="-272415">
              <a:lnSpc>
                <a:spcPct val="100000"/>
              </a:lnSpc>
              <a:spcBef>
                <a:spcPts val="440"/>
              </a:spcBef>
              <a:buClr>
                <a:srgbClr val="31B6FD"/>
              </a:buClr>
              <a:buFont typeface="Symbol" panose="05050102010706020507"/>
              <a:buChar char=""/>
            </a:pPr>
            <a:r>
              <a:rPr lang="ru-RU" sz="2200" b="0" strike="noStrike" spc="-1">
                <a:solidFill>
                  <a:srgbClr val="073E87"/>
                </a:solidFill>
                <a:latin typeface="Candara" panose="020E0502030303020204"/>
              </a:rPr>
              <a:t>Второй уровень</a:t>
            </a:r>
          </a:p>
          <a:p>
            <a:pPr marL="855980" lvl="2" indent="-227965">
              <a:lnSpc>
                <a:spcPct val="100000"/>
              </a:lnSpc>
              <a:spcBef>
                <a:spcPts val="400"/>
              </a:spcBef>
              <a:buClr>
                <a:srgbClr val="31B6FD"/>
              </a:buClr>
              <a:buFont typeface="Symbol" panose="05050102010706020507"/>
              <a:buChar char=""/>
            </a:pPr>
            <a:r>
              <a:rPr lang="ru-RU" sz="2000" b="0" strike="noStrike" spc="-1">
                <a:solidFill>
                  <a:srgbClr val="073E87"/>
                </a:solidFill>
                <a:latin typeface="Candara" panose="020E0502030303020204"/>
              </a:rPr>
              <a:t>Третий уровень</a:t>
            </a:r>
          </a:p>
          <a:p>
            <a:pPr marL="1143000" lvl="3" indent="-227965">
              <a:lnSpc>
                <a:spcPct val="100000"/>
              </a:lnSpc>
              <a:spcBef>
                <a:spcPts val="400"/>
              </a:spcBef>
              <a:buClr>
                <a:srgbClr val="31B6FD"/>
              </a:buClr>
              <a:buFont typeface="Symbol" panose="05050102010706020507"/>
              <a:buChar char=""/>
            </a:pPr>
            <a:r>
              <a:rPr lang="ru-RU" sz="2000" b="0" strike="noStrike" spc="-1">
                <a:solidFill>
                  <a:srgbClr val="073E87"/>
                </a:solidFill>
                <a:latin typeface="Candara" panose="020E0502030303020204"/>
              </a:rPr>
              <a:t>Четвертый уровень</a:t>
            </a:r>
          </a:p>
          <a:p>
            <a:pPr marL="1462405" lvl="4" indent="-227965">
              <a:lnSpc>
                <a:spcPct val="100000"/>
              </a:lnSpc>
              <a:spcBef>
                <a:spcPts val="320"/>
              </a:spcBef>
              <a:buClr>
                <a:srgbClr val="31B6FD"/>
              </a:buClr>
              <a:buFont typeface="Symbol" panose="05050102010706020507"/>
              <a:buChar char=""/>
            </a:pPr>
            <a:r>
              <a:rPr lang="ru-RU" sz="1600" b="0" strike="noStrike" spc="-1">
                <a:solidFill>
                  <a:srgbClr val="073E87"/>
                </a:solidFill>
                <a:latin typeface="Candara" panose="020E0502030303020204"/>
              </a:rPr>
              <a:t>Пятый уровень</a:t>
            </a:r>
          </a:p>
        </p:txBody>
      </p:sp>
      <p:sp>
        <p:nvSpPr>
          <p:cNvPr id="63" name="PlaceHolder 9"/>
          <p:cNvSpPr>
            <a:spLocks noGrp="1"/>
          </p:cNvSpPr>
          <p:nvPr>
            <p:ph type="title"/>
          </p:nvPr>
        </p:nvSpPr>
        <p:spPr>
          <a:xfrm>
            <a:off x="457200" y="338040"/>
            <a:ext cx="8229240" cy="125208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ndara" panose="020E050203030302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64" name="PlaceHolder 10"/>
          <p:cNvSpPr>
            <a:spLocks noGrp="1"/>
          </p:cNvSpPr>
          <p:nvPr>
            <p:ph type="dt"/>
          </p:nvPr>
        </p:nvSpPr>
        <p:spPr>
          <a:xfrm>
            <a:off x="5164200" y="6249960"/>
            <a:ext cx="3785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  <p:sp>
        <p:nvSpPr>
          <p:cNvPr id="65" name="PlaceHolder 11"/>
          <p:cNvSpPr>
            <a:spLocks noGrp="1"/>
          </p:cNvSpPr>
          <p:nvPr>
            <p:ph type="ftr"/>
          </p:nvPr>
        </p:nvSpPr>
        <p:spPr>
          <a:xfrm>
            <a:off x="193680" y="6249960"/>
            <a:ext cx="3785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  <p:sp>
        <p:nvSpPr>
          <p:cNvPr id="66" name="PlaceHolder 12"/>
          <p:cNvSpPr>
            <a:spLocks noGrp="1"/>
          </p:cNvSpPr>
          <p:nvPr>
            <p:ph type="sldNum"/>
          </p:nvPr>
        </p:nvSpPr>
        <p:spPr>
          <a:xfrm>
            <a:off x="3990960" y="6249960"/>
            <a:ext cx="11617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248000" y="4365720"/>
            <a:ext cx="4068360" cy="210456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480"/>
              </a:spcBef>
            </a:pPr>
            <a:r>
              <a:rPr lang="ru-RU" sz="2400" b="1" i="1" strike="noStrike" spc="-1">
                <a:solidFill>
                  <a:srgbClr val="000000"/>
                </a:solidFill>
                <a:latin typeface="Times New Roman" panose="02020603050405020304"/>
              </a:rPr>
              <a:t>Авторы проекта:</a:t>
            </a:r>
            <a:endParaRPr lang="ru-RU" sz="2400" b="0" strike="noStrike" spc="-1">
              <a:latin typeface="Arial" panose="020B0604020202020204"/>
            </a:endParaRPr>
          </a:p>
          <a:p>
            <a:pPr algn="r">
              <a:lnSpc>
                <a:spcPct val="100000"/>
              </a:lnSpc>
              <a:spcBef>
                <a:spcPts val="480"/>
              </a:spcBef>
            </a:pPr>
            <a:r>
              <a:rPr lang="ru-RU" sz="2400" b="1" i="1" strike="noStrike" spc="-1">
                <a:solidFill>
                  <a:srgbClr val="000000"/>
                </a:solidFill>
                <a:latin typeface="Times New Roman" panose="02020603050405020304"/>
              </a:rPr>
              <a:t>Воспитатели</a:t>
            </a:r>
            <a:endParaRPr lang="ru-RU" sz="2400" b="0" strike="noStrike" spc="-1">
              <a:latin typeface="Arial" panose="020B0604020202020204"/>
            </a:endParaRPr>
          </a:p>
          <a:p>
            <a:pPr algn="r">
              <a:lnSpc>
                <a:spcPct val="100000"/>
              </a:lnSpc>
              <a:spcBef>
                <a:spcPts val="480"/>
              </a:spcBef>
            </a:pPr>
            <a:r>
              <a:rPr lang="ru-RU" sz="2400" b="1" i="1" strike="noStrike" spc="-1">
                <a:solidFill>
                  <a:srgbClr val="000000"/>
                </a:solidFill>
                <a:latin typeface="Times New Roman" panose="02020603050405020304"/>
              </a:rPr>
              <a:t>Южакова О.П.</a:t>
            </a:r>
            <a:endParaRPr lang="ru-RU" sz="2400" b="0" strike="noStrike" spc="-1">
              <a:latin typeface="Arial" panose="020B0604020202020204"/>
            </a:endParaRPr>
          </a:p>
          <a:p>
            <a:pPr algn="r">
              <a:lnSpc>
                <a:spcPct val="100000"/>
              </a:lnSpc>
              <a:spcBef>
                <a:spcPts val="480"/>
              </a:spcBef>
            </a:pPr>
            <a:r>
              <a:rPr lang="ru-RU" sz="2400" b="1" i="1" strike="noStrike" spc="-1">
                <a:solidFill>
                  <a:srgbClr val="000000"/>
                </a:solidFill>
                <a:latin typeface="Times New Roman" panose="02020603050405020304"/>
              </a:rPr>
              <a:t>Гуштанова Н.В.</a:t>
            </a:r>
            <a:endParaRPr lang="ru-RU" sz="2400" b="0" strike="noStrike" spc="-1">
              <a:latin typeface="Arial" panose="020B0604020202020204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939240" y="317520"/>
            <a:ext cx="7470360" cy="913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 panose="02020603050405020304"/>
              </a:rPr>
              <a:t>Муниципальное бюджетное дошкольное образовательное учреждение </a:t>
            </a:r>
            <a:endParaRPr lang="ru-RU" sz="1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 panose="02020603050405020304"/>
              </a:rPr>
              <a:t>«Детский сад комбинированного вида № 19 «Рябинка»</a:t>
            </a:r>
            <a:endParaRPr lang="ru-RU" sz="1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 panose="020B0604020202020204"/>
            </a:endParaRPr>
          </a:p>
        </p:txBody>
      </p:sp>
      <p:pic>
        <p:nvPicPr>
          <p:cNvPr id="105" name="Изображение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" y="2709000"/>
            <a:ext cx="4079520" cy="4174200"/>
          </a:xfrm>
          <a:prstGeom prst="rect">
            <a:avLst/>
          </a:prstGeom>
          <a:ln>
            <a:noFill/>
          </a:ln>
        </p:spPr>
      </p:pic>
      <p:sp>
        <p:nvSpPr>
          <p:cNvPr id="106" name="TextShape 3"/>
          <p:cNvSpPr txBox="1"/>
          <p:nvPr/>
        </p:nvSpPr>
        <p:spPr>
          <a:xfrm>
            <a:off x="755640" y="1197000"/>
            <a:ext cx="7772040" cy="237600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strike="noStrike" spc="-1" dirty="0">
                <a:solidFill>
                  <a:srgbClr val="000000"/>
                </a:solidFill>
                <a:latin typeface="Times New Roman" panose="02020603050405020304"/>
              </a:rPr>
              <a:t>Проект </a:t>
            </a:r>
            <a:br>
              <a:rPr lang="ru-RU" sz="4000" b="1" i="1" strike="noStrike" spc="-1" dirty="0">
                <a:solidFill>
                  <a:srgbClr val="000000"/>
                </a:solidFill>
                <a:latin typeface="Times New Roman" panose="02020603050405020304"/>
              </a:rPr>
            </a:br>
            <a:r>
              <a:rPr lang="ru-RU" sz="4800" b="1" i="1" strike="noStrike" spc="-1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ru-RU" sz="4800" b="1" i="1" strike="noStrike" spc="-1" smtClean="0">
                <a:solidFill>
                  <a:srgbClr val="000000"/>
                </a:solidFill>
                <a:latin typeface="Times New Roman" panose="02020603050405020304"/>
              </a:rPr>
              <a:t>Знакомство </a:t>
            </a:r>
            <a:r>
              <a:rPr lang="ru-RU" sz="4800" b="1" i="1" strike="noStrike" spc="-1" dirty="0" smtClean="0">
                <a:solidFill>
                  <a:srgbClr val="000000"/>
                </a:solidFill>
                <a:latin typeface="Times New Roman" panose="02020603050405020304"/>
              </a:rPr>
              <a:t>детей раннего возраста </a:t>
            </a:r>
            <a:r>
              <a:rPr lang="ru-RU" sz="4800" b="1" i="1" strike="noStrike" spc="-1" dirty="0">
                <a:solidFill>
                  <a:srgbClr val="000000"/>
                </a:solidFill>
                <a:latin typeface="Times New Roman" panose="02020603050405020304"/>
              </a:rPr>
              <a:t>с </a:t>
            </a:r>
            <a:r>
              <a:rPr lang="ru-RU" sz="4800" b="1" i="1" strike="noStrike" spc="-1" dirty="0" smtClean="0">
                <a:solidFill>
                  <a:srgbClr val="000000"/>
                </a:solidFill>
                <a:latin typeface="Times New Roman" panose="02020603050405020304"/>
              </a:rPr>
              <a:t>малыми фольклорными формами</a:t>
            </a:r>
            <a:endParaRPr lang="ru-RU" sz="4800" b="0" strike="noStrike" spc="-1" dirty="0">
              <a:solidFill>
                <a:srgbClr val="000000"/>
              </a:solidFill>
              <a:latin typeface="Candara" panose="020E0502030303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684530" y="279400"/>
            <a:ext cx="7771765" cy="87757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52E65"/>
                </a:solidFill>
                <a:latin typeface="Times New Roman" panose="02020603050405020304"/>
              </a:rPr>
              <a:t>Реализация</a:t>
            </a:r>
            <a:r>
              <a:rPr lang="ru-RU" sz="2800" b="1" strike="noStrike" spc="-1">
                <a:solidFill>
                  <a:srgbClr val="FFFFFF"/>
                </a:solidFill>
                <a:latin typeface="Candara" panose="020E0502030303020204"/>
              </a:rPr>
              <a:t>   </a:t>
            </a:r>
            <a:r>
              <a:rPr lang="ru-RU" sz="2800" b="1" strike="noStrike" spc="-1">
                <a:solidFill>
                  <a:srgbClr val="052E65"/>
                </a:solidFill>
                <a:latin typeface="Times New Roman" panose="02020603050405020304"/>
              </a:rPr>
              <a:t>проекта: Проведение занятия</a:t>
            </a: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Тема: «Бублики - баранки»</a:t>
            </a:r>
          </a:p>
        </p:txBody>
      </p:sp>
      <p:pic>
        <p:nvPicPr>
          <p:cNvPr id="127" name="Изображение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595" y="1158240"/>
            <a:ext cx="6283960" cy="51447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Изображение 2"/>
          <p:cNvPicPr/>
          <p:nvPr/>
        </p:nvPicPr>
        <p:blipFill>
          <a:blip r:embed="rId2" cstate="print"/>
          <a:srcRect l="11029" t="-1770" r="14163" b="7628"/>
          <a:stretch>
            <a:fillRect/>
          </a:stretch>
        </p:blipFill>
        <p:spPr>
          <a:xfrm>
            <a:off x="2771775" y="3284855"/>
            <a:ext cx="6142355" cy="3432175"/>
          </a:xfrm>
          <a:prstGeom prst="rect">
            <a:avLst/>
          </a:prstGeom>
          <a:ln>
            <a:noFill/>
          </a:ln>
        </p:spPr>
      </p:pic>
      <p:pic>
        <p:nvPicPr>
          <p:cNvPr id="129" name="Изображение 1"/>
          <p:cNvPicPr/>
          <p:nvPr/>
        </p:nvPicPr>
        <p:blipFill>
          <a:blip r:embed="rId3" cstate="print"/>
          <a:srcRect l="5096" t="602" r="9211" b="-1269"/>
          <a:stretch>
            <a:fillRect/>
          </a:stretch>
        </p:blipFill>
        <p:spPr>
          <a:xfrm>
            <a:off x="251460" y="836930"/>
            <a:ext cx="6022340" cy="3168015"/>
          </a:xfrm>
          <a:prstGeom prst="rect">
            <a:avLst/>
          </a:prstGeom>
          <a:ln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1115060" y="332740"/>
            <a:ext cx="7148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Работа с тестом. Подготовка к колядкам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Рисунок 1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000" y="1036320"/>
            <a:ext cx="8639810" cy="4939665"/>
          </a:xfrm>
          <a:prstGeom prst="rect">
            <a:avLst/>
          </a:prstGeom>
          <a:ln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666115" y="373380"/>
            <a:ext cx="7865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Игра в театр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684360" y="360000"/>
            <a:ext cx="7772040" cy="64800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b="0" strike="noStrike" spc="-1">
                <a:solidFill>
                  <a:srgbClr val="052E65"/>
                </a:solidFill>
                <a:latin typeface="Times New Roman" panose="02020603050405020304"/>
              </a:rPr>
              <a:t>Взаимодействие</a:t>
            </a:r>
            <a:r>
              <a:rPr lang="ru-RU" sz="3600" b="0" strike="noStrike" spc="-1">
                <a:solidFill>
                  <a:srgbClr val="052E65"/>
                </a:solidFill>
                <a:latin typeface="Times New Roman" panose="02020603050405020304"/>
              </a:rPr>
              <a:t> с родителями</a:t>
            </a:r>
            <a:endParaRPr lang="ru-RU" sz="36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324000" y="1125360"/>
            <a:ext cx="8496000" cy="573228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480"/>
              </a:spcBef>
            </a:pPr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– знакомство с проектом; </a:t>
            </a:r>
            <a:endParaRPr lang="ru-RU" sz="2000" b="0" strike="noStrike" spc="-1" dirty="0">
              <a:latin typeface="Arial" panose="020B0604020202020204"/>
            </a:endParaRPr>
          </a:p>
          <a:p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– чтение дома русских народных сказок, </a:t>
            </a:r>
            <a:r>
              <a:rPr lang="ru-RU" sz="2000" b="0" strike="noStrike" spc="-1" dirty="0" err="1">
                <a:solidFill>
                  <a:srgbClr val="052E65"/>
                </a:solidFill>
                <a:latin typeface="Times New Roman" panose="02020603050405020304"/>
              </a:rPr>
              <a:t>потешек</a:t>
            </a:r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, пение колыбельных песенок, народные игры;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– помощь в организации литературно-творческой среды в группе;</a:t>
            </a:r>
            <a:endParaRPr lang="ru-RU" sz="2000" b="0" strike="noStrike" spc="-1" dirty="0">
              <a:latin typeface="Arial" panose="020B0604020202020204"/>
            </a:endParaRPr>
          </a:p>
          <a:p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– наглядная информация для родителей (стенды, выставки и т.д</a:t>
            </a:r>
            <a:r>
              <a:rPr lang="ru-RU" sz="2000" b="0" strike="noStrike" spc="-1" dirty="0" smtClean="0">
                <a:solidFill>
                  <a:srgbClr val="052E65"/>
                </a:solidFill>
                <a:latin typeface="Times New Roman" panose="02020603050405020304"/>
              </a:rPr>
              <a:t>.);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–   консультации для родителей: «Устное народное творчество как средство духовно-нравственного развития личности ребенка», «Роль </a:t>
            </a:r>
            <a:r>
              <a:rPr lang="ru-RU" sz="2000" b="0" strike="noStrike" spc="-1" dirty="0" err="1">
                <a:solidFill>
                  <a:srgbClr val="052E65"/>
                </a:solidFill>
                <a:latin typeface="Times New Roman" panose="02020603050405020304"/>
              </a:rPr>
              <a:t>потешек</a:t>
            </a:r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 в развитии речи ребенка»,  «Как выбрать полезную сказку для малыша», «Роль фольклора в развитии детей», «Воспитание трудолюбия, послушания и ответственности через сказки», «Приобщение детей к народным традициям», «Театрализованные игры как средство развития речи детей»; </a:t>
            </a:r>
            <a:endParaRPr lang="ru-RU" sz="2000" b="0" strike="noStrike" spc="-1" dirty="0">
              <a:latin typeface="Arial" panose="020B0604020202020204"/>
            </a:endParaRPr>
          </a:p>
          <a:p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– оформление папок-передвижек и наглядного материала по теме «Детский фольклор»;</a:t>
            </a:r>
            <a:endParaRPr lang="ru-RU" sz="2000" b="0" strike="noStrike" spc="-1" dirty="0">
              <a:latin typeface="Arial" panose="020B0604020202020204"/>
            </a:endParaRPr>
          </a:p>
          <a:p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– совместная деятельность родителей и детей в изготовлении поделок, </a:t>
            </a:r>
            <a:r>
              <a:rPr lang="ru-RU" sz="2000" b="0" strike="noStrike" spc="-1" dirty="0" smtClean="0">
                <a:solidFill>
                  <a:srgbClr val="052E65"/>
                </a:solidFill>
                <a:latin typeface="Times New Roman" panose="02020603050405020304"/>
              </a:rPr>
              <a:t>рисование </a:t>
            </a:r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иллюстраций к сказкам, </a:t>
            </a:r>
            <a:r>
              <a:rPr lang="ru-RU" sz="2000" b="0" strike="noStrike" spc="-1" dirty="0" err="1">
                <a:solidFill>
                  <a:srgbClr val="052E65"/>
                </a:solidFill>
                <a:latin typeface="Times New Roman" panose="02020603050405020304"/>
              </a:rPr>
              <a:t>потешкам</a:t>
            </a:r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;</a:t>
            </a:r>
            <a:endParaRPr lang="ru-RU" sz="2000" b="0" strike="noStrike" spc="-1" dirty="0">
              <a:latin typeface="Arial" panose="020B0604020202020204"/>
            </a:endParaRPr>
          </a:p>
          <a:p>
            <a:r>
              <a:rPr lang="ru-RU" sz="2000" b="0" strike="noStrike" spc="-1" dirty="0">
                <a:solidFill>
                  <a:srgbClr val="052E65"/>
                </a:solidFill>
                <a:latin typeface="Times New Roman" panose="02020603050405020304"/>
              </a:rPr>
              <a:t>– выставка поделок «Герои русских народных сказок».</a:t>
            </a:r>
            <a:endParaRPr lang="ru-RU" sz="2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G_20250327_193036_205"/>
          <p:cNvPicPr>
            <a:picLocks noChangeAspect="1"/>
          </p:cNvPicPr>
          <p:nvPr/>
        </p:nvPicPr>
        <p:blipFill>
          <a:blip r:embed="rId2" cstate="print"/>
          <a:srcRect t="8671" b="13270"/>
          <a:stretch>
            <a:fillRect/>
          </a:stretch>
        </p:blipFill>
        <p:spPr>
          <a:xfrm>
            <a:off x="251460" y="116205"/>
            <a:ext cx="5677535" cy="3586480"/>
          </a:xfrm>
          <a:prstGeom prst="rect">
            <a:avLst/>
          </a:prstGeom>
        </p:spPr>
      </p:pic>
      <p:pic>
        <p:nvPicPr>
          <p:cNvPr id="2" name="Изображение 1" descr="IMG_20250327_193044_414"/>
          <p:cNvPicPr>
            <a:picLocks noChangeAspect="1"/>
          </p:cNvPicPr>
          <p:nvPr/>
        </p:nvPicPr>
        <p:blipFill>
          <a:blip r:embed="rId3" cstate="print"/>
          <a:srcRect t="5250" b="11806"/>
          <a:stretch>
            <a:fillRect/>
          </a:stretch>
        </p:blipFill>
        <p:spPr>
          <a:xfrm>
            <a:off x="3419475" y="2852420"/>
            <a:ext cx="5469255" cy="38125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G-20250322-WA0060"/>
          <p:cNvPicPr>
            <a:picLocks noChangeAspect="1"/>
          </p:cNvPicPr>
          <p:nvPr/>
        </p:nvPicPr>
        <p:blipFill>
          <a:blip r:embed="rId2" cstate="print"/>
          <a:srcRect l="8407" t="26250"/>
          <a:stretch>
            <a:fillRect/>
          </a:stretch>
        </p:blipFill>
        <p:spPr>
          <a:xfrm>
            <a:off x="4139565" y="1638300"/>
            <a:ext cx="4711065" cy="4852670"/>
          </a:xfrm>
          <a:prstGeom prst="rect">
            <a:avLst/>
          </a:prstGeom>
        </p:spPr>
      </p:pic>
      <p:pic>
        <p:nvPicPr>
          <p:cNvPr id="5" name="Изображение 4" descr="IMG-20250320-WA0057"/>
          <p:cNvPicPr>
            <a:picLocks noChangeAspect="1"/>
          </p:cNvPicPr>
          <p:nvPr/>
        </p:nvPicPr>
        <p:blipFill>
          <a:blip r:embed="rId3" cstate="print"/>
          <a:srcRect t="30444" r="2930"/>
          <a:stretch>
            <a:fillRect/>
          </a:stretch>
        </p:blipFill>
        <p:spPr>
          <a:xfrm>
            <a:off x="323215" y="1638300"/>
            <a:ext cx="3744595" cy="47701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38125" y="232410"/>
            <a:ext cx="8854440" cy="1405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800" spc="-1" dirty="0">
                <a:solidFill>
                  <a:srgbClr val="052E65"/>
                </a:solidFill>
                <a:latin typeface="Times New Roman" panose="02020603050405020304"/>
                <a:sym typeface="+mn-ea"/>
              </a:rPr>
              <a:t>Совместная деятельность родителей и детей в изготовлении поделок, </a:t>
            </a:r>
            <a:r>
              <a:rPr lang="ru-RU" sz="2800" spc="-1" dirty="0" smtClean="0">
                <a:solidFill>
                  <a:srgbClr val="052E65"/>
                </a:solidFill>
                <a:latin typeface="Times New Roman" panose="02020603050405020304"/>
                <a:sym typeface="+mn-ea"/>
              </a:rPr>
              <a:t>рисование </a:t>
            </a:r>
            <a:r>
              <a:rPr lang="ru-RU" sz="2800" spc="-1" dirty="0">
                <a:solidFill>
                  <a:srgbClr val="052E65"/>
                </a:solidFill>
                <a:latin typeface="Times New Roman" panose="02020603050405020304"/>
                <a:sym typeface="+mn-ea"/>
              </a:rPr>
              <a:t>иллюстраций к сказкам, </a:t>
            </a:r>
            <a:r>
              <a:rPr lang="ru-RU" sz="2800" spc="-1" dirty="0" err="1">
                <a:solidFill>
                  <a:srgbClr val="052E65"/>
                </a:solidFill>
                <a:latin typeface="Times New Roman" panose="02020603050405020304"/>
                <a:sym typeface="+mn-ea"/>
              </a:rPr>
              <a:t>потешкам</a:t>
            </a:r>
            <a:endParaRPr lang="ru-RU" altLang="en-US" sz="2800" b="1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G_20250326_174054_272"/>
          <p:cNvPicPr>
            <a:picLocks noChangeAspect="1"/>
          </p:cNvPicPr>
          <p:nvPr/>
        </p:nvPicPr>
        <p:blipFill>
          <a:blip r:embed="rId2" cstate="print"/>
          <a:srcRect t="7484" b="17674"/>
          <a:stretch>
            <a:fillRect/>
          </a:stretch>
        </p:blipFill>
        <p:spPr>
          <a:xfrm>
            <a:off x="5003800" y="1341120"/>
            <a:ext cx="3891915" cy="3600450"/>
          </a:xfrm>
          <a:prstGeom prst="rect">
            <a:avLst/>
          </a:prstGeom>
        </p:spPr>
      </p:pic>
      <p:pic>
        <p:nvPicPr>
          <p:cNvPr id="5" name="Изображение 4" descr="Screenshot_20250326-191709"/>
          <p:cNvPicPr>
            <a:picLocks noChangeAspect="1"/>
          </p:cNvPicPr>
          <p:nvPr/>
        </p:nvPicPr>
        <p:blipFill>
          <a:blip r:embed="rId3" cstate="print"/>
          <a:srcRect l="23261" t="9209" r="19019"/>
          <a:stretch>
            <a:fillRect/>
          </a:stretch>
        </p:blipFill>
        <p:spPr>
          <a:xfrm>
            <a:off x="179070" y="1125220"/>
            <a:ext cx="2160270" cy="3549650"/>
          </a:xfrm>
          <a:prstGeom prst="rect">
            <a:avLst/>
          </a:prstGeom>
        </p:spPr>
      </p:pic>
      <p:pic>
        <p:nvPicPr>
          <p:cNvPr id="6" name="Изображение 5" descr="IMG-20250326-WA0022"/>
          <p:cNvPicPr>
            <a:picLocks noChangeAspect="1"/>
          </p:cNvPicPr>
          <p:nvPr/>
        </p:nvPicPr>
        <p:blipFill>
          <a:blip r:embed="rId4" cstate="print"/>
          <a:srcRect l="15682" t="5723" r="8402"/>
          <a:stretch>
            <a:fillRect/>
          </a:stretch>
        </p:blipFill>
        <p:spPr>
          <a:xfrm>
            <a:off x="2123440" y="1845310"/>
            <a:ext cx="2880360" cy="421259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64490" y="509270"/>
            <a:ext cx="8531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1" dirty="0">
                <a:solidFill>
                  <a:srgbClr val="052E65"/>
                </a:solidFill>
                <a:latin typeface="Times New Roman" panose="02020603050405020304"/>
                <a:sym typeface="+mn-ea"/>
              </a:rPr>
              <a:t>Выставка поделок «Герои русских народных сказок».</a:t>
            </a:r>
            <a:endParaRPr lang="ru-RU" altLang="en-US" sz="280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723960" y="648000"/>
            <a:ext cx="7772040" cy="64800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strike="noStrike" spc="-1">
                <a:solidFill>
                  <a:srgbClr val="052E65"/>
                </a:solidFill>
                <a:latin typeface="Times New Roman" panose="02020603050405020304"/>
              </a:rPr>
              <a:t>Ожидаемый</a:t>
            </a:r>
            <a:r>
              <a:rPr lang="ru-RU" sz="3600" b="1" strike="noStrike" spc="-1">
                <a:solidFill>
                  <a:srgbClr val="052E65"/>
                </a:solidFill>
                <a:latin typeface="Times New Roman" panose="02020603050405020304"/>
              </a:rPr>
              <a:t>   результат</a:t>
            </a:r>
            <a:endParaRPr lang="ru-RU" sz="36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358920" y="1728000"/>
            <a:ext cx="8569080" cy="377172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lang="ru-RU" sz="1800" b="0" strike="noStrike" spc="-1" dirty="0">
                <a:solidFill>
                  <a:srgbClr val="052E65"/>
                </a:solidFill>
                <a:latin typeface="Times New Roman" panose="02020603050405020304"/>
              </a:rPr>
              <a:t>В процессе знакомства с малыми фольклорными формами :</a:t>
            </a:r>
            <a:endParaRPr lang="ru-RU" sz="1800" b="0" strike="noStrike" spc="-1" dirty="0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 dirty="0">
                <a:solidFill>
                  <a:srgbClr val="052E65"/>
                </a:solidFill>
                <a:latin typeface="Times New Roman" panose="02020603050405020304"/>
              </a:rPr>
              <a:t> формируется развитие речи воспитанников;</a:t>
            </a:r>
            <a:endParaRPr lang="ru-RU" sz="1800" b="0" strike="noStrike" spc="-1" dirty="0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 dirty="0">
                <a:solidFill>
                  <a:srgbClr val="052E65"/>
                </a:solidFill>
                <a:latin typeface="Times New Roman" panose="02020603050405020304"/>
                <a:ea typeface="Times New Roman" panose="02020603050405020304"/>
              </a:rPr>
              <a:t> развиваются психические процессы: внимание, память, восприятие, воображение; </a:t>
            </a:r>
            <a:endParaRPr lang="ru-RU" sz="1800" b="0" strike="noStrike" spc="-1" dirty="0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 dirty="0">
                <a:solidFill>
                  <a:srgbClr val="052E65"/>
                </a:solidFill>
                <a:latin typeface="Times New Roman" panose="02020603050405020304"/>
                <a:ea typeface="Times New Roman" panose="02020603050405020304"/>
              </a:rPr>
              <a:t> активизируется и совершенствуется словарный запас,  звукопроизношение, темп, выразительность речи; </a:t>
            </a:r>
            <a:endParaRPr lang="ru-RU" sz="1800" b="0" strike="noStrike" spc="-1" dirty="0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 dirty="0">
                <a:solidFill>
                  <a:srgbClr val="052E65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ru-RU" sz="1800" b="0" strike="noStrike" spc="-1" dirty="0" smtClean="0">
                <a:solidFill>
                  <a:srgbClr val="052E65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ru-RU" sz="1800" b="0" strike="noStrike" spc="-1" dirty="0">
                <a:solidFill>
                  <a:srgbClr val="052E65"/>
                </a:solidFill>
                <a:latin typeface="Times New Roman" panose="02020603050405020304"/>
                <a:ea typeface="Times New Roman" panose="02020603050405020304"/>
              </a:rPr>
              <a:t>происходит коррекция поведения</a:t>
            </a: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  <a:ea typeface="Times New Roman" panose="02020603050405020304"/>
              </a:rPr>
              <a:t>; </a:t>
            </a:r>
            <a:endParaRPr lang="ru-RU" spc="-1" dirty="0">
              <a:latin typeface="Arial" panose="020B0604020202020204"/>
            </a:endParaRPr>
          </a:p>
          <a:p>
            <a:pPr marL="215900" indent="-2159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 smtClean="0">
                <a:solidFill>
                  <a:srgbClr val="052E65"/>
                </a:solidFill>
                <a:latin typeface="Times New Roman" panose="02020603050405020304"/>
                <a:ea typeface="Times New Roman" panose="02020603050405020304"/>
              </a:rPr>
              <a:t>участие </a:t>
            </a:r>
            <a:r>
              <a:rPr lang="ru-RU" sz="1800" b="0" strike="noStrike" spc="-1" dirty="0">
                <a:solidFill>
                  <a:srgbClr val="052E65"/>
                </a:solidFill>
                <a:latin typeface="Times New Roman" panose="02020603050405020304"/>
                <a:ea typeface="Times New Roman" panose="02020603050405020304"/>
              </a:rPr>
              <a:t>в театрализованных играх доставляют детям радость, вызывают активный интерес, увлекают их. </a:t>
            </a:r>
            <a:endParaRPr lang="ru-RU" sz="1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685800" y="1600200"/>
            <a:ext cx="7772040" cy="304272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800" b="1" i="1" strike="noStrike" spc="-1">
                <a:solidFill>
                  <a:srgbClr val="073E87"/>
                </a:solidFill>
                <a:latin typeface="Times New Roman" panose="02020603050405020304"/>
              </a:rPr>
              <a:t>Спасибо за внимание</a:t>
            </a:r>
            <a:endParaRPr lang="ru-RU" sz="88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360000" y="1296000"/>
            <a:ext cx="7846560" cy="482400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rmAutofit fontScale="91000" lnSpcReduction="10000"/>
          </a:bodyPr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800" b="1" i="1" strike="noStrike" spc="-1">
                <a:solidFill>
                  <a:srgbClr val="052E65"/>
                </a:solidFill>
                <a:latin typeface="Times New Roman" panose="02020603050405020304"/>
              </a:rPr>
              <a:t>Возраст детей</a:t>
            </a:r>
            <a:r>
              <a:rPr lang="ru-RU" sz="2800" b="0" i="1" strike="noStrike" spc="-1">
                <a:solidFill>
                  <a:srgbClr val="052E65"/>
                </a:solidFill>
                <a:latin typeface="Times New Roman" panose="02020603050405020304"/>
              </a:rPr>
              <a:t>. </a:t>
            </a:r>
            <a: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  <a:t>От двух до трех лет.</a:t>
            </a:r>
            <a:b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  <a:t/>
            </a:r>
            <a:b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2800" b="1" i="1" strike="noStrike" spc="-1">
                <a:solidFill>
                  <a:srgbClr val="052E65"/>
                </a:solidFill>
                <a:latin typeface="Times New Roman" panose="02020603050405020304"/>
              </a:rPr>
              <a:t>Тип проекта</a:t>
            </a:r>
            <a:r>
              <a:rPr lang="ru-RU" sz="2800" b="0" strike="noStrike" spc="-1">
                <a:solidFill>
                  <a:srgbClr val="052E65"/>
                </a:solidFill>
                <a:latin typeface="Times New Roman" panose="02020603050405020304"/>
              </a:rPr>
              <a:t>. </a:t>
            </a:r>
            <a: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  <a:t>Творчески - игровой. </a:t>
            </a:r>
            <a:b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  <a:t/>
            </a:r>
            <a:b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2800" b="1" i="1" strike="noStrike" spc="-1">
                <a:solidFill>
                  <a:srgbClr val="052E65"/>
                </a:solidFill>
                <a:latin typeface="Times New Roman" panose="02020603050405020304"/>
              </a:rPr>
              <a:t>Продолжительность</a:t>
            </a:r>
            <a:r>
              <a:rPr lang="ru-RU" sz="2800" b="0" strike="noStrike" spc="-1">
                <a:solidFill>
                  <a:srgbClr val="052E65"/>
                </a:solidFill>
                <a:latin typeface="Times New Roman" panose="02020603050405020304"/>
              </a:rPr>
              <a:t>. </a:t>
            </a:r>
            <a: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  <a:t>Длительный </a:t>
            </a:r>
            <a:b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  <a:t>( один год).</a:t>
            </a:r>
            <a:b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  <a:t/>
            </a:r>
            <a:b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  <a:t/>
            </a:r>
            <a:br>
              <a:rPr lang="ru-RU" sz="24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2800" b="0" strike="noStrike" spc="-1">
                <a:solidFill>
                  <a:srgbClr val="000000"/>
                </a:solidFill>
                <a:latin typeface="Times New Roman" panose="02020603050405020304"/>
              </a:rPr>
              <a:t>  </a:t>
            </a:r>
            <a:br>
              <a:rPr lang="ru-RU" sz="2800" b="0" strike="noStrike" spc="-1">
                <a:solidFill>
                  <a:srgbClr val="000000"/>
                </a:solidFill>
                <a:latin typeface="Times New Roman" panose="02020603050405020304"/>
              </a:rPr>
            </a:br>
            <a:endParaRPr lang="ru-RU" sz="28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6300720" y="5589720"/>
            <a:ext cx="1471320" cy="45720"/>
          </a:xfrm>
          <a:prstGeom prst="rect">
            <a:avLst/>
          </a:prstGeom>
          <a:noFill/>
          <a:ln w="9360">
            <a:noFill/>
          </a:ln>
        </p:spPr>
        <p:txBody>
          <a:bodyPr>
            <a:normAutofit fontScale="25000" lnSpcReduction="20000"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871560" y="2674800"/>
            <a:ext cx="7408440" cy="345096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marL="273050" indent="-272415" algn="just">
              <a:lnSpc>
                <a:spcPct val="100000"/>
              </a:lnSpc>
              <a:spcBef>
                <a:spcPts val="480"/>
              </a:spcBef>
            </a:pPr>
            <a:r>
              <a:rPr lang="ru-RU" sz="2400" b="1" strike="noStrike" spc="-1" dirty="0">
                <a:solidFill>
                  <a:srgbClr val="052E65"/>
                </a:solidFill>
                <a:latin typeface="Times New Roman" panose="02020603050405020304"/>
              </a:rPr>
              <a:t>Цель</a:t>
            </a:r>
            <a:r>
              <a:rPr lang="ru-RU" sz="2400" b="0" strike="noStrike" spc="-1" dirty="0">
                <a:solidFill>
                  <a:srgbClr val="052E65"/>
                </a:solidFill>
                <a:latin typeface="Times New Roman" panose="02020603050405020304"/>
              </a:rPr>
              <a:t>.</a:t>
            </a:r>
            <a:endParaRPr lang="ru-RU" sz="2400" b="0" strike="noStrike" spc="-1" dirty="0">
              <a:solidFill>
                <a:srgbClr val="073E87"/>
              </a:solidFill>
              <a:latin typeface="Candara" panose="020E0502030303020204"/>
            </a:endParaRPr>
          </a:p>
          <a:p>
            <a:pPr marL="273050" indent="-272415" algn="just">
              <a:lnSpc>
                <a:spcPct val="100000"/>
              </a:lnSpc>
              <a:spcBef>
                <a:spcPts val="480"/>
              </a:spcBef>
              <a:buClr>
                <a:srgbClr val="31B6FD"/>
              </a:buClr>
              <a:buFont typeface="Wingdings" panose="05000000000000000000" pitchFamily="2" charset="2"/>
              <a:buChar char=""/>
            </a:pPr>
            <a:r>
              <a:rPr lang="ru-RU" sz="2400" b="1" i="1" strike="noStrike" spc="-1" dirty="0">
                <a:solidFill>
                  <a:srgbClr val="052E65"/>
                </a:solidFill>
                <a:latin typeface="Times New Roman" panose="02020603050405020304"/>
              </a:rPr>
              <a:t> Знакомство детей с фольклором.</a:t>
            </a:r>
            <a:endParaRPr lang="ru-RU" sz="2400" b="0" strike="noStrike" spc="-1" dirty="0">
              <a:solidFill>
                <a:srgbClr val="073E87"/>
              </a:solidFill>
              <a:latin typeface="Candara" panose="020E0502030303020204"/>
            </a:endParaRPr>
          </a:p>
          <a:p>
            <a:pPr marL="273050" indent="-272415" algn="just">
              <a:lnSpc>
                <a:spcPct val="100000"/>
              </a:lnSpc>
              <a:spcBef>
                <a:spcPts val="480"/>
              </a:spcBef>
              <a:buClr>
                <a:srgbClr val="31B6FD"/>
              </a:buClr>
              <a:buFont typeface="Wingdings" panose="05000000000000000000" pitchFamily="2" charset="2"/>
              <a:buChar char=""/>
            </a:pPr>
            <a:r>
              <a:rPr lang="ru-RU" sz="2400" b="1" i="1" strike="noStrike" spc="-1" dirty="0">
                <a:solidFill>
                  <a:srgbClr val="052E65"/>
                </a:solidFill>
                <a:latin typeface="Times New Roman" panose="02020603050405020304"/>
              </a:rPr>
              <a:t>Развитие  речи воспитанников через знакомство с малыми формами фольклора.</a:t>
            </a:r>
            <a:endParaRPr lang="ru-RU" sz="2400" b="0" strike="noStrike" spc="-1" dirty="0">
              <a:solidFill>
                <a:srgbClr val="073E87"/>
              </a:solidFill>
              <a:latin typeface="Candara" panose="020E0502030303020204"/>
            </a:endParaRPr>
          </a:p>
          <a:p>
            <a:pPr marL="273050" indent="-272415" algn="just">
              <a:lnSpc>
                <a:spcPct val="100000"/>
              </a:lnSpc>
              <a:spcBef>
                <a:spcPts val="480"/>
              </a:spcBef>
              <a:buClr>
                <a:srgbClr val="31B6FD"/>
              </a:buClr>
              <a:buFont typeface="Wingdings" panose="05000000000000000000" pitchFamily="2" charset="2"/>
              <a:buChar char=""/>
            </a:pPr>
            <a:r>
              <a:rPr lang="ru-RU" sz="2400" b="1" strike="noStrike" spc="-1" dirty="0">
                <a:solidFill>
                  <a:srgbClr val="052E65"/>
                </a:solidFill>
                <a:latin typeface="Candara" panose="020E0502030303020204"/>
              </a:rPr>
              <a:t> </a:t>
            </a:r>
            <a:r>
              <a:rPr lang="ru-RU" sz="2400" b="1" i="1" strike="noStrike" spc="-1" dirty="0">
                <a:solidFill>
                  <a:srgbClr val="052E65"/>
                </a:solidFill>
                <a:latin typeface="Times New Roman" panose="02020603050405020304"/>
              </a:rPr>
              <a:t>Приобщение </a:t>
            </a:r>
            <a:r>
              <a:rPr lang="ru-RU" sz="2400" b="1" i="1" strike="noStrike" spc="-1" dirty="0" smtClean="0">
                <a:solidFill>
                  <a:srgbClr val="052E65"/>
                </a:solidFill>
                <a:latin typeface="Times New Roman" panose="02020603050405020304"/>
              </a:rPr>
              <a:t>детей раннего возраста </a:t>
            </a:r>
            <a:r>
              <a:rPr lang="ru-RU" sz="2400" b="1" i="1" strike="noStrike" spc="-1" dirty="0">
                <a:solidFill>
                  <a:srgbClr val="052E65"/>
                </a:solidFill>
                <a:latin typeface="Times New Roman" panose="02020603050405020304"/>
              </a:rPr>
              <a:t>к миру искусства.</a:t>
            </a:r>
            <a:endParaRPr lang="ru-RU" sz="2400" b="0" strike="noStrike" spc="-1" dirty="0">
              <a:solidFill>
                <a:srgbClr val="073E87"/>
              </a:solidFill>
              <a:latin typeface="Candara" panose="020E0502030303020204"/>
            </a:endParaRPr>
          </a:p>
          <a:p>
            <a:pPr marL="273050" indent="-272415" algn="just">
              <a:lnSpc>
                <a:spcPct val="100000"/>
              </a:lnSpc>
              <a:spcBef>
                <a:spcPts val="480"/>
              </a:spcBef>
              <a:buClr>
                <a:srgbClr val="31B6FD"/>
              </a:buClr>
              <a:buFont typeface="Wingdings" panose="05000000000000000000" pitchFamily="2" charset="2"/>
              <a:buChar char=""/>
            </a:pPr>
            <a:r>
              <a:rPr lang="ru-RU" sz="2400" b="1" i="1" strike="noStrike" spc="-1" dirty="0">
                <a:solidFill>
                  <a:srgbClr val="052E65"/>
                </a:solidFill>
                <a:latin typeface="Times New Roman" panose="02020603050405020304"/>
              </a:rPr>
              <a:t>Развитие творческих  способностей.</a:t>
            </a:r>
            <a:endParaRPr lang="ru-RU" sz="2400" b="0" strike="noStrike" spc="-1" dirty="0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826920" y="260280"/>
            <a:ext cx="7200720" cy="216036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i="1" strike="noStrike" spc="-1">
                <a:solidFill>
                  <a:srgbClr val="052E65"/>
                </a:solidFill>
                <a:latin typeface="Times New Roman" panose="02020603050405020304"/>
              </a:rPr>
              <a:t>Лучшая игра на свете,</a:t>
            </a:r>
            <a:br>
              <a:rPr lang="ru-RU" sz="1800" b="0" i="1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1800" b="0" i="1" strike="noStrike" spc="-1">
                <a:solidFill>
                  <a:srgbClr val="052E65"/>
                </a:solidFill>
                <a:latin typeface="Times New Roman" panose="02020603050405020304"/>
              </a:rPr>
              <a:t>когда в нее играют дети.</a:t>
            </a:r>
            <a:br>
              <a:rPr lang="ru-RU" sz="1800" b="0" i="1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1800" b="0" i="1" strike="noStrike" spc="-1">
                <a:solidFill>
                  <a:srgbClr val="052E65"/>
                </a:solidFill>
                <a:latin typeface="Times New Roman" panose="02020603050405020304"/>
              </a:rPr>
              <a:t>Театр - сказки уголок</a:t>
            </a:r>
            <a:r>
              <a:rPr lang="ru-RU" sz="1800" b="0" i="1" strike="noStrike" spc="-1">
                <a:solidFill>
                  <a:srgbClr val="FFFFFF"/>
                </a:solidFill>
                <a:latin typeface="Times New Roman" panose="02020603050405020304"/>
              </a:rPr>
              <a:t>.</a:t>
            </a:r>
            <a:br>
              <a:rPr lang="ru-RU" sz="1800" b="0" i="1" strike="noStrike" spc="-1">
                <a:solidFill>
                  <a:srgbClr val="FFFFFF"/>
                </a:solidFill>
                <a:latin typeface="Times New Roman" panose="02020603050405020304"/>
              </a:rPr>
            </a:br>
            <a:r>
              <a:rPr lang="ru-RU" sz="1800" b="0" i="1" strike="noStrike" spc="-1">
                <a:solidFill>
                  <a:srgbClr val="073E87"/>
                </a:solidFill>
                <a:latin typeface="Times New Roman" panose="02020603050405020304"/>
              </a:rPr>
              <a:t>Веселый для детей урок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ru-RU" sz="18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900000" y="260280"/>
            <a:ext cx="7772040" cy="115200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3600" b="1" strike="noStrike" spc="-1">
                <a:solidFill>
                  <a:srgbClr val="052E65"/>
                </a:solidFill>
                <a:latin typeface="Times New Roman" panose="02020603050405020304"/>
              </a:rPr>
              <a:t>Задачи:</a:t>
            </a:r>
            <a:br>
              <a:rPr lang="ru-RU" sz="3600" b="1" strike="noStrike" spc="-1">
                <a:solidFill>
                  <a:srgbClr val="052E65"/>
                </a:solidFill>
                <a:latin typeface="Times New Roman" panose="02020603050405020304"/>
              </a:rPr>
            </a:br>
            <a:endParaRPr lang="ru-RU" sz="36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179280" y="1052640"/>
            <a:ext cx="8784720" cy="590508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360"/>
              </a:spcBef>
            </a:pPr>
            <a:r>
              <a:rPr lang="ru-RU" sz="1800" b="1" strike="noStrike" spc="-1">
                <a:solidFill>
                  <a:srgbClr val="052E65"/>
                </a:solidFill>
                <a:latin typeface="Times New Roman" panose="02020603050405020304"/>
              </a:rPr>
              <a:t>Воспитательные</a:t>
            </a: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  <a:t>.</a:t>
            </a:r>
            <a:r>
              <a:rPr lang="ru-RU" sz="1800" b="0" strike="noStrike" spc="-1">
                <a:solidFill>
                  <a:srgbClr val="052E65"/>
                </a:solidFill>
                <a:latin typeface="Monotype Corsiva" panose="03010101010201010101"/>
              </a:rPr>
              <a:t> </a:t>
            </a: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  <a:t>Воспитывать партнёрские отношения </a:t>
            </a:r>
            <a:b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  <a:t>между детьми, коммуникативные качества, создать  радостный эмоциональный настрой, поощрять творческую инициативу. </a:t>
            </a:r>
            <a:endParaRPr lang="ru-RU" sz="1800" b="0" strike="noStrike" spc="-1">
              <a:latin typeface="Arial" panose="020B0604020202020204"/>
            </a:endParaRPr>
          </a:p>
          <a:p>
            <a:pPr algn="just">
              <a:lnSpc>
                <a:spcPct val="130000"/>
              </a:lnSpc>
              <a:spcBef>
                <a:spcPts val="360"/>
              </a:spcBef>
            </a:pPr>
            <a:r>
              <a:rPr lang="ru-RU" sz="1800" b="1" strike="noStrike" spc="-1">
                <a:solidFill>
                  <a:srgbClr val="052E65"/>
                </a:solidFill>
                <a:latin typeface="Times New Roman" panose="02020603050405020304"/>
              </a:rPr>
              <a:t>Развивающие</a:t>
            </a: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  <a:t>.</a:t>
            </a:r>
            <a:r>
              <a:rPr lang="ru-RU" sz="1800" b="0" strike="noStrike" spc="-1">
                <a:solidFill>
                  <a:srgbClr val="052E65"/>
                </a:solidFill>
                <a:latin typeface="Monotype Corsiva" panose="03010101010201010101"/>
              </a:rPr>
              <a:t> </a:t>
            </a: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  <a:t>Развивать  творческую самостоятельность и эстетический вкус дошкольников в организации театрализованных игр, отчетливость произношения, традиции семейного чтения.</a:t>
            </a:r>
            <a:endParaRPr lang="ru-RU" sz="1800" b="0" strike="noStrike" spc="-1">
              <a:latin typeface="Arial" panose="020B0604020202020204"/>
            </a:endParaRPr>
          </a:p>
          <a:p>
            <a:pPr algn="just">
              <a:lnSpc>
                <a:spcPct val="130000"/>
              </a:lnSpc>
              <a:spcBef>
                <a:spcPts val="360"/>
              </a:spcBef>
            </a:pP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  <a:t> </a:t>
            </a:r>
            <a:r>
              <a:rPr lang="ru-RU" sz="1800" b="1" strike="noStrike" spc="-1">
                <a:solidFill>
                  <a:srgbClr val="052E65"/>
                </a:solidFill>
                <a:latin typeface="Times New Roman" panose="02020603050405020304"/>
              </a:rPr>
              <a:t>Обучающие</a:t>
            </a: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  <a:t>.</a:t>
            </a:r>
            <a:r>
              <a:rPr lang="ru-RU" sz="1800" b="0" strike="noStrike" spc="-1">
                <a:solidFill>
                  <a:srgbClr val="052E65"/>
                </a:solidFill>
                <a:latin typeface="Monotype Corsiva" panose="03010101010201010101"/>
              </a:rPr>
              <a:t> </a:t>
            </a:r>
            <a:r>
              <a:rPr lang="ru-RU" sz="1800" b="0" strike="noStrike" spc="-1">
                <a:solidFill>
                  <a:srgbClr val="052E65"/>
                </a:solidFill>
                <a:latin typeface="Times New Roman" panose="02020603050405020304"/>
              </a:rPr>
              <a:t>Знакомить с различными видами фольклорных произведений, учить узнавать персонажей, пересказывать содержание; закреплять умение использовать знакомые произведения в повседневной жизни</a:t>
            </a:r>
            <a:r>
              <a:rPr lang="ru-RU" sz="1600" b="1" strike="noStrike" spc="-1">
                <a:solidFill>
                  <a:srgbClr val="052E65"/>
                </a:solidFill>
                <a:latin typeface="Times New Roman" panose="02020603050405020304"/>
              </a:rPr>
              <a:t> .</a:t>
            </a:r>
            <a:endParaRPr lang="ru-RU" sz="1600" b="0" strike="noStrike" spc="-1">
              <a:latin typeface="Arial" panose="020B0604020202020204"/>
            </a:endParaRPr>
          </a:p>
          <a:p>
            <a:pPr algn="ctr">
              <a:lnSpc>
                <a:spcPct val="80000"/>
              </a:lnSpc>
              <a:spcBef>
                <a:spcPts val="320"/>
              </a:spcBef>
            </a:pPr>
            <a:endParaRPr lang="ru-RU" sz="16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611280" y="260280"/>
            <a:ext cx="7772040" cy="96480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strike="noStrike" spc="-1">
                <a:solidFill>
                  <a:srgbClr val="052E65"/>
                </a:solidFill>
                <a:latin typeface="Times New Roman" panose="02020603050405020304"/>
              </a:rPr>
              <a:t>Этапы работы над проектом</a:t>
            </a:r>
            <a:endParaRPr lang="ru-RU" sz="40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250920" y="1197000"/>
            <a:ext cx="8642160" cy="540036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560"/>
              </a:spcBef>
            </a:pPr>
            <a:r>
              <a:rPr lang="ru-RU" sz="2800" b="1" i="1" strike="noStrike" spc="-1">
                <a:solidFill>
                  <a:srgbClr val="002060"/>
                </a:solidFill>
                <a:latin typeface="Times New Roman" panose="02020603050405020304"/>
              </a:rPr>
              <a:t>Подготовительный этап </a:t>
            </a:r>
            <a:r>
              <a:rPr lang="ru-RU" sz="2800" b="1" strike="noStrike" spc="-1">
                <a:solidFill>
                  <a:srgbClr val="002060"/>
                </a:solidFill>
                <a:latin typeface="Times New Roman" panose="02020603050405020304"/>
              </a:rPr>
              <a:t>– </a:t>
            </a:r>
            <a:r>
              <a:rPr lang="ru-RU" sz="1800" b="0" strike="noStrike" spc="-1">
                <a:solidFill>
                  <a:srgbClr val="002060"/>
                </a:solidFill>
                <a:latin typeface="Times New Roman" panose="02020603050405020304"/>
              </a:rPr>
              <a:t>определение темы, разработка  цели и задач,  сбор информации, литературы, использование компьютерных технологий, подбор иллюстративного материала, художественной литературы, заготовки кукол.</a:t>
            </a:r>
            <a:endParaRPr lang="ru-RU" sz="18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Bef>
                <a:spcPts val="560"/>
              </a:spcBef>
            </a:pPr>
            <a:r>
              <a:rPr lang="ru-RU" sz="2800" b="1" i="1" strike="noStrike" spc="-1">
                <a:solidFill>
                  <a:srgbClr val="002060"/>
                </a:solidFill>
                <a:latin typeface="Times New Roman" panose="02020603050405020304"/>
              </a:rPr>
              <a:t>Основной этап  </a:t>
            </a:r>
            <a:r>
              <a:rPr lang="ru-RU" sz="2800" b="1" strike="noStrike" spc="-1">
                <a:solidFill>
                  <a:srgbClr val="002060"/>
                </a:solidFill>
                <a:latin typeface="Monotype Corsiva" panose="03010101010201010101"/>
              </a:rPr>
              <a:t>- </a:t>
            </a:r>
            <a:r>
              <a:rPr lang="ru-RU" sz="1800" b="0" strike="noStrike" spc="-1">
                <a:solidFill>
                  <a:srgbClr val="002060"/>
                </a:solidFill>
                <a:latin typeface="Times New Roman" panose="02020603050405020304"/>
              </a:rPr>
              <a:t>Проведение занятий, игр, бесед с детьми (как групповых, так и индивидуальных). Совместная деятельность воспитателей, детей, их родителей. Подготовка консультаций для родителей по данной тематике. </a:t>
            </a:r>
            <a:endParaRPr lang="ru-RU" sz="18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Bef>
                <a:spcPts val="560"/>
              </a:spcBef>
            </a:pPr>
            <a:r>
              <a:rPr lang="ru-RU" sz="2800" b="1" i="1" strike="noStrike" spc="-1">
                <a:solidFill>
                  <a:srgbClr val="002060"/>
                </a:solidFill>
                <a:latin typeface="Times New Roman" panose="02020603050405020304"/>
              </a:rPr>
              <a:t>Заключительный</a:t>
            </a:r>
            <a:r>
              <a:rPr lang="ru-RU" sz="2000" b="1" i="1" strike="noStrike" spc="-1"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ru-RU" sz="2800" b="1" i="1" strike="noStrike" spc="-1">
                <a:solidFill>
                  <a:srgbClr val="002060"/>
                </a:solidFill>
                <a:latin typeface="Times New Roman" panose="02020603050405020304"/>
              </a:rPr>
              <a:t>этап</a:t>
            </a:r>
            <a:r>
              <a:rPr lang="ru-RU" sz="2000" b="1" i="1" strike="noStrike" spc="-1"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ru-RU" sz="2000" b="1" strike="noStrike" spc="-1">
                <a:solidFill>
                  <a:srgbClr val="002060"/>
                </a:solidFill>
                <a:latin typeface="Times New Roman" panose="02020603050405020304"/>
              </a:rPr>
              <a:t>- </a:t>
            </a:r>
            <a:r>
              <a:rPr lang="ru-RU" sz="1800" b="0" strike="noStrike" spc="-1">
                <a:solidFill>
                  <a:srgbClr val="002060"/>
                </a:solidFill>
                <a:latin typeface="Times New Roman" panose="02020603050405020304"/>
              </a:rPr>
              <a:t>Готовится и проводится презентация по деятельности данного проекта.  Оформление творческого проекта и его презентация, на которую приглашаются сотрудники МБДОУ.</a:t>
            </a:r>
            <a:endParaRPr lang="ru-RU" sz="1800" b="0" strike="noStrike" spc="-1">
              <a:latin typeface="Arial" panose="020B0604020202020204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ru-RU" sz="1800" b="0" strike="noStrike" spc="-1">
                <a:solidFill>
                  <a:srgbClr val="002060"/>
                </a:solidFill>
                <a:latin typeface="Times New Roman" panose="02020603050405020304"/>
              </a:rPr>
              <a:t>Подведение итогов. Проект способствовал развитию речи и раскрытию творческих способностей детей. Дети учились продуктивному взаимодействию друг с другом, умению слушать других.</a:t>
            </a:r>
            <a:endParaRPr lang="ru-RU" sz="1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720000" y="288000"/>
            <a:ext cx="7884360" cy="64800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52E65"/>
                </a:solidFill>
                <a:latin typeface="Times New Roman" panose="02020603050405020304"/>
              </a:rPr>
              <a:t>Совместная  деятельность.</a:t>
            </a:r>
            <a:endParaRPr lang="ru-RU" sz="32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324000" y="837360"/>
            <a:ext cx="8569080" cy="521064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340"/>
              </a:spcBef>
            </a:pP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Чтение потешек, стихов, русских народных сказок, пение колыбельных песенок, загадывание загадок;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проведение бесед с детьми (как групповых, так и индивидуальных), игр;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постановка драматизаций с использованием различных видов театра и кукол;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знакомство с русскими народными музыкальными инструментами;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прослушивание русских народных песенок: «Колыбельная», «Петушок», «Бабушкин козлик», «Гуси вы, гуси» и др.;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словесное рисование детьми характеров героев, обстановки и т.д.; 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разучивание и выразительное чтение потешек, закличек;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пересказ прочитанных сказок, их инсценировка; 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рассматривание иллюстраций к сказкам, потешкам; 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игровая деятельность: дидактические игры: «Собери правильно матрёшку», «Я начну, а ты закончи», «Чья песенка?», «Угадай из какой потешки прочитан отрывок», «Угадай сказку», «Из какой сказки герой?», настольно-печатные игры по мотивам потешек, сказок (разрезные картинки, лото);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-игры-драматизации по сказкам «Репка», «Теремок»; сюжетно-ролевая игра «Уложим куклу спать»;</a:t>
            </a:r>
            <a:endParaRPr lang="ru-RU" sz="1500" b="0" strike="noStrike" spc="-1">
              <a:latin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lang="ru-RU" sz="1500" b="1" strike="noStrike" spc="-1">
                <a:solidFill>
                  <a:srgbClr val="052E65"/>
                </a:solidFill>
                <a:latin typeface="Times New Roman" panose="02020603050405020304"/>
              </a:rPr>
              <a:t>– </a:t>
            </a: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продуктивные виды деятельности: лепка, аппликация, работа с природным материалом, рисование;</a:t>
            </a:r>
            <a:b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r>
              <a:rPr lang="ru-RU" sz="1500" b="0" strike="noStrike" spc="-1">
                <a:solidFill>
                  <a:srgbClr val="052E65"/>
                </a:solidFill>
                <a:latin typeface="Times New Roman" panose="02020603050405020304"/>
              </a:rPr>
              <a:t>– выставка детских работ «Солнышко, ведрышко, покажись!».</a:t>
            </a:r>
            <a:endParaRPr lang="ru-RU" sz="1500" b="0" strike="noStrike" spc="-1">
              <a:latin typeface="Times New Roman" panose="02020603050405020304"/>
            </a:endParaRPr>
          </a:p>
          <a:p>
            <a:pPr algn="just">
              <a:lnSpc>
                <a:spcPct val="120000"/>
              </a:lnSpc>
              <a:spcBef>
                <a:spcPts val="340"/>
              </a:spcBef>
            </a:pPr>
            <a:endParaRPr lang="ru-RU" sz="1500" b="0" strike="noStrike" spc="-1">
              <a:latin typeface="Times New Roman" panose="02020603050405020304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</a:pPr>
            <a:endParaRPr lang="ru-RU" sz="1500" b="0" strike="noStrike" spc="-1">
              <a:latin typeface="Times New Roman" panose="02020603050405020304"/>
            </a:endParaRPr>
          </a:p>
          <a:p>
            <a:pPr algn="ctr">
              <a:lnSpc>
                <a:spcPct val="70000"/>
              </a:lnSpc>
              <a:spcBef>
                <a:spcPts val="340"/>
              </a:spcBef>
            </a:pPr>
            <a:endParaRPr lang="ru-RU" sz="15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642960" y="431280"/>
            <a:ext cx="8133840" cy="129672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b="0" strike="noStrike" spc="-1">
                <a:solidFill>
                  <a:srgbClr val="052E65"/>
                </a:solidFill>
                <a:latin typeface="Times New Roman" panose="02020603050405020304"/>
              </a:rPr>
              <a:t>Самостоятельная   деятельность</a:t>
            </a:r>
            <a:br>
              <a:rPr lang="ru-RU" sz="3600" b="0" strike="noStrike" spc="-1">
                <a:solidFill>
                  <a:srgbClr val="052E65"/>
                </a:solidFill>
                <a:latin typeface="Times New Roman" panose="02020603050405020304"/>
              </a:rPr>
            </a:br>
            <a:endParaRPr lang="ru-RU" sz="3600" b="0" strike="noStrike" spc="-1">
              <a:solidFill>
                <a:srgbClr val="000000"/>
              </a:solidFill>
              <a:latin typeface="Candara" panose="020E0502030303020204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214880" y="1143000"/>
            <a:ext cx="4642920" cy="525600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280"/>
              </a:spcBef>
            </a:pPr>
            <a:endParaRPr lang="ru-RU" sz="3200" b="0" strike="noStrike" spc="-1">
              <a:latin typeface="Arial" panose="020B0604020202020204"/>
            </a:endParaRPr>
          </a:p>
          <a:p>
            <a:pPr algn="just">
              <a:lnSpc>
                <a:spcPct val="130000"/>
              </a:lnSpc>
              <a:spcBef>
                <a:spcPts val="280"/>
              </a:spcBef>
            </a:pPr>
            <a:endParaRPr lang="ru-RU" sz="3200" b="0" strike="noStrike" spc="-1">
              <a:latin typeface="Arial" panose="020B0604020202020204"/>
            </a:endParaRPr>
          </a:p>
        </p:txBody>
      </p:sp>
      <p:pic>
        <p:nvPicPr>
          <p:cNvPr id="119" name="Изображение 2"/>
          <p:cNvPicPr/>
          <p:nvPr/>
        </p:nvPicPr>
        <p:blipFill>
          <a:blip r:embed="rId2" cstate="print"/>
          <a:srcRect l="-1662" t="-131" b="7412"/>
          <a:stretch>
            <a:fillRect/>
          </a:stretch>
        </p:blipFill>
        <p:spPr>
          <a:xfrm>
            <a:off x="251640" y="1395000"/>
            <a:ext cx="4392000" cy="5400360"/>
          </a:xfrm>
          <a:prstGeom prst="rect">
            <a:avLst/>
          </a:prstGeom>
          <a:ln>
            <a:noFill/>
          </a:ln>
        </p:spPr>
      </p:pic>
      <p:pic>
        <p:nvPicPr>
          <p:cNvPr id="120" name="Изображение 3"/>
          <p:cNvPicPr/>
          <p:nvPr/>
        </p:nvPicPr>
        <p:blipFill>
          <a:blip r:embed="rId3" cstate="print"/>
          <a:srcRect r="-1632" b="7601"/>
          <a:stretch>
            <a:fillRect/>
          </a:stretch>
        </p:blipFill>
        <p:spPr>
          <a:xfrm>
            <a:off x="4733280" y="1412280"/>
            <a:ext cx="4124520" cy="541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1955" y="3789045"/>
            <a:ext cx="4137660" cy="2042795"/>
          </a:xfrm>
          <a:prstGeom prst="rect">
            <a:avLst/>
          </a:prstGeom>
          <a:ln>
            <a:noFill/>
          </a:ln>
        </p:spPr>
      </p:pic>
      <p:pic>
        <p:nvPicPr>
          <p:cNvPr id="122" name="Рисунок 1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755" y="1309370"/>
            <a:ext cx="3549650" cy="2479675"/>
          </a:xfrm>
          <a:prstGeom prst="rect">
            <a:avLst/>
          </a:prstGeom>
          <a:ln>
            <a:noFill/>
          </a:ln>
        </p:spPr>
      </p:pic>
      <p:pic>
        <p:nvPicPr>
          <p:cNvPr id="123" name="Рисунок 1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360" y="1988820"/>
            <a:ext cx="3897630" cy="3316605"/>
          </a:xfrm>
          <a:prstGeom prst="rect">
            <a:avLst/>
          </a:prstGeom>
          <a:ln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1187450" y="332740"/>
            <a:ext cx="6852285" cy="850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Развивающая среда для самостоятельной деятельности детей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15" y="405130"/>
            <a:ext cx="6026785" cy="356362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9205" y="3433445"/>
            <a:ext cx="5032375" cy="318071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</TotalTime>
  <Words>404</Words>
  <Application>Microsoft Office PowerPoint</Application>
  <PresentationFormat>Экран (4:3)</PresentationFormat>
  <Paragraphs>61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«Путешествие в Олимпию»</dc:title>
  <dc:creator>ДОУ 10</dc:creator>
  <cp:lastModifiedBy>PK</cp:lastModifiedBy>
  <cp:revision>73</cp:revision>
  <dcterms:created xsi:type="dcterms:W3CDTF">2012-12-18T10:39:00Z</dcterms:created>
  <dcterms:modified xsi:type="dcterms:W3CDTF">2025-03-28T06:41:03Z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ICV">
    <vt:lpwstr>9D1A9E5334D74FA5B49976C3B77FB6D2_13</vt:lpwstr>
  </property>
  <property fmtid="{D5CDD505-2E9C-101B-9397-08002B2CF9AE}" pid="6" name="KSOProductBuildVer">
    <vt:lpwstr>1049-12.2.0.20326</vt:lpwstr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0</vt:i4>
  </property>
  <property fmtid="{D5CDD505-2E9C-101B-9397-08002B2CF9AE}" pid="10" name="PresentationFormat">
    <vt:lpwstr>Экран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13</vt:i4>
  </property>
</Properties>
</file>