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93EFC4-2E62-4BF2-8AF9-E72C6D7726C5}" v="122" dt="2020-01-30T14:33:45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A93EFC4-2E62-4BF2-8AF9-E72C6D7726C5}"/>
    <pc:docChg chg="addSld modSld">
      <pc:chgData name="" userId="" providerId="" clId="Web-{3A93EFC4-2E62-4BF2-8AF9-E72C6D7726C5}" dt="2020-01-30T14:33:45.327" v="117" actId="20577"/>
      <pc:docMkLst>
        <pc:docMk/>
      </pc:docMkLst>
      <pc:sldChg chg="modSp">
        <pc:chgData name="" userId="" providerId="" clId="Web-{3A93EFC4-2E62-4BF2-8AF9-E72C6D7726C5}" dt="2020-01-30T14:33:45.327" v="117" actId="20577"/>
        <pc:sldMkLst>
          <pc:docMk/>
          <pc:sldMk cId="0" sldId="256"/>
        </pc:sldMkLst>
        <pc:spChg chg="mod">
          <ac:chgData name="" userId="" providerId="" clId="Web-{3A93EFC4-2E62-4BF2-8AF9-E72C6D7726C5}" dt="2020-01-30T14:26:05.395" v="25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" userId="" providerId="" clId="Web-{3A93EFC4-2E62-4BF2-8AF9-E72C6D7726C5}" dt="2020-01-30T14:33:45.327" v="117" actId="20577"/>
          <ac:spMkLst>
            <pc:docMk/>
            <pc:sldMk cId="0" sldId="256"/>
            <ac:spMk id="42" creationId="{00000000-0000-0000-0000-000000000000}"/>
          </ac:spMkLst>
        </pc:spChg>
      </pc:sldChg>
      <pc:sldChg chg="modSp">
        <pc:chgData name="" userId="" providerId="" clId="Web-{3A93EFC4-2E62-4BF2-8AF9-E72C6D7726C5}" dt="2020-01-30T14:27:03.117" v="37" actId="20577"/>
        <pc:sldMkLst>
          <pc:docMk/>
          <pc:sldMk cId="0" sldId="260"/>
        </pc:sldMkLst>
        <pc:spChg chg="mod">
          <ac:chgData name="" userId="" providerId="" clId="Web-{3A93EFC4-2E62-4BF2-8AF9-E72C6D7726C5}" dt="2020-01-30T14:27:03.117" v="37" actId="20577"/>
          <ac:spMkLst>
            <pc:docMk/>
            <pc:sldMk cId="0" sldId="260"/>
            <ac:spMk id="50" creationId="{00000000-0000-0000-0000-000000000000}"/>
          </ac:spMkLst>
        </pc:spChg>
      </pc:sldChg>
      <pc:sldChg chg="modSp">
        <pc:chgData name="" userId="" providerId="" clId="Web-{3A93EFC4-2E62-4BF2-8AF9-E72C6D7726C5}" dt="2020-01-30T14:29:31.156" v="75" actId="20577"/>
        <pc:sldMkLst>
          <pc:docMk/>
          <pc:sldMk cId="0" sldId="281"/>
        </pc:sldMkLst>
        <pc:spChg chg="mod">
          <ac:chgData name="" userId="" providerId="" clId="Web-{3A93EFC4-2E62-4BF2-8AF9-E72C6D7726C5}" dt="2020-01-30T14:29:31.156" v="75" actId="20577"/>
          <ac:spMkLst>
            <pc:docMk/>
            <pc:sldMk cId="0" sldId="281"/>
            <ac:spMk id="117" creationId="{00000000-0000-0000-0000-000000000000}"/>
          </ac:spMkLst>
        </pc:spChg>
      </pc:sldChg>
      <pc:sldChg chg="modSp new">
        <pc:chgData name="" userId="" providerId="" clId="Web-{3A93EFC4-2E62-4BF2-8AF9-E72C6D7726C5}" dt="2020-01-30T14:29:17.796" v="74" actId="14100"/>
        <pc:sldMkLst>
          <pc:docMk/>
          <pc:sldMk cId="3045124481" sldId="282"/>
        </pc:sldMkLst>
        <pc:spChg chg="mod">
          <ac:chgData name="" userId="" providerId="" clId="Web-{3A93EFC4-2E62-4BF2-8AF9-E72C6D7726C5}" dt="2020-01-30T14:29:17.796" v="74" actId="14100"/>
          <ac:spMkLst>
            <pc:docMk/>
            <pc:sldMk cId="3045124481" sldId="282"/>
            <ac:spMk id="2" creationId="{28112AED-C6D6-4752-82A3-9492365C547E}"/>
          </ac:spMkLst>
        </pc:spChg>
        <pc:spChg chg="mod">
          <ac:chgData name="" userId="" providerId="" clId="Web-{3A93EFC4-2E62-4BF2-8AF9-E72C6D7726C5}" dt="2020-01-30T14:29:05.123" v="70" actId="20577"/>
          <ac:spMkLst>
            <pc:docMk/>
            <pc:sldMk cId="3045124481" sldId="282"/>
            <ac:spMk id="3" creationId="{564B3DAB-3853-4427-A308-B444D7AF1C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algn="r"/>
            <a:fld id="{BD82382A-8A60-43F8-B382-C853D53189AD}" type="slidenum">
              <a:rPr lang="es-ES" sz="1400" b="0" strike="noStrike" spc="-1">
                <a:solidFill>
                  <a:srgbClr val="000000"/>
                </a:solidFill>
                <a:latin typeface="Arial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84360" y="333360"/>
            <a:ext cx="8099280" cy="2872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2000" b="1" spc="-1" dirty="0">
                <a:solidFill>
                  <a:srgbClr val="003300"/>
                </a:solidFill>
                <a:latin typeface="Arial"/>
              </a:rPr>
              <a:t>Детский сад № 19 "Рябинка"</a:t>
            </a:r>
            <a:endParaRPr lang="ru-RU" sz="2000" b="1" strike="noStrike" spc="-1" dirty="0">
              <a:solidFill>
                <a:srgbClr val="003300"/>
              </a:solid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84360" y="1672699"/>
            <a:ext cx="8093114" cy="47883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600" b="1" spc="-1" dirty="0">
                <a:solidFill>
                  <a:srgbClr val="000000"/>
                </a:solidFill>
                <a:latin typeface="Times New Roman"/>
              </a:rPr>
              <a:t>Доклад :</a:t>
            </a:r>
            <a:endParaRPr lang="ru-RU" sz="3600" b="1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800" b="1" strike="noStrike" spc="-1" dirty="0">
                <a:solidFill>
                  <a:srgbClr val="000000"/>
                </a:solidFill>
                <a:latin typeface="Arial"/>
              </a:rPr>
              <a:t>СОВРЕМЕННЫЕ ПОДХОДЫ К ОРГАНИЗАЦИИ РЕЧЕВОГО РАЗВИТИЯ ДОШКОЛЬНИКОВ </a:t>
            </a:r>
            <a:endParaRPr lang="ru-RU" sz="2800" b="1" spc="-1" dirty="0">
              <a:solidFill>
                <a:srgbClr val="000000"/>
              </a:solidFill>
              <a:latin typeface="Arial"/>
            </a:endParaRPr>
          </a:p>
          <a:p>
            <a:pPr algn="ctr"/>
            <a:endParaRPr lang="ru-RU" sz="2800" b="1" spc="-1" dirty="0">
              <a:solidFill>
                <a:srgbClr val="000000"/>
              </a:solidFill>
              <a:latin typeface="Arial"/>
            </a:endParaRPr>
          </a:p>
          <a:p>
            <a:pPr algn="ctr"/>
            <a:endParaRPr lang="ru-RU" sz="2800" b="1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800" b="1" spc="-1" dirty="0">
                <a:solidFill>
                  <a:srgbClr val="000000"/>
                </a:solidFill>
                <a:latin typeface="Arial"/>
              </a:rPr>
              <a:t>Подготовила</a:t>
            </a:r>
          </a:p>
          <a:p>
            <a:pPr algn="ctr"/>
            <a:r>
              <a:rPr lang="ru-RU" sz="2800" b="1" spc="-1" dirty="0">
                <a:solidFill>
                  <a:srgbClr val="000000"/>
                </a:solidFill>
                <a:latin typeface="Arial"/>
              </a:rPr>
              <a:t> воспитатель :Головань М.Б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причины появления инноваций: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457200" y="2492280"/>
            <a:ext cx="8229600" cy="363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социокультурная среда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творческая вариативность педагогов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заинтересованность родителей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Требования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457200" y="1413000"/>
            <a:ext cx="8229600" cy="4713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Ориентация на развитие коммуникативных умений детей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становление позиции субъекта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здоровьесберегающий характер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личностно-ориентированное взаимодействие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взаимосвязь познавательного и речевого развития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речевая практика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1" strike="noStrike" spc="-1">
                <a:solidFill>
                  <a:srgbClr val="000000"/>
                </a:solidFill>
                <a:latin typeface="Arial"/>
              </a:rPr>
              <a:t>Технологии речевого развития: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проектная деятельность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технология портфолио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исследовательская деятельность, коллекционирование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игровые технологии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информационно-коммуникационные технологии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технология проблемного обучения</a:t>
            </a:r>
            <a:r>
              <a:rPr lang="ru-RU" sz="2800" b="0" strike="noStrike" spc="-1" baseline="30000">
                <a:solidFill>
                  <a:srgbClr val="000000"/>
                </a:solidFill>
                <a:latin typeface="Arial"/>
              </a:rPr>
              <a:t> 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альтернативные технологии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Метод проектов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Монопроекты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Интегрированные проекты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                         РЕЗУЛЬТАТ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                   коллективный продукт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4140360" y="4005360"/>
            <a:ext cx="431640" cy="576000"/>
          </a:xfrm>
          <a:custGeom>
            <a:avLst/>
            <a:gdLst/>
            <a:ahLst/>
            <a:cxnLst/>
            <a:rect l="0" t="0" r="r" b="b"/>
            <a:pathLst>
              <a:path w="1201" h="1601">
                <a:moveTo>
                  <a:pt x="300" y="0"/>
                </a:moveTo>
                <a:lnTo>
                  <a:pt x="300" y="1001"/>
                </a:lnTo>
                <a:lnTo>
                  <a:pt x="0" y="1001"/>
                </a:lnTo>
                <a:lnTo>
                  <a:pt x="600" y="1600"/>
                </a:lnTo>
                <a:lnTo>
                  <a:pt x="1200" y="1001"/>
                </a:lnTo>
                <a:lnTo>
                  <a:pt x="900" y="1001"/>
                </a:lnTo>
                <a:lnTo>
                  <a:pt x="900" y="0"/>
                </a:lnTo>
                <a:lnTo>
                  <a:pt x="300" y="0"/>
                </a:lnTo>
              </a:path>
            </a:pathLst>
          </a:custGeom>
          <a:solidFill>
            <a:srgbClr val="C00000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395280" y="16999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Технология портфолио</a:t>
            </a:r>
            <a:r>
              <a:t/>
            </a:r>
            <a:br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фиксации индивидуальных достижений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Технология исследовательской деятельности, коллекционирование</a:t>
            </a:r>
            <a:r>
              <a:t/>
            </a:r>
            <a:br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позволяют обогатить, активизировать и актуализировать словарь ребенка.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формирование и закрепление грамматических категорий речи.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развивается связная речь.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68360" y="6202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Игровые технологии:</a:t>
            </a:r>
            <a:r>
              <a:t/>
            </a:r>
            <a:br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Мнемотаблицы </a:t>
            </a:r>
            <a:r>
              <a:t/>
            </a:r>
            <a:br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Picture 2" descr="https://im0-tub-ru.yandex.net/i?id=1cdaeb4a77d75aff255d81f414d008b7-l&amp;n=13"/>
          <p:cNvPicPr/>
          <p:nvPr/>
        </p:nvPicPr>
        <p:blipFill>
          <a:blip r:embed="rId2" cstate="print"/>
          <a:stretch/>
        </p:blipFill>
        <p:spPr>
          <a:xfrm>
            <a:off x="539640" y="1484280"/>
            <a:ext cx="8209080" cy="5145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79280" y="642960"/>
            <a:ext cx="8643960" cy="6215040"/>
          </a:xfrm>
          <a:custGeom>
            <a:avLst/>
            <a:gdLst/>
            <a:ahLst/>
            <a:cxnLst/>
            <a:rect l="0" t="0" r="r" b="b"/>
            <a:pathLst>
              <a:path w="24013" h="17266">
                <a:moveTo>
                  <a:pt x="2877" y="0"/>
                </a:moveTo>
                <a:cubicBezTo>
                  <a:pt x="1438" y="0"/>
                  <a:pt x="0" y="1438"/>
                  <a:pt x="0" y="2877"/>
                </a:cubicBezTo>
                <a:lnTo>
                  <a:pt x="0" y="14387"/>
                </a:lnTo>
                <a:cubicBezTo>
                  <a:pt x="0" y="15826"/>
                  <a:pt x="1438" y="17265"/>
                  <a:pt x="2877" y="17265"/>
                </a:cubicBezTo>
                <a:lnTo>
                  <a:pt x="21134" y="17265"/>
                </a:lnTo>
                <a:cubicBezTo>
                  <a:pt x="22573" y="17265"/>
                  <a:pt x="24012" y="15826"/>
                  <a:pt x="24012" y="14387"/>
                </a:cubicBezTo>
                <a:lnTo>
                  <a:pt x="24012" y="2877"/>
                </a:lnTo>
                <a:cubicBezTo>
                  <a:pt x="24012" y="1438"/>
                  <a:pt x="22573" y="0"/>
                  <a:pt x="21134" y="0"/>
                </a:cubicBezTo>
                <a:lnTo>
                  <a:pt x="2877" y="0"/>
                </a:lnTo>
              </a:path>
            </a:pathLst>
          </a:custGeom>
          <a:solidFill>
            <a:srgbClr val="FFFFFF"/>
          </a:solidFill>
          <a:ln w="25560">
            <a:solidFill>
              <a:srgbClr val="89A4A7"/>
            </a:solidFill>
            <a:miter/>
          </a:ln>
          <a:effectLst>
            <a:outerShdw dist="153753" dir="27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В качестве модели связного высказывания может быть представлена </a:t>
            </a:r>
            <a:r>
              <a:rPr lang="ru-RU" sz="1800" b="0" i="1" strike="noStrike" spc="-1">
                <a:solidFill>
                  <a:srgbClr val="FFFFFF"/>
                </a:solidFill>
                <a:latin typeface="Arial"/>
              </a:rPr>
              <a:t>полоска разноцветных кругов</a:t>
            </a:r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 – пособие “Логико-малыш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539640" y="-360"/>
            <a:ext cx="8229600" cy="5619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Моделирование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3"/>
          <p:cNvSpPr txBox="1"/>
          <p:nvPr/>
        </p:nvSpPr>
        <p:spPr>
          <a:xfrm>
            <a:off x="457200" y="692280"/>
            <a:ext cx="8229600" cy="543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 algn="ctr">
              <a:lnSpc>
                <a:spcPct val="90000"/>
              </a:lnSpc>
              <a:spcBef>
                <a:spcPts val="598"/>
              </a:spcBef>
            </a:pPr>
            <a:r>
              <a:rPr lang="ru-RU" sz="2400" b="0" i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 качестве символов-заместителей на начальном этапе работы  используются геометрические фигуры, своей формой и цветом напоминающие замещаемый предмет.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598"/>
              </a:spcBef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598"/>
              </a:spcBef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598"/>
              </a:spcBef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 algn="ctr">
              <a:lnSpc>
                <a:spcPct val="90000"/>
              </a:lnSpc>
              <a:spcBef>
                <a:spcPts val="598"/>
              </a:spcBef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 На последующих этапах дети выбирают заместители, без учета внешних признаков  объекта, ориентированных на качественные характеристики        (злой,  добрый, трусливый и т. п.).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90000"/>
              </a:lnSpc>
              <a:spcBef>
                <a:spcPts val="598"/>
              </a:spcBef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4"/>
          <p:cNvSpPr/>
          <p:nvPr/>
        </p:nvSpPr>
        <p:spPr>
          <a:xfrm>
            <a:off x="971640" y="1844640"/>
            <a:ext cx="1143000" cy="1143000"/>
          </a:xfrm>
          <a:prstGeom prst="flowChartExtract">
            <a:avLst/>
          </a:prstGeom>
          <a:solidFill>
            <a:srgbClr val="00B050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3" name="Рисунок 6" descr="1325103599_295275732_1--140--.jpg"/>
          <p:cNvPicPr/>
          <p:nvPr/>
        </p:nvPicPr>
        <p:blipFill>
          <a:blip r:embed="rId2" cstate="print"/>
          <a:srcRect l="26965" t="5958" r="25863"/>
          <a:stretch/>
        </p:blipFill>
        <p:spPr>
          <a:xfrm>
            <a:off x="2340000" y="1916280"/>
            <a:ext cx="946080" cy="1271520"/>
          </a:xfrm>
          <a:prstGeom prst="rect">
            <a:avLst/>
          </a:prstGeom>
          <a:ln>
            <a:noFill/>
          </a:ln>
        </p:spPr>
      </p:pic>
      <p:pic>
        <p:nvPicPr>
          <p:cNvPr id="94" name="Рисунок 7" descr="preview.jpg"/>
          <p:cNvPicPr/>
          <p:nvPr/>
        </p:nvPicPr>
        <p:blipFill>
          <a:blip r:embed="rId3" cstate="print"/>
          <a:stretch/>
        </p:blipFill>
        <p:spPr>
          <a:xfrm>
            <a:off x="5940360" y="2133720"/>
            <a:ext cx="1143000" cy="1071360"/>
          </a:xfrm>
          <a:prstGeom prst="rect">
            <a:avLst/>
          </a:prstGeom>
          <a:ln>
            <a:noFill/>
          </a:ln>
        </p:spPr>
      </p:pic>
      <p:sp>
        <p:nvSpPr>
          <p:cNvPr id="95" name="CustomShape 5"/>
          <p:cNvSpPr/>
          <p:nvPr/>
        </p:nvSpPr>
        <p:spPr>
          <a:xfrm>
            <a:off x="4788000" y="2276640"/>
            <a:ext cx="785880" cy="785520"/>
          </a:xfrm>
          <a:prstGeom prst="ellipse">
            <a:avLst/>
          </a:prstGeom>
          <a:gradFill rotWithShape="0">
            <a:gsLst>
              <a:gs pos="0">
                <a:srgbClr val="BCBCBC"/>
              </a:gs>
              <a:gs pos="100000">
                <a:srgbClr val="EDEDED"/>
              </a:gs>
            </a:gsLst>
            <a:lin ang="16200000"/>
          </a:gradFill>
          <a:ln w="9360">
            <a:solidFill>
              <a:srgbClr val="000000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6"/>
          <p:cNvSpPr/>
          <p:nvPr/>
        </p:nvSpPr>
        <p:spPr>
          <a:xfrm>
            <a:off x="468360" y="4724280"/>
            <a:ext cx="1143000" cy="928800"/>
          </a:xfrm>
          <a:prstGeom prst="ellipse">
            <a:avLst/>
          </a:prstGeom>
          <a:gradFill rotWithShape="0">
            <a:gsLst>
              <a:gs pos="0">
                <a:srgbClr val="A8A8EA"/>
              </a:gs>
              <a:gs pos="100000">
                <a:srgbClr val="E8E8FA"/>
              </a:gs>
            </a:gsLst>
            <a:lin ang="16200000"/>
          </a:gradFill>
          <a:ln w="9360">
            <a:solidFill>
              <a:srgbClr val="2F2F98"/>
            </a:solidFill>
            <a:miter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7"/>
          <p:cNvSpPr/>
          <p:nvPr/>
        </p:nvSpPr>
        <p:spPr>
          <a:xfrm>
            <a:off x="5724360" y="4869000"/>
            <a:ext cx="1143000" cy="928440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100000">
                <a:srgbClr val="000000"/>
              </a:gs>
            </a:gsLst>
            <a:lin ang="16200000"/>
          </a:gradFill>
          <a:ln w="9360">
            <a:solidFill>
              <a:srgbClr val="000000"/>
            </a:solidFill>
            <a:miter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8" name="Рисунок 14" descr="0_707e9_60b6b02d_XL.jpg"/>
          <p:cNvPicPr/>
          <p:nvPr/>
        </p:nvPicPr>
        <p:blipFill>
          <a:blip r:embed="rId4" cstate="print"/>
          <a:srcRect r="14590" b="787"/>
          <a:stretch/>
        </p:blipFill>
        <p:spPr>
          <a:xfrm>
            <a:off x="7093080" y="4365720"/>
            <a:ext cx="1180800" cy="1496880"/>
          </a:xfrm>
          <a:prstGeom prst="rect">
            <a:avLst/>
          </a:prstGeom>
          <a:ln>
            <a:noFill/>
          </a:ln>
        </p:spPr>
      </p:pic>
      <p:pic>
        <p:nvPicPr>
          <p:cNvPr id="99" name="Рисунок 16" descr="0_515c8_991af0df_L.jpg"/>
          <p:cNvPicPr/>
          <p:nvPr/>
        </p:nvPicPr>
        <p:blipFill>
          <a:blip r:embed="rId5" cstate="print"/>
          <a:stretch/>
        </p:blipFill>
        <p:spPr>
          <a:xfrm>
            <a:off x="1403280" y="4292640"/>
            <a:ext cx="1428840" cy="1928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LEGO-технология</a:t>
            </a:r>
            <a:r>
              <a:t/>
            </a:r>
            <a:br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1" name="Picture 2" descr="http://akademy-gnomov.ru/cont/wp-content/uploads/2011/09/45005_env_11_transp.jpg"/>
          <p:cNvPicPr/>
          <p:nvPr/>
        </p:nvPicPr>
        <p:blipFill>
          <a:blip r:embed="rId2" cstate="print"/>
          <a:stretch/>
        </p:blipFill>
        <p:spPr>
          <a:xfrm>
            <a:off x="1042920" y="981000"/>
            <a:ext cx="7770960" cy="51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39640" y="11970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1000"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Артикуляционные и речевые упражнения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Игры на развитие речевого дыхания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Подвижные и хороводные игры с текстом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Игры на формирование фонематического восприятия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Коммуникативные игры</a:t>
            </a:r>
            <a:r>
              <a:rPr lang="ru-RU" sz="2400" b="0" strike="noStrike" spc="-1" baseline="30000">
                <a:solidFill>
                  <a:srgbClr val="000000"/>
                </a:solidFill>
                <a:latin typeface="Arial"/>
              </a:rPr>
              <a:t> 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Пальчиковые игры  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Театрализованная игра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Дидактические игры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Логоритмика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Аква-гимнастика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Биоэнергопластика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кинезиологические упражнения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</a:pPr>
            <a:r>
              <a:rPr lang="ru-RU" sz="2400" b="1" strike="noStrike" spc="-1">
                <a:solidFill>
                  <a:srgbClr val="000000"/>
                </a:solidFill>
                <a:latin typeface="Arial"/>
              </a:rPr>
              <a:t>    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395280" y="188640"/>
            <a:ext cx="8229600" cy="981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Коммуникативная игра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457200" y="2708280"/>
            <a:ext cx="8229600" cy="367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Что включает в себя образовательная область по ФГОС ДО?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Информационно – коммуникационные технологии</a:t>
            </a:r>
            <a:r>
              <a:t/>
            </a:r>
            <a:br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5" name="Picture 2" descr="https://vybratpravilno.ru/wp-content/uploads/2015/03/Samyiy-nadezhnyiy-noutbuk-2015.jpg"/>
          <p:cNvPicPr/>
          <p:nvPr/>
        </p:nvPicPr>
        <p:blipFill>
          <a:blip r:embed="rId2" cstate="print"/>
          <a:stretch/>
        </p:blipFill>
        <p:spPr>
          <a:xfrm>
            <a:off x="539640" y="2205000"/>
            <a:ext cx="3721320" cy="2879640"/>
          </a:xfrm>
          <a:prstGeom prst="rect">
            <a:avLst/>
          </a:prstGeom>
          <a:ln>
            <a:noFill/>
          </a:ln>
        </p:spPr>
      </p:pic>
      <p:pic>
        <p:nvPicPr>
          <p:cNvPr id="106" name="Picture 4" descr="http://www.advanced-inc.com/wp-content/uploads/2012/07/ppl_wht_wprd_body_sb800_hi_threestudentsandteacherboardleft4t.jpg"/>
          <p:cNvPicPr/>
          <p:nvPr/>
        </p:nvPicPr>
        <p:blipFill>
          <a:blip r:embed="rId3" cstate="print"/>
          <a:stretch/>
        </p:blipFill>
        <p:spPr>
          <a:xfrm>
            <a:off x="5076720" y="2205000"/>
            <a:ext cx="3363840" cy="3024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68360" y="549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1" strike="noStrike" spc="-1">
                <a:solidFill>
                  <a:srgbClr val="000000"/>
                </a:solidFill>
                <a:latin typeface="Arial"/>
              </a:rPr>
              <a:t>Технология проблемного обучения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Проблемные вопросы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998"/>
              </a:spcBef>
            </a:pPr>
            <a:r>
              <a:rPr lang="ru-RU" sz="4000" b="1" strike="noStrike" spc="-1">
                <a:solidFill>
                  <a:srgbClr val="000000"/>
                </a:solidFill>
                <a:latin typeface="Arial"/>
              </a:rPr>
              <a:t>Почему</a:t>
            </a: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? 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998"/>
              </a:spcBef>
            </a:pP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Зачем? 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998"/>
              </a:spcBef>
            </a:pPr>
            <a:r>
              <a:rPr lang="ru-RU" sz="4000" b="0" strike="noStrike" spc="-1">
                <a:solidFill>
                  <a:srgbClr val="000000"/>
                </a:solidFill>
                <a:latin typeface="Arial"/>
              </a:rPr>
              <a:t>Ты как думаешь?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68360" y="4759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Технология ТРИЗ</a:t>
            </a:r>
            <a:r>
              <a:t/>
            </a:r>
            <a:br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Мозговой штурм</a:t>
            </a:r>
            <a:r>
              <a:t/>
            </a:r>
            <a:br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Как обезопасить пешеходов от падающих с крыш сосулек? 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Как обогревать людей на улицах в лютый мороз? 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Надо размешать сахар в стакане с горячим чаем, когда ложечки нет. Что делать? 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Куда я спрятал конфету? 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2" name="Picture 2" descr="http://festival.1september.ru/articles/506335/pril9.gif"/>
          <p:cNvPicPr/>
          <p:nvPr/>
        </p:nvPicPr>
        <p:blipFill>
          <a:blip r:embed="rId2" cstate="print"/>
          <a:srcRect b="5833"/>
          <a:stretch/>
        </p:blipFill>
        <p:spPr>
          <a:xfrm>
            <a:off x="0" y="189000"/>
            <a:ext cx="9061560" cy="6164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4" name="Picture 2" descr="http://2.bp.blogspot.com/-U5Oz1DFcP24/UVgx-GT6K1I/AAAAAAAAACM/4yovukbDFXM/s1600/0001.jpg"/>
          <p:cNvPicPr/>
          <p:nvPr/>
        </p:nvPicPr>
        <p:blipFill>
          <a:blip r:embed="rId2" cstate="print"/>
          <a:stretch/>
        </p:blipFill>
        <p:spPr>
          <a:xfrm>
            <a:off x="324000" y="333360"/>
            <a:ext cx="7941960" cy="612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Системный оператор </a:t>
            </a:r>
            <a:r>
              <a:t/>
            </a:r>
            <a:br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6" name="Picture 2" descr="http://triz-plus.ru/wp-content/uploads/2014/02/%D0%A1%D0%9E-5.jpg"/>
          <p:cNvPicPr/>
          <p:nvPr/>
        </p:nvPicPr>
        <p:blipFill>
          <a:blip r:embed="rId2" cstate="print"/>
          <a:stretch/>
        </p:blipFill>
        <p:spPr>
          <a:xfrm>
            <a:off x="395280" y="1052640"/>
            <a:ext cx="8391600" cy="5445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 dirty="0">
                <a:solidFill>
                  <a:srgbClr val="000000"/>
                </a:solidFill>
                <a:latin typeface="Arial"/>
              </a:rPr>
              <a:t>Технология синквейна</a:t>
            </a:r>
            <a:r>
              <a:rPr dirty="0"/>
              <a:t/>
            </a:r>
            <a:br>
              <a:rPr dirty="0"/>
            </a:b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Весна.</a:t>
            </a:r>
            <a:r>
              <a:t/>
            </a:r>
            <a:br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Теплая, долгожданная.</a:t>
            </a:r>
            <a:r>
              <a:t/>
            </a:r>
            <a:br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Приходит, оживляет, воодушевляет.</a:t>
            </a:r>
            <a:r>
              <a:t/>
            </a:r>
            <a:br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Чудесная пора любви.</a:t>
            </a:r>
            <a:r>
              <a:t/>
            </a:r>
            <a:br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Солнце.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112AED-C6D6-4752-82A3-9492365C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4592129" cy="194096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64B3DAB-3853-4427-A308-B444D7AF1C4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3558461"/>
            <a:ext cx="8229600" cy="609398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sz="4400" dirty="0"/>
              <a:t>           Спасибо за внимания.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0451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395280" y="188640"/>
            <a:ext cx="8229600" cy="981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457200" y="1628280"/>
            <a:ext cx="8229600" cy="4753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обогащение активного словаря; развитие связной, грамматически правильной диалогической и монологической речи;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 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развитие речевого творчества; развитие звуковой и интонационной культуры речи, фонематического слуха;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</a:pP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знакомство с книжной культурой, детской литературой, понимание на слух текстов различных жанров детской литературы;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 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формирование звуковой аналитико-синтетической активности как предпосылки обучения грамоте.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457200" y="2708280"/>
            <a:ext cx="8229600" cy="341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Основные аспекты проведения занятия по ФГОС ДО: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Продумывать организацию детей на занятии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создание проблемной ситуации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различные приемы руководства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интеграция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использовать такой прием, как педагогическая поддержка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использовать педагогические технологии: проблемное обучение, исследовательская деятельность, проектная деятельность, </a:t>
            </a:r>
            <a:r>
              <a:rPr lang="ru-RU" sz="2000" spc="-1" dirty="0">
                <a:solidFill>
                  <a:srgbClr val="000000"/>
                </a:solidFill>
                <a:latin typeface="Arial"/>
              </a:rPr>
              <a:t>здоровье сберегающие</a:t>
            </a: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 технологии и другое.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решение проблемной и поисковой ситуации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активная речевая деятельность детей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</a:rPr>
              <a:t>Дать детям свободу выбора ­предстоящей деятельности и ­ в тоже время, ­­своим мастерством увлечь детей за собой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1" i="1" strike="noStrike" spc="-1">
                <a:solidFill>
                  <a:srgbClr val="000000"/>
                </a:solidFill>
                <a:latin typeface="Arial"/>
              </a:rPr>
              <a:t>Какими качествами должен обладать ребёнок на этапе завершения дошкольного образования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250560" y="1844280"/>
            <a:ext cx="8893080" cy="39942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 lnSpcReduction="10000"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i="1" strike="noStrike" spc="-1">
                <a:solidFill>
                  <a:srgbClr val="000000"/>
                </a:solidFill>
                <a:latin typeface="Arial"/>
              </a:rPr>
              <a:t>Ребенок достаточно хорошо владеет </a:t>
            </a:r>
            <a:r>
              <a:rPr lang="ru-RU" sz="2400" b="0" i="1" strike="noStrike" spc="-1">
                <a:solidFill>
                  <a:srgbClr val="FF0000"/>
                </a:solidFill>
                <a:latin typeface="Arial"/>
              </a:rPr>
              <a:t>устной речью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, </a:t>
            </a: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звуки в словах</a:t>
            </a: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, у ребенка складываются предпосылки грамотности;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знаком с произведениями 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детской литературы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Ребёнок проявляет 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инициативность и самостоятельность </a:t>
            </a:r>
            <a:r>
              <a:rPr lang="ru-RU" sz="2400" b="0" i="1" strike="noStrike" spc="-1">
                <a:solidFill>
                  <a:srgbClr val="FF0000"/>
                </a:solidFill>
                <a:latin typeface="Arial"/>
              </a:rPr>
              <a:t>в 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 общении.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Он охотно общается со взрослыми и сверстниками. Обсуждает    возникающие проблемы, может поддержать </a:t>
            </a:r>
            <a:r>
              <a:rPr lang="ru-RU" sz="2400" b="0" strike="noStrike" spc="-1">
                <a:solidFill>
                  <a:srgbClr val="FF0000"/>
                </a:solidFill>
                <a:latin typeface="Arial"/>
              </a:rPr>
              <a:t>разговор на интересную для него тему.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FF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395280" y="-360"/>
            <a:ext cx="8229600" cy="765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Традиционные методы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0" y="1197000"/>
            <a:ext cx="2050920" cy="57636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1800" b="0" u="sng" strike="noStrike" spc="-1">
                <a:solidFill>
                  <a:srgbClr val="000000"/>
                </a:solidFill>
                <a:uFillTx/>
                <a:latin typeface="Arial"/>
              </a:rPr>
              <a:t>Наглядные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2484360" y="1197000"/>
            <a:ext cx="2016360" cy="57636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1800" b="0" u="sng" strike="noStrike" spc="-1">
                <a:solidFill>
                  <a:srgbClr val="000000"/>
                </a:solidFill>
                <a:uFillTx/>
                <a:latin typeface="Arial"/>
              </a:rPr>
              <a:t>Словесные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4859280" y="1197000"/>
            <a:ext cx="1944720" cy="57636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1800" b="0" u="sng" strike="noStrike" spc="-1">
                <a:solidFill>
                  <a:srgbClr val="000000"/>
                </a:solidFill>
                <a:uFillTx/>
                <a:latin typeface="Arial"/>
              </a:rPr>
              <a:t>Игровые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7020000" y="1197000"/>
            <a:ext cx="2124000" cy="57636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1800" b="0" u="sng" strike="noStrike" spc="-1">
                <a:solidFill>
                  <a:srgbClr val="000000"/>
                </a:solidFill>
                <a:uFillTx/>
                <a:latin typeface="Arial"/>
              </a:rPr>
              <a:t>Косвенные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CustomShape 6"/>
          <p:cNvSpPr/>
          <p:nvPr/>
        </p:nvSpPr>
        <p:spPr>
          <a:xfrm>
            <a:off x="324000" y="2492280"/>
            <a:ext cx="1800000" cy="367344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Организация наблюдения;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Демонстрация иллюстраций, картин, предмета, макета и т. д. 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Просмотров видеофильмов.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CustomShape 7"/>
          <p:cNvSpPr/>
          <p:nvPr/>
        </p:nvSpPr>
        <p:spPr>
          <a:xfrm>
            <a:off x="2556000" y="2492280"/>
            <a:ext cx="1800000" cy="367344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Речевой образец;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Повтор;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Вопрос;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CustomShape 8"/>
          <p:cNvSpPr/>
          <p:nvPr/>
        </p:nvSpPr>
        <p:spPr>
          <a:xfrm>
            <a:off x="4859280" y="2492280"/>
            <a:ext cx="1800360" cy="367344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Дидактические игры-упражнения;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Театрализованные игры;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Сюжетно-ролевые игры;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И другие виды игр с речевым содержанием</a:t>
            </a:r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CustomShape 9"/>
          <p:cNvSpPr/>
          <p:nvPr/>
        </p:nvSpPr>
        <p:spPr>
          <a:xfrm>
            <a:off x="7093080" y="2492280"/>
            <a:ext cx="1800000" cy="3673440"/>
          </a:xfrm>
          <a:prstGeom prst="rect">
            <a:avLst/>
          </a:prstGeom>
          <a:solidFill>
            <a:srgbClr val="BBE0E3"/>
          </a:solidFill>
          <a:ln w="25560">
            <a:solidFill>
              <a:srgbClr val="89A4A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Подсказка;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Совет;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Исправление;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Реплика;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Замечание</a:t>
            </a:r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.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64" name="Line 10"/>
          <p:cNvCxnSpPr/>
          <p:nvPr/>
        </p:nvCxnSpPr>
        <p:spPr>
          <a:xfrm flipH="1">
            <a:off x="1763280" y="691920"/>
            <a:ext cx="2232720" cy="361080"/>
          </a:xfrm>
          <a:prstGeom prst="straightConnector1">
            <a:avLst/>
          </a:prstGeom>
          <a:ln w="41400">
            <a:solidFill>
              <a:srgbClr val="0070C0"/>
            </a:solidFill>
            <a:miter/>
            <a:tailEnd type="arrow" w="med" len="med"/>
          </a:ln>
        </p:spPr>
      </p:cxnSp>
      <p:cxnSp>
        <p:nvCxnSpPr>
          <p:cNvPr id="65" name="Line 11"/>
          <p:cNvCxnSpPr/>
          <p:nvPr/>
        </p:nvCxnSpPr>
        <p:spPr>
          <a:xfrm flipH="1">
            <a:off x="3634920" y="691920"/>
            <a:ext cx="432720" cy="361080"/>
          </a:xfrm>
          <a:prstGeom prst="straightConnector1">
            <a:avLst/>
          </a:prstGeom>
          <a:ln w="41400">
            <a:solidFill>
              <a:srgbClr val="0070C0"/>
            </a:solidFill>
            <a:miter/>
            <a:tailEnd type="arrow" w="med" len="med"/>
          </a:ln>
        </p:spPr>
      </p:cxnSp>
      <p:cxnSp>
        <p:nvCxnSpPr>
          <p:cNvPr id="66" name="Line 12"/>
          <p:cNvCxnSpPr/>
          <p:nvPr/>
        </p:nvCxnSpPr>
        <p:spPr>
          <a:xfrm>
            <a:off x="3995640" y="691920"/>
            <a:ext cx="1224720" cy="433800"/>
          </a:xfrm>
          <a:prstGeom prst="straightConnector1">
            <a:avLst/>
          </a:prstGeom>
          <a:ln w="41400">
            <a:solidFill>
              <a:srgbClr val="0070C0"/>
            </a:solidFill>
            <a:miter/>
            <a:tailEnd type="arrow" w="med" len="med"/>
          </a:ln>
        </p:spPr>
      </p:cxnSp>
      <p:cxnSp>
        <p:nvCxnSpPr>
          <p:cNvPr id="67" name="Line 13"/>
          <p:cNvCxnSpPr/>
          <p:nvPr/>
        </p:nvCxnSpPr>
        <p:spPr>
          <a:xfrm>
            <a:off x="4066920" y="691920"/>
            <a:ext cx="3601080" cy="361080"/>
          </a:xfrm>
          <a:prstGeom prst="straightConnector1">
            <a:avLst/>
          </a:prstGeom>
          <a:ln w="41400">
            <a:solidFill>
              <a:srgbClr val="0070C0"/>
            </a:solidFill>
            <a:miter/>
            <a:tailEnd type="arrow" w="med" len="med"/>
          </a:ln>
        </p:spPr>
      </p:cxnSp>
      <p:cxnSp>
        <p:nvCxnSpPr>
          <p:cNvPr id="68" name="Line 14"/>
          <p:cNvCxnSpPr/>
          <p:nvPr/>
        </p:nvCxnSpPr>
        <p:spPr>
          <a:xfrm>
            <a:off x="1258560" y="1844280"/>
            <a:ext cx="1080" cy="577080"/>
          </a:xfrm>
          <a:prstGeom prst="straightConnector1">
            <a:avLst/>
          </a:prstGeom>
          <a:ln w="31680">
            <a:solidFill>
              <a:srgbClr val="C00000"/>
            </a:solidFill>
            <a:miter/>
            <a:tailEnd type="triangle" w="med" len="med"/>
          </a:ln>
        </p:spPr>
      </p:cxnSp>
      <p:cxnSp>
        <p:nvCxnSpPr>
          <p:cNvPr id="69" name="Line 15"/>
          <p:cNvCxnSpPr/>
          <p:nvPr/>
        </p:nvCxnSpPr>
        <p:spPr>
          <a:xfrm>
            <a:off x="3492000" y="1844280"/>
            <a:ext cx="1080" cy="577080"/>
          </a:xfrm>
          <a:prstGeom prst="straightConnector1">
            <a:avLst/>
          </a:prstGeom>
          <a:ln w="31680">
            <a:solidFill>
              <a:srgbClr val="C00000"/>
            </a:solidFill>
            <a:miter/>
            <a:tailEnd type="triangle" w="med" len="med"/>
          </a:ln>
        </p:spPr>
      </p:cxnSp>
      <p:cxnSp>
        <p:nvCxnSpPr>
          <p:cNvPr id="70" name="Line 16"/>
          <p:cNvCxnSpPr/>
          <p:nvPr/>
        </p:nvCxnSpPr>
        <p:spPr>
          <a:xfrm>
            <a:off x="5866920" y="1916280"/>
            <a:ext cx="1080" cy="576360"/>
          </a:xfrm>
          <a:prstGeom prst="straightConnector1">
            <a:avLst/>
          </a:prstGeom>
          <a:ln w="31680">
            <a:solidFill>
              <a:srgbClr val="C00000"/>
            </a:solidFill>
            <a:miter/>
            <a:tailEnd type="triangle" w="med" len="med"/>
          </a:ln>
        </p:spPr>
      </p:cxnSp>
      <p:cxnSp>
        <p:nvCxnSpPr>
          <p:cNvPr id="71" name="Line 17"/>
          <p:cNvCxnSpPr/>
          <p:nvPr/>
        </p:nvCxnSpPr>
        <p:spPr>
          <a:xfrm>
            <a:off x="8100720" y="1916280"/>
            <a:ext cx="1080" cy="576360"/>
          </a:xfrm>
          <a:prstGeom prst="straightConnector1">
            <a:avLst/>
          </a:prstGeom>
          <a:ln w="31680">
            <a:solidFill>
              <a:srgbClr val="C00000"/>
            </a:solidFill>
            <a:miter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1" strike="noStrike" spc="-1">
                <a:solidFill>
                  <a:srgbClr val="000000"/>
                </a:solidFill>
                <a:latin typeface="Arial"/>
              </a:rPr>
              <a:t>Инновация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457200" y="1916280"/>
            <a:ext cx="8229600" cy="4209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это результат инвестирования интеллектуального решения в разработку и</a:t>
            </a:r>
            <a:r>
              <a:rPr lang="ru-RU" sz="32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получение нового знания, ранее не применявшейся идеи по обновлению сфер жизни людей.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7982</TotalTime>
  <Words>482</Words>
  <Application>Microsoft Office PowerPoint</Application>
  <PresentationFormat>Экран (4:3)</PresentationFormat>
  <Paragraphs>125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PK5</cp:lastModifiedBy>
  <cp:revision>768</cp:revision>
  <dcterms:created xsi:type="dcterms:W3CDTF">2010-05-23T17:28:12Z</dcterms:created>
  <dcterms:modified xsi:type="dcterms:W3CDTF">2020-02-03T07:49:25Z</dcterms:modified>
  <dc:language>en-US</dc:language>
</cp:coreProperties>
</file>