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4" r:id="rId4"/>
    <p:sldId id="261" r:id="rId5"/>
    <p:sldId id="262" r:id="rId6"/>
    <p:sldId id="272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28612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«Детский сад комбинированного вида № 19 «Рябинка»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___________________________________________________________________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658204, г. Рубцовск, ул. Комсомольская, 65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тел. +7 (38557) 7-59-69, 7-59-70 </a:t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/>
              <a:t>«Использование инновационной технологии «Сторисек» в работе с детьми с ТНР».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143512"/>
            <a:ext cx="7772400" cy="9144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Подготовила: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учитель-логопед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Сердюк А.А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/>
              <a:t>Русская народная сказка «Курочка, мышка и тетерев» </a:t>
            </a:r>
            <a:r>
              <a:rPr lang="ru-RU" sz="2700" dirty="0" smtClean="0"/>
              <a:t>(в рамках лексической темы «Хлеб. Хлебобулочные изделия»). </a:t>
            </a:r>
            <a:endParaRPr lang="ru-RU" dirty="0"/>
          </a:p>
        </p:txBody>
      </p:sp>
      <p:pic>
        <p:nvPicPr>
          <p:cNvPr id="4" name="Содержимое 3" descr="IMG_20250313_100115_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571898" cy="267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50313_101719_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2064546" cy="1548410"/>
          </a:xfrm>
          <a:prstGeom prst="rect">
            <a:avLst/>
          </a:prstGeom>
        </p:spPr>
      </p:pic>
      <p:pic>
        <p:nvPicPr>
          <p:cNvPr id="6" name="Рисунок 5" descr="IMG_20250313_101721_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786190"/>
            <a:ext cx="3276485" cy="2457364"/>
          </a:xfrm>
          <a:prstGeom prst="rect">
            <a:avLst/>
          </a:prstGeom>
        </p:spPr>
      </p:pic>
      <p:pic>
        <p:nvPicPr>
          <p:cNvPr id="7" name="Рисунок 6" descr="IMG_20250313_101800_3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1643050"/>
            <a:ext cx="2286016" cy="1714512"/>
          </a:xfrm>
          <a:prstGeom prst="rect">
            <a:avLst/>
          </a:prstGeom>
        </p:spPr>
      </p:pic>
      <p:pic>
        <p:nvPicPr>
          <p:cNvPr id="8" name="Рисунок 7" descr="IMG_20250313_101927_7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714488"/>
            <a:ext cx="2228728" cy="16715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/>
              <a:t>Русская народная сказка «Морозко» </a:t>
            </a:r>
            <a:r>
              <a:rPr lang="ru-RU" sz="2700" dirty="0" smtClean="0"/>
              <a:t>(в рамках лексической темы «Зима»).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50312_094223_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932" y="135729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50314_104508_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643314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50314_104602_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86190"/>
            <a:ext cx="3085984" cy="23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50314_105230_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357298"/>
            <a:ext cx="2895483" cy="217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250314_115748_5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285860"/>
            <a:ext cx="1714513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/>
              <a:t>Русская народная сказка «Лиса и журавль» </a:t>
            </a:r>
            <a:r>
              <a:rPr lang="ru-RU" sz="2700" dirty="0" smtClean="0"/>
              <a:t>(в рамках лексической темы «Посуда»).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G_20250311_102736_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143248"/>
            <a:ext cx="2866987" cy="215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50311_105105_1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285860"/>
            <a:ext cx="2428892" cy="182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50313_133300_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357298"/>
            <a:ext cx="2023781" cy="151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50314_153204_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714752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250314_154824_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357298"/>
            <a:ext cx="16609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50314_155153_5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1285860"/>
            <a:ext cx="1678627" cy="223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50314_162037_5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00570"/>
            <a:ext cx="2238095" cy="16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83880" cy="1051560"/>
          </a:xfrm>
        </p:spPr>
        <p:txBody>
          <a:bodyPr>
            <a:noAutofit/>
          </a:bodyPr>
          <a:lstStyle/>
          <a:p>
            <a:pPr lvl="0"/>
            <a:r>
              <a:rPr lang="ru-RU" sz="2400" i="1" dirty="0" smtClean="0"/>
              <a:t>«Айболит» К. Чуковского </a:t>
            </a:r>
            <a:r>
              <a:rPr lang="ru-RU" sz="2400" dirty="0" smtClean="0"/>
              <a:t>(в рамках лексической темы «Животные жарких стран»)</a:t>
            </a:r>
          </a:p>
        </p:txBody>
      </p:sp>
      <p:pic>
        <p:nvPicPr>
          <p:cNvPr id="4" name="Содержимое 3" descr="IMG_20250227_100428_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2264" y="3357562"/>
            <a:ext cx="2012382" cy="1509286"/>
          </a:xfrm>
        </p:spPr>
      </p:pic>
      <p:pic>
        <p:nvPicPr>
          <p:cNvPr id="5" name="Рисунок 4" descr="IMG_20250227_100442_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643446"/>
            <a:ext cx="2357454" cy="1768090"/>
          </a:xfrm>
          <a:prstGeom prst="rect">
            <a:avLst/>
          </a:prstGeom>
        </p:spPr>
      </p:pic>
      <p:pic>
        <p:nvPicPr>
          <p:cNvPr id="7" name="Рисунок 6" descr="IMG_20250227_100814_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928802"/>
            <a:ext cx="2533478" cy="1900108"/>
          </a:xfrm>
          <a:prstGeom prst="rect">
            <a:avLst/>
          </a:prstGeom>
        </p:spPr>
      </p:pic>
      <p:pic>
        <p:nvPicPr>
          <p:cNvPr id="8" name="Рисунок 7" descr="IMG_20250310_114047_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929066"/>
            <a:ext cx="3429024" cy="2571768"/>
          </a:xfrm>
          <a:prstGeom prst="rect">
            <a:avLst/>
          </a:prstGeom>
        </p:spPr>
      </p:pic>
      <p:pic>
        <p:nvPicPr>
          <p:cNvPr id="9" name="Рисунок 8" descr="IMG_20250313_110011_2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1857364"/>
            <a:ext cx="2321802" cy="1741351"/>
          </a:xfrm>
          <a:prstGeom prst="rect">
            <a:avLst/>
          </a:prstGeom>
        </p:spPr>
      </p:pic>
      <p:pic>
        <p:nvPicPr>
          <p:cNvPr id="10" name="Рисунок 9" descr="IMG_20250313_110015_1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1214422"/>
            <a:ext cx="2628728" cy="19715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183880" cy="47149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/>
              <a:t>Таким образом, технология «Сторисек» многофункциональна, выполняет образовательную, развивающую, коррекционную, воспитательную функции.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Использование «</a:t>
            </a:r>
            <a:r>
              <a:rPr lang="ru-RU" sz="1400" dirty="0" err="1" smtClean="0"/>
              <a:t>Сторисека</a:t>
            </a:r>
            <a:r>
              <a:rPr lang="ru-RU" sz="1400" dirty="0" smtClean="0"/>
              <a:t>» в работе с детьми с тяжёлыми нарушениями речи способствует освоению и развитию лексико-грамматического строя речи, обеспечивает эффективное развитие связной речи, повышает мотивацию при формировании навыков осмысления звучащей речи, навыков пересказа и рассказывания. 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А также знакомство с русскими народными сказками и литературой русских писателей оказывает огромное влияние на развитие и обогащение детской речи, дают ребенку прекрасные образцы литературного языка. Сказка рождает у детей интерес к обычаям и культуре нашего народа, формирует нравственные ценности, которые в наши дни приобретают особую значимость.</a:t>
            </a:r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71612"/>
            <a:ext cx="6715172" cy="10001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Цель использования технологии «Сторисек» в логопедии — </a:t>
            </a:r>
            <a:r>
              <a:rPr lang="ru-RU" sz="1600" b="0" dirty="0" smtClean="0">
                <a:solidFill>
                  <a:schemeClr val="tx1"/>
                </a:solidFill>
              </a:rPr>
              <a:t>создание условий для развития и коррекции всех компонентов речи дошкольников с ТНР через чтение русских народных сказок и произведений русских писателей</a:t>
            </a: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183880" cy="41879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2600" dirty="0" smtClean="0"/>
              <a:t>- чтение книг русских писателей и русской народной литературы;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расширение кругозора через приобщение к русской литературе;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пополнение и расширение словарного запаса на материале книг русских писателей и народного фольклора;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стимулирование интереса к книге;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развитие навыков осмысленного чтения;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формирование навыков обсуждения художественного произведения;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развитие социальных навыков;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развитие связной речи;</a:t>
            </a:r>
          </a:p>
          <a:p>
            <a:pPr>
              <a:lnSpc>
                <a:spcPct val="170000"/>
              </a:lnSpc>
            </a:pPr>
            <a:r>
              <a:rPr lang="ru-RU" sz="2600" dirty="0" smtClean="0"/>
              <a:t>- освоение лексико-грамматических категорий языка через чтение русских народных сказок и произведений русских писателей.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643734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472" y="1214422"/>
            <a:ext cx="7929618" cy="5072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 настоящее время повсеместно наблюдается упрощение и оскуднение русского языка. Художественная литература, устное народное творчество  играют первостепенную роль в системе этнокультурного и нравственного воспитания детей дошкольного возраста с ТНР, а также в развитии всех компонентов речи. Они оказывает огромное влияние на развитие и обогащение детской речи, дают ребенку прекрасные образцы литературного языка. </a:t>
            </a:r>
            <a:endParaRPr lang="ru-RU" sz="1400" b="1" dirty="0" smtClean="0"/>
          </a:p>
          <a:p>
            <a:pPr>
              <a:lnSpc>
                <a:spcPct val="150000"/>
              </a:lnSpc>
            </a:pPr>
            <a:r>
              <a:rPr lang="ru-RU" sz="1400" dirty="0" smtClean="0"/>
              <a:t>Актуальность использования инновационной технологии «Сторисек» обусловлена необходимостью применения такой технологии, которая вызывает у детей интерес. Ведь если у ребёнка появляется интерес к деятельности, то повышается речевая и познавательная активность, активизируется непроизвольное внимание, повышается интерес к логопедическим занятиям, соответственно повышается учебная мотивация. Всё вышеперечисленное способствует достижению поставленных целей и повышению качества коррекционно-развивающего обучения детей с ТНР.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142984"/>
            <a:ext cx="5786478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Сторисек?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001056" cy="435771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ru-RU" sz="1200" b="1" dirty="0" smtClean="0"/>
              <a:t>«</a:t>
            </a:r>
            <a:r>
              <a:rPr lang="ru-RU" sz="1400" b="1" dirty="0" smtClean="0"/>
              <a:t>Сторисек», </a:t>
            </a:r>
            <a:r>
              <a:rPr lang="ru-RU" sz="1400" dirty="0" smtClean="0"/>
              <a:t>всемирно распространенный, но малоизвестный в России, британский, национальный литературный проект, который был разработан в Великобритании в 1994. В переводе с английского «Сторисек» означает «мешок историй».</a:t>
            </a:r>
          </a:p>
          <a:p>
            <a:pPr>
              <a:lnSpc>
                <a:spcPct val="160000"/>
              </a:lnSpc>
            </a:pPr>
            <a:r>
              <a:rPr lang="ru-RU" sz="1400" b="1" dirty="0" smtClean="0"/>
              <a:t>Основатель</a:t>
            </a:r>
            <a:r>
              <a:rPr lang="ru-RU" sz="1400" dirty="0" smtClean="0"/>
              <a:t> «Сторисека» Нейл </a:t>
            </a:r>
            <a:r>
              <a:rPr lang="ru-RU" sz="1400" dirty="0" err="1" smtClean="0"/>
              <a:t>Гриффитс</a:t>
            </a:r>
            <a:endParaRPr lang="ru-RU" sz="1400" dirty="0" smtClean="0"/>
          </a:p>
          <a:p>
            <a:pPr>
              <a:lnSpc>
                <a:spcPct val="160000"/>
              </a:lnSpc>
            </a:pPr>
            <a:r>
              <a:rPr lang="ru-RU" sz="1400" b="1" dirty="0" smtClean="0"/>
              <a:t>Главный компонент </a:t>
            </a:r>
            <a:r>
              <a:rPr lang="ru-RU" sz="1400" b="1" dirty="0" err="1" smtClean="0"/>
              <a:t>сторисека</a:t>
            </a:r>
            <a:r>
              <a:rPr lang="ru-RU" sz="1400" b="1" dirty="0" smtClean="0"/>
              <a:t> </a:t>
            </a:r>
            <a:r>
              <a:rPr lang="ru-RU" sz="1400" dirty="0" smtClean="0"/>
              <a:t>– художественная книга, высокого качества. С помощью художественной книги и сопутствующих ей компонентов воспитывается любовь к книге и чтению, развиваются литературные, социальные и коммуникативные навыки.</a:t>
            </a:r>
          </a:p>
          <a:p>
            <a:pPr>
              <a:lnSpc>
                <a:spcPct val="160000"/>
              </a:lnSpc>
            </a:pPr>
            <a:r>
              <a:rPr lang="ru-RU" sz="1400" b="1" dirty="0" smtClean="0"/>
              <a:t>Сторисек помогает </a:t>
            </a:r>
            <a:r>
              <a:rPr lang="ru-RU" sz="1400" dirty="0" smtClean="0"/>
              <a:t>сделать процесс чтения интересным событием для детей, создавая огромные возможности для организации коммуникативной деятельности детей, разнообразных дидактических, сюжетно-ролевых, театральных игр по художественному произведению.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созданием «Сторисека».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Подготовительный этап.</a:t>
            </a:r>
            <a:endParaRPr lang="ru-RU" sz="5600" dirty="0" smtClean="0"/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Определяется произведение детской художественной литературы, которому посвящается «Сторисек».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Подготавливается мешок для комплекта материалов.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Подбираются остальные компоненты для комплекта;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Разрабатываются литературные игры;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Разрабатываются «Шпаргалки для взрослых»;</a:t>
            </a:r>
          </a:p>
          <a:p>
            <a:pPr lvl="0">
              <a:lnSpc>
                <a:spcPct val="120000"/>
              </a:lnSpc>
            </a:pPr>
            <a:r>
              <a:rPr lang="ru-RU" sz="5600" dirty="0" smtClean="0"/>
              <a:t>Красочно оформляется опись готового «</a:t>
            </a:r>
            <a:r>
              <a:rPr lang="ru-RU" sz="5600" dirty="0" err="1" smtClean="0"/>
              <a:t>сторисека</a:t>
            </a:r>
            <a:r>
              <a:rPr lang="ru-RU" sz="5600" dirty="0" smtClean="0"/>
              <a:t>».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Основной этап.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1.  Работа с художественным произведением (чтение, вопросы по содержанию, рассматривание иллюстраций).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2. Работа с научно-популярной книгой (предложите поделиться своими впечатлениями об иллюстрациях; вспомните понравившиеся факты, например, о животных; составьте список вопросов, на которые дети хотели бы узнать ответы).</a:t>
            </a:r>
          </a:p>
          <a:p>
            <a:pPr>
              <a:lnSpc>
                <a:spcPct val="120000"/>
              </a:lnSpc>
            </a:pPr>
            <a:r>
              <a:rPr lang="ru-RU" sz="5600" dirty="0" smtClean="0"/>
              <a:t>3. Работа с аудиокнигой (коллективное прослушивание с одновременным рисованием, раскрашиванием.).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Завершающий этап.</a:t>
            </a:r>
            <a:endParaRPr lang="ru-RU" sz="5600" dirty="0" smtClean="0"/>
          </a:p>
          <a:p>
            <a:pPr>
              <a:lnSpc>
                <a:spcPct val="120000"/>
              </a:lnSpc>
            </a:pPr>
            <a:r>
              <a:rPr lang="ru-RU" sz="5600" dirty="0" smtClean="0"/>
              <a:t>Собираются впечатления о книге (произведении), уточняется запрос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находится в мешке?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5072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Это настоящий полотняный мешок довольно большого размера, внутри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/>
              <a:t>которого может находиться: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Художественная иллюстрированная детская книга;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Научно-популярная книга по теме;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Игрушки (мягкие, от </a:t>
            </a:r>
            <a:r>
              <a:rPr lang="ru-RU" sz="1600" i="1" dirty="0" smtClean="0"/>
              <a:t>«киндер-сюрприза»</a:t>
            </a:r>
            <a:r>
              <a:rPr lang="ru-RU" sz="1600" dirty="0" smtClean="0"/>
              <a:t>, резиновые фигурки, пальчиковые и перчаточные куклы, маски и т. д., являющиеся прообразами героев выбранного произведения;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Сопутствующие реквизиты, предметы быта и др.;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Аудиокнига;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Словесные игры;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Раскраски, карандаши, трафареты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Шпаргалки для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Мною была внедрена технология «Сторисек» по следующим художественным произведениям: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183880" cy="418795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ru-RU" sz="1500" dirty="0" smtClean="0"/>
              <a:t>«</a:t>
            </a:r>
            <a:r>
              <a:rPr lang="ru-RU" sz="1600" dirty="0" smtClean="0"/>
              <a:t>Айболит» К. Чуковского (в рамках лексической темы «Животные жарких стран»)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«Муха-цокотуха» К. Чуковского (в рамках лексической темы «Насекомые»)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«Мешок яблок» В.Г. </a:t>
            </a:r>
            <a:r>
              <a:rPr lang="ru-RU" sz="1600" dirty="0" err="1" smtClean="0"/>
              <a:t>Сутеева</a:t>
            </a:r>
            <a:r>
              <a:rPr lang="ru-RU" sz="1600" dirty="0" smtClean="0"/>
              <a:t> (в рамках лексической темы «Животные наших лесов»)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Русская народная сказка «Курочка, мышка и тетерев» (в рамках лексической темы «Хлеб. Хлебобулочные изделия»). 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Русская народная сказка «Морозко» (в рамках лексической темы «Зима»).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Русская народная сказка «Лиса и журавль» (в рамках лексической темы «Посуда»).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072494" cy="428628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/>
              <a:t>«Муха-цокотуха» К. Чуковского </a:t>
            </a:r>
            <a:r>
              <a:rPr lang="ru-RU" sz="2700" dirty="0" smtClean="0"/>
              <a:t>(в рамках лексической темы «Насекомые»)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IMG_20250313_104257_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31432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50313_104525_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00174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250314_101856_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857628"/>
            <a:ext cx="3000396" cy="2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250314_102648_9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1357298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50314_105122_0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1428736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183880" cy="35719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i="1" dirty="0" smtClean="0"/>
              <a:t>«Мешок яблок» В.Г. </a:t>
            </a:r>
            <a:r>
              <a:rPr lang="ru-RU" sz="2700" i="1" dirty="0" err="1" smtClean="0"/>
              <a:t>Сутеева</a:t>
            </a:r>
            <a:r>
              <a:rPr lang="ru-RU" sz="2700" i="1" dirty="0" smtClean="0"/>
              <a:t> </a:t>
            </a:r>
            <a:r>
              <a:rPr lang="ru-RU" sz="2700" dirty="0" smtClean="0"/>
              <a:t>(в рамках лексической темы «Животные наших лесов»)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50310_111618_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3429024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50310_112152_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1643073" cy="219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50310_154147_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1" y="1357298"/>
            <a:ext cx="1857388" cy="247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250310_154431_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143512"/>
            <a:ext cx="2066723" cy="1550042"/>
          </a:xfrm>
          <a:prstGeom prst="rect">
            <a:avLst/>
          </a:prstGeom>
        </p:spPr>
      </p:pic>
      <p:pic>
        <p:nvPicPr>
          <p:cNvPr id="9" name="Рисунок 8" descr="IMG_20250310_154751_1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3714752"/>
            <a:ext cx="2607554" cy="195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250310_155302_5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571612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50310_160921_28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2214553"/>
            <a:ext cx="2304849" cy="172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359</TotalTime>
  <Words>547</Words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Муниципальное бюджетное дошкольное образовательное учреждение «Детский сад комбинированного вида № 19 «Рябинка» ___________________________________________________________________ 658204, г. Рубцовск, ул. Комсомольская, 65 тел. +7 (38557) 7-59-69, 7-59-70   «Использование инновационной технологии «Сторисек» в работе с детьми с ТНР».</vt:lpstr>
      <vt:lpstr>Цель использования технологии «Сторисек» в логопедии — создание условий для развития и коррекции всех компонентов речи дошкольников с ТНР через чтение русских народных сказок и произведений русских писателей </vt:lpstr>
      <vt:lpstr>Актуальность </vt:lpstr>
      <vt:lpstr>Что такое Сторисек? </vt:lpstr>
      <vt:lpstr>Этапы работы над созданием «Сторисека». </vt:lpstr>
      <vt:lpstr>Что находится в мешке? </vt:lpstr>
      <vt:lpstr>Мною была внедрена технология «Сторисек» по следующим художественным произведениям:</vt:lpstr>
      <vt:lpstr>«Муха-цокотуха» К. Чуковского (в рамках лексической темы «Насекомые») </vt:lpstr>
      <vt:lpstr>«Мешок яблок» В.Г. Сутеева (в рамках лексической темы «Животные наших лесов») </vt:lpstr>
      <vt:lpstr> Русская народная сказка «Курочка, мышка и тетерев» (в рамках лексической темы «Хлеб. Хлебобулочные изделия»). </vt:lpstr>
      <vt:lpstr>Русская народная сказка «Морозко» (в рамках лексической темы «Зима»). </vt:lpstr>
      <vt:lpstr>Русская народная сказка «Лиса и журавль» (в рамках лексической темы «Посуда»). </vt:lpstr>
      <vt:lpstr>«Айболит» К. Чуковского (в рамках лексической темы «Животные жарких стран»)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«Использование инновационной технологии «Сторисек» в работе с детьми с ТНР».</dc:title>
  <dc:creator>Admin</dc:creator>
  <cp:lastModifiedBy>Lenovo</cp:lastModifiedBy>
  <cp:revision>45</cp:revision>
  <dcterms:created xsi:type="dcterms:W3CDTF">2025-03-13T11:29:37Z</dcterms:created>
  <dcterms:modified xsi:type="dcterms:W3CDTF">2025-03-17T14:44:27Z</dcterms:modified>
</cp:coreProperties>
</file>