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70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театр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26ED-95C5-4406-872E-C4A008EDD2F4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AD7C-3F30-4A93-A65A-6D39F8F67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A68C-0E57-43DB-AB56-52A6D69EFC7D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5137-5829-49F3-86E4-E3801DAFA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6235-0B31-4ABE-AF59-DB016840E4C5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C868-29AD-4053-8D1E-232B41EBA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7538-B648-499D-8D74-47D7FEFA1DC0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63DE-567C-47BF-BB4B-3E0519735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3795-EDAA-4992-9B6C-8D3609F5B929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471A-5732-40FC-A7BE-C90E806E6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BC65-6E5F-4169-B34E-407DF3C48CE8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F535-6BCA-4716-83F7-0C3D511F7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4E2C-D2C2-4F02-B674-9BA69B0F9549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C3C4-23CE-4890-8398-4E77A17A1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1245-5A80-48A5-BBC5-2397FECAEB6F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3345E-B233-4178-BD79-E9CC76A14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48FA-10F8-4E35-86FE-985568026CF7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A2357-AA78-4045-8B61-EE05042B0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F670-210D-4AFC-9808-E60C41184543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2186-512D-4346-BAAD-4B56BFC98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001463-5FA1-47A4-A97D-E0C8FC89ECA6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09292C-F3E4-455A-894E-AC7972FBE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3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61" r:id="rId5"/>
    <p:sldLayoutId id="2147483656" r:id="rId6"/>
    <p:sldLayoutId id="2147483655" r:id="rId7"/>
    <p:sldLayoutId id="2147483654" r:id="rId8"/>
    <p:sldLayoutId id="2147483653" r:id="rId9"/>
    <p:sldLayoutId id="214748365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20"/>
          <p:cNvSpPr txBox="1">
            <a:spLocks/>
          </p:cNvSpPr>
          <p:nvPr/>
        </p:nvSpPr>
        <p:spPr bwMode="auto">
          <a:xfrm>
            <a:off x="250825" y="5105400"/>
            <a:ext cx="568801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b="1" i="1" dirty="0">
                <a:solidFill>
                  <a:srgbClr val="800000"/>
                </a:solidFill>
                <a:latin typeface="Constantia" pitchFamily="18" charset="0"/>
                <a:ea typeface="Aharoni"/>
                <a:cs typeface="Aharoni"/>
              </a:rPr>
              <a:t>    </a:t>
            </a:r>
            <a:r>
              <a:rPr lang="ru-RU" b="1" i="1" dirty="0" err="1">
                <a:solidFill>
                  <a:srgbClr val="800000"/>
                </a:solidFill>
                <a:latin typeface="Constantia" pitchFamily="18" charset="0"/>
                <a:ea typeface="Aharoni"/>
                <a:cs typeface="Aharoni"/>
              </a:rPr>
              <a:t>Мулина</a:t>
            </a:r>
            <a:r>
              <a:rPr lang="ru-RU" b="1" i="1" dirty="0">
                <a:solidFill>
                  <a:srgbClr val="800000"/>
                </a:solidFill>
                <a:latin typeface="Constantia" pitchFamily="18" charset="0"/>
                <a:ea typeface="Aharoni"/>
                <a:cs typeface="Aharoni"/>
              </a:rPr>
              <a:t> Светлана Ивановна,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b="1" i="1" dirty="0" smtClean="0">
                <a:solidFill>
                  <a:srgbClr val="800000"/>
                </a:solidFill>
                <a:latin typeface="Constantia" pitchFamily="18" charset="0"/>
                <a:ea typeface="Aharoni"/>
                <a:cs typeface="Aharoni"/>
              </a:rPr>
              <a:t>Воспитатель</a:t>
            </a:r>
            <a:endParaRPr lang="ru-RU" b="1" i="1" dirty="0">
              <a:solidFill>
                <a:srgbClr val="800000"/>
              </a:solidFill>
              <a:latin typeface="Constantia" pitchFamily="18" charset="0"/>
              <a:ea typeface="Aharoni"/>
              <a:cs typeface="Aharoni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b="1" i="1" dirty="0">
                <a:solidFill>
                  <a:srgbClr val="800000"/>
                </a:solidFill>
                <a:latin typeface="Constantia" pitchFamily="18" charset="0"/>
                <a:ea typeface="Aharoni"/>
                <a:cs typeface="Aharoni"/>
              </a:rPr>
              <a:t>МБДОУ «Детский сад № </a:t>
            </a:r>
            <a:r>
              <a:rPr lang="ru-RU" b="1" i="1" dirty="0">
                <a:solidFill>
                  <a:srgbClr val="800000"/>
                </a:solidFill>
                <a:latin typeface="Arial Black" pitchFamily="34" charset="0"/>
                <a:ea typeface="Aharoni"/>
                <a:cs typeface="Aharoni"/>
              </a:rPr>
              <a:t>19 </a:t>
            </a:r>
            <a:r>
              <a:rPr lang="ru-RU" b="1" i="1" dirty="0">
                <a:solidFill>
                  <a:srgbClr val="800000"/>
                </a:solidFill>
                <a:latin typeface="Constantia" pitchFamily="18" charset="0"/>
                <a:ea typeface="Aharoni"/>
                <a:cs typeface="Aharoni"/>
              </a:rPr>
              <a:t>«Рябинка»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b="1" i="1" dirty="0">
                <a:solidFill>
                  <a:srgbClr val="800000"/>
                </a:solidFill>
                <a:latin typeface="Constantia" pitchFamily="18" charset="0"/>
                <a:ea typeface="Aharoni"/>
                <a:cs typeface="Aharoni"/>
              </a:rPr>
              <a:t>г.Рубцовск</a:t>
            </a:r>
            <a:endParaRPr lang="ru-RU" b="1" i="1" dirty="0">
              <a:solidFill>
                <a:srgbClr val="800000"/>
              </a:solidFill>
              <a:latin typeface="Cambria" pitchFamily="18" charset="0"/>
              <a:ea typeface="Aharoni"/>
              <a:cs typeface="Aharoni"/>
            </a:endParaRPr>
          </a:p>
        </p:txBody>
      </p:sp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268538" y="1916113"/>
            <a:ext cx="4824412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rgbClr val="660033"/>
              </a:solidFill>
            </a:endParaRPr>
          </a:p>
          <a:p>
            <a:pPr algn="ctr"/>
            <a:r>
              <a:rPr lang="ru-RU" sz="2400" b="1">
                <a:solidFill>
                  <a:srgbClr val="990033"/>
                </a:solidFill>
              </a:rPr>
              <a:t>Театрализованная деятельность</a:t>
            </a:r>
          </a:p>
          <a:p>
            <a:pPr algn="ctr"/>
            <a:r>
              <a:rPr lang="ru-RU" sz="2400" b="1">
                <a:solidFill>
                  <a:srgbClr val="990033"/>
                </a:solidFill>
              </a:rPr>
              <a:t>в развитии творческих способностей</a:t>
            </a:r>
          </a:p>
          <a:p>
            <a:pPr algn="ctr"/>
            <a:r>
              <a:rPr lang="ru-RU" sz="2400" b="1">
                <a:solidFill>
                  <a:srgbClr val="990033"/>
                </a:solidFill>
              </a:rPr>
              <a:t>детей дошкольного возраста</a:t>
            </a:r>
          </a:p>
          <a:p>
            <a:pPr algn="ctr"/>
            <a:endParaRPr lang="ru-RU" sz="1600" b="1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95288" y="359410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21507" name="Заголовок 1"/>
          <p:cNvSpPr>
            <a:spLocks/>
          </p:cNvSpPr>
          <p:nvPr/>
        </p:nvSpPr>
        <p:spPr bwMode="auto">
          <a:xfrm>
            <a:off x="1042988" y="620713"/>
            <a:ext cx="73453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i="1">
                <a:solidFill>
                  <a:srgbClr val="990033"/>
                </a:solidFill>
                <a:latin typeface="Vivaldi" pitchFamily="66" charset="0"/>
              </a:rPr>
              <a:t>Интеграция областей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55650" y="1662113"/>
            <a:ext cx="7416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ХУДОЖЕСТВЕННО-ЭСТЕТИЧЕСКОЕ  РАЗВИТИЕ</a:t>
            </a:r>
          </a:p>
          <a:p>
            <a:endParaRPr lang="ru-RU" b="1"/>
          </a:p>
          <a:p>
            <a:r>
              <a:rPr lang="ru-RU" b="1"/>
              <a:t>- </a:t>
            </a:r>
            <a:r>
              <a:rPr lang="ru-RU"/>
              <a:t> приобщение к высокохудожественной литературе;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- развитие воображения;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- приобщение к совместной дизайн-деятельности по моделированию элементов костюма, декораций, атрибутов;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- создание выразительного художественного образа;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Организация коллективной работы при создании многофигурных сюжетных композиций;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- обучение самостоятельному нахождению приемов изображения, материалов.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95288" y="359410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22531" name="Заголовок 1"/>
          <p:cNvSpPr>
            <a:spLocks/>
          </p:cNvSpPr>
          <p:nvPr/>
        </p:nvSpPr>
        <p:spPr bwMode="auto">
          <a:xfrm>
            <a:off x="971550" y="7651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990033"/>
                </a:solidFill>
                <a:latin typeface="Vivaldi" pitchFamily="66" charset="0"/>
              </a:rPr>
              <a:t>ИНТЕЛЛЕКТУАЛЬНЫЙ ХОККЕЙ</a:t>
            </a:r>
            <a:br>
              <a:rPr lang="ru-RU" sz="2800" b="1" i="1">
                <a:solidFill>
                  <a:srgbClr val="990033"/>
                </a:solidFill>
                <a:latin typeface="Vivaldi" pitchFamily="66" charset="0"/>
              </a:rPr>
            </a:br>
            <a:r>
              <a:rPr lang="ru-RU" sz="2400" b="1" i="1">
                <a:solidFill>
                  <a:srgbClr val="990033"/>
                </a:solidFill>
                <a:latin typeface="Vivaldi" pitchFamily="66" charset="0"/>
              </a:rPr>
              <a:t>и слайд-шоу (приложение 1)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95288" y="3603625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971550" y="1803400"/>
            <a:ext cx="72009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Цель: Актуализировать знания воспитателей о видах театра </a:t>
            </a:r>
          </a:p>
          <a:p>
            <a:r>
              <a:rPr lang="ru-RU" b="1"/>
              <a:t>и театральной деятельности дошкольников.</a:t>
            </a:r>
          </a:p>
          <a:p>
            <a:r>
              <a:rPr lang="ru-RU" b="1"/>
              <a:t>     Педагоги делятся на 2 команды. В каждой команде 1 нападающий, 1 вратарь, остальные защитники. Нападающий берет шайбу (с вопросом) и нападает на команду соперников.</a:t>
            </a:r>
          </a:p>
          <a:p>
            <a:r>
              <a:rPr lang="ru-RU" b="1"/>
              <a:t>Шайба поступает к защитникам. У них есть 20 сек. чтобы обсудить вопрос и дать ответ. Если ответ правильный, то на слайд-шоу появляется правильный ответ (картинка) и отвечающая команда переходит в наступление. Если ответ не правильный, то шайба переходит к вратарю, который должен без раздумий сразу отвечать. Если правильного ответа не поступило, то команда пропустила гол. А правильный ответ дает судья-ведущий.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971550" y="3927475"/>
            <a:ext cx="75612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990033"/>
                </a:solidFill>
                <a:latin typeface="Vivaldi" pitchFamily="66" charset="0"/>
              </a:rPr>
              <a:t>Видео-показ театрализованного спектакля </a:t>
            </a:r>
            <a:r>
              <a:rPr lang="ru-RU" sz="2200" b="1" i="1">
                <a:cs typeface="Arial" charset="0"/>
              </a:rPr>
              <a:t>детей 2-ой младшей группы по сказке Сутеева «Под грибом» (приложение 3).</a:t>
            </a:r>
          </a:p>
        </p:txBody>
      </p:sp>
      <p:sp>
        <p:nvSpPr>
          <p:cNvPr id="23555" name="Заголовок 1"/>
          <p:cNvSpPr>
            <a:spLocks/>
          </p:cNvSpPr>
          <p:nvPr/>
        </p:nvSpPr>
        <p:spPr bwMode="auto">
          <a:xfrm>
            <a:off x="1116013" y="692150"/>
            <a:ext cx="73453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990033"/>
                </a:solidFill>
                <a:latin typeface="Vivaldi" pitchFamily="66" charset="0"/>
              </a:rPr>
              <a:t>Доклад и презентация на тему:</a:t>
            </a:r>
            <a:br>
              <a:rPr lang="ru-RU" sz="2800" b="1" i="1">
                <a:solidFill>
                  <a:srgbClr val="990033"/>
                </a:solidFill>
                <a:latin typeface="Vivaldi" pitchFamily="66" charset="0"/>
              </a:rPr>
            </a:br>
            <a:r>
              <a:rPr lang="ru-RU" sz="2800" b="1" i="1">
                <a:solidFill>
                  <a:srgbClr val="990033"/>
                </a:solidFill>
                <a:latin typeface="Vivaldi" pitchFamily="66" charset="0"/>
              </a:rPr>
              <a:t> «Развитие театральной деятельности </a:t>
            </a:r>
            <a:br>
              <a:rPr lang="ru-RU" sz="2800" b="1" i="1">
                <a:solidFill>
                  <a:srgbClr val="990033"/>
                </a:solidFill>
                <a:latin typeface="Vivaldi" pitchFamily="66" charset="0"/>
              </a:rPr>
            </a:br>
            <a:r>
              <a:rPr lang="ru-RU" sz="2800" b="1" i="1">
                <a:solidFill>
                  <a:srgbClr val="990033"/>
                </a:solidFill>
                <a:latin typeface="Vivaldi" pitchFamily="66" charset="0"/>
              </a:rPr>
              <a:t>детей во 2-ой младшей группе»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11188" y="2349500"/>
            <a:ext cx="8353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Воспитатель высшей квалификационной категории  </a:t>
            </a:r>
          </a:p>
          <a:p>
            <a:pPr algn="ctr"/>
            <a:r>
              <a:rPr lang="ru-RU" b="1"/>
              <a:t>Кунгурова Ирина Владимировна представляет доклад </a:t>
            </a:r>
          </a:p>
          <a:p>
            <a:pPr algn="ctr"/>
            <a:r>
              <a:rPr lang="ru-RU" b="1"/>
              <a:t>из опыта работы</a:t>
            </a:r>
            <a:r>
              <a:rPr lang="ru-RU"/>
              <a:t>  </a:t>
            </a:r>
            <a:r>
              <a:rPr lang="ru-RU" b="1"/>
              <a:t>(приложение 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95288" y="359410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24579" name="Заголовок 1"/>
          <p:cNvSpPr>
            <a:spLocks/>
          </p:cNvSpPr>
          <p:nvPr/>
        </p:nvSpPr>
        <p:spPr bwMode="auto">
          <a:xfrm>
            <a:off x="1042988" y="404813"/>
            <a:ext cx="73453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>
                <a:solidFill>
                  <a:srgbClr val="990033"/>
                </a:solidFill>
                <a:latin typeface="Vivaldi" pitchFamily="66" charset="0"/>
              </a:rPr>
              <a:t>Развивающая предметно-пространственная среда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55650" y="1798638"/>
            <a:ext cx="74168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     Среда является одним из основных средств развития личности ребенка, источником его индивидуальных знаний и социального опыта. предметно-пространственная среда должна обеспечивать право и свободу выбора каждого ребенка на любимое занятие или на театрализацию любимого произведения. Поэтому в зоне театрализованной деятельности должны быть разные виды кукольного театра, детские рисунки, атрибуты для драматизации и др. Кроме того, необходимо периодическое обновление материала, ориентированного на интересы разных детей. Для обеспечения оптимального баланса совместной и самостоятельной театрализованной деятельности детей в каждой возрастной группе должна быть оборудована театральная зона или уголок сказки, где ребенок может побыть один и порепетировать какую-либо роль перед зеркалом или еще раз просмотреть иллюстрации к спектаклю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95288" y="359410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25603" name="Заголовок 1"/>
          <p:cNvSpPr>
            <a:spLocks/>
          </p:cNvSpPr>
          <p:nvPr/>
        </p:nvSpPr>
        <p:spPr bwMode="auto">
          <a:xfrm>
            <a:off x="1042988" y="404813"/>
            <a:ext cx="73453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>
                <a:solidFill>
                  <a:srgbClr val="990033"/>
                </a:solidFill>
                <a:latin typeface="Vivaldi" pitchFamily="66" charset="0"/>
              </a:rPr>
              <a:t>Развивающая предметно-пространственная среда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684213" y="369570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/>
          </a:p>
        </p:txBody>
      </p:sp>
      <p:pic>
        <p:nvPicPr>
          <p:cNvPr id="25605" name="Рисунок 1"/>
          <p:cNvPicPr>
            <a:picLocks noChangeAspect="1" noChangeArrowheads="1"/>
          </p:cNvPicPr>
          <p:nvPr/>
        </p:nvPicPr>
        <p:blipFill>
          <a:blip r:embed="rId2" cstate="print"/>
          <a:srcRect l="5934" t="25247" r="17267" b="14694"/>
          <a:stretch>
            <a:fillRect/>
          </a:stretch>
        </p:blipFill>
        <p:spPr bwMode="auto">
          <a:xfrm>
            <a:off x="468313" y="1557338"/>
            <a:ext cx="3354387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2"/>
          <p:cNvPicPr>
            <a:picLocks noChangeAspect="1" noChangeArrowheads="1"/>
          </p:cNvPicPr>
          <p:nvPr/>
        </p:nvPicPr>
        <p:blipFill>
          <a:blip r:embed="rId3" cstate="print"/>
          <a:srcRect l="14818" t="7144" r="8925" b="5130"/>
          <a:stretch>
            <a:fillRect/>
          </a:stretch>
        </p:blipFill>
        <p:spPr bwMode="auto">
          <a:xfrm>
            <a:off x="3995738" y="1989138"/>
            <a:ext cx="482441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95288" y="359410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26627" name="Заголовок 1"/>
          <p:cNvSpPr>
            <a:spLocks/>
          </p:cNvSpPr>
          <p:nvPr/>
        </p:nvSpPr>
        <p:spPr bwMode="auto">
          <a:xfrm>
            <a:off x="1042988" y="404813"/>
            <a:ext cx="73453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>
                <a:solidFill>
                  <a:srgbClr val="990033"/>
                </a:solidFill>
                <a:latin typeface="Vivaldi" pitchFamily="66" charset="0"/>
              </a:rPr>
              <a:t>Развивающая предметно-пространственная среда</a:t>
            </a:r>
          </a:p>
          <a:p>
            <a:pPr algn="ctr"/>
            <a:r>
              <a:rPr lang="ru-RU" sz="2400" b="1" i="1">
                <a:solidFill>
                  <a:srgbClr val="990033"/>
                </a:solidFill>
                <a:latin typeface="Vivaldi" pitchFamily="66" charset="0"/>
              </a:rPr>
              <a:t>Ясельные группы «Солнышко», «Ягодка»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684213" y="369570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/>
          </a:p>
        </p:txBody>
      </p:sp>
      <p:pic>
        <p:nvPicPr>
          <p:cNvPr id="26629" name="Picture 13" descr="DSC06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724400"/>
            <a:ext cx="374491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DSC064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81525"/>
            <a:ext cx="345598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DSC064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73238"/>
            <a:ext cx="24209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DSC064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1773238"/>
            <a:ext cx="21605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 descr="DSC064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2133600"/>
            <a:ext cx="33845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95288" y="359410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27651" name="Заголовок 1"/>
          <p:cNvSpPr>
            <a:spLocks/>
          </p:cNvSpPr>
          <p:nvPr/>
        </p:nvSpPr>
        <p:spPr bwMode="auto">
          <a:xfrm>
            <a:off x="971550" y="620713"/>
            <a:ext cx="73453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990033"/>
                </a:solidFill>
                <a:latin typeface="Vivaldi" pitchFamily="66" charset="0"/>
              </a:rPr>
              <a:t>2 младшая группа «Пчелки»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84213" y="369570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/>
          </a:p>
        </p:txBody>
      </p:sp>
      <p:pic>
        <p:nvPicPr>
          <p:cNvPr id="27653" name="Рисунок 10" descr="C:\Users\USER\Desktop\DSC06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3960813"/>
            <a:ext cx="3502025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11" descr="C:\Users\USER\Desktop\DSC06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709738"/>
            <a:ext cx="296703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12" descr="C:\Users\USER\Desktop\DSC06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704975"/>
            <a:ext cx="280828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3" descr="C:\Users\USER\Desktop\DSC06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21163"/>
            <a:ext cx="331311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4" descr="C:\Users\USER\Desktop\Фото театра\DSC064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4363" y="2000250"/>
            <a:ext cx="320516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95288" y="359410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28675" name="Заголовок 1"/>
          <p:cNvSpPr>
            <a:spLocks/>
          </p:cNvSpPr>
          <p:nvPr/>
        </p:nvSpPr>
        <p:spPr bwMode="auto">
          <a:xfrm>
            <a:off x="971550" y="620713"/>
            <a:ext cx="73453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990033"/>
                </a:solidFill>
                <a:latin typeface="Vivaldi" pitchFamily="66" charset="0"/>
              </a:rPr>
              <a:t>Средняя группа «Знайки»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84213" y="369570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/>
          </a:p>
        </p:txBody>
      </p:sp>
      <p:pic>
        <p:nvPicPr>
          <p:cNvPr id="28677" name="Picture 6" descr="DSC064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213100"/>
            <a:ext cx="2643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DSC064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386263"/>
            <a:ext cx="37433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 descr="DSC064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217613"/>
            <a:ext cx="331152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 descr="DSC063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1557338"/>
            <a:ext cx="38163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95288" y="359410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29699" name="Заголовок 1"/>
          <p:cNvSpPr>
            <a:spLocks/>
          </p:cNvSpPr>
          <p:nvPr/>
        </p:nvSpPr>
        <p:spPr bwMode="auto">
          <a:xfrm>
            <a:off x="971550" y="620713"/>
            <a:ext cx="73453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990033"/>
                </a:solidFill>
                <a:latin typeface="Vivaldi" pitchFamily="66" charset="0"/>
              </a:rPr>
              <a:t>Старшая группа «Сказка»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684213" y="369570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/>
          </a:p>
        </p:txBody>
      </p:sp>
      <p:pic>
        <p:nvPicPr>
          <p:cNvPr id="29701" name="Рисунок 11" descr="C:\Users\USER\Desktop\DSC06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325938"/>
            <a:ext cx="298767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12" descr="C:\Users\USER\Desktop\DSC06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90613"/>
            <a:ext cx="22987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13" descr="C:\Users\USER\Desktop\DSC06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138" y="1449388"/>
            <a:ext cx="2116137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14" descr="C:\Users\USER\Desktop\DSC064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5238" y="3429000"/>
            <a:ext cx="223202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15" descr="C:\Users\USER\Desktop\DSC063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1314450"/>
            <a:ext cx="280828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16" descr="C:\Users\USER\Desktop\DSC063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0138" y="4149725"/>
            <a:ext cx="2568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95288" y="359410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30723" name="Заголовок 1"/>
          <p:cNvSpPr>
            <a:spLocks/>
          </p:cNvSpPr>
          <p:nvPr/>
        </p:nvSpPr>
        <p:spPr bwMode="auto">
          <a:xfrm>
            <a:off x="1301750" y="549275"/>
            <a:ext cx="73453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>
                <a:solidFill>
                  <a:srgbClr val="990033"/>
                </a:solidFill>
                <a:latin typeface="Vivaldi" pitchFamily="66" charset="0"/>
              </a:rPr>
              <a:t>Творческая мастерская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84213" y="369570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/>
          </a:p>
        </p:txBody>
      </p:sp>
      <p:sp>
        <p:nvSpPr>
          <p:cNvPr id="30725" name="Заголовок 1"/>
          <p:cNvSpPr>
            <a:spLocks/>
          </p:cNvSpPr>
          <p:nvPr/>
        </p:nvSpPr>
        <p:spPr bwMode="auto">
          <a:xfrm>
            <a:off x="1123950" y="11334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30726" name="Заголовок 1"/>
          <p:cNvSpPr>
            <a:spLocks/>
          </p:cNvSpPr>
          <p:nvPr/>
        </p:nvSpPr>
        <p:spPr bwMode="auto">
          <a:xfrm>
            <a:off x="1276350" y="12858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latin typeface="Calibri" pitchFamily="34" charset="0"/>
              </a:rPr>
              <a:t>Цель: Развитие творческих способностей педагогов.</a:t>
            </a:r>
          </a:p>
          <a:p>
            <a:pPr algn="ctr"/>
            <a:r>
              <a:rPr lang="ru-RU" sz="2000" b="1">
                <a:latin typeface="Calibri" pitchFamily="34" charset="0"/>
              </a:rPr>
              <a:t>Изготовление народной игрушки «Зайка»</a:t>
            </a:r>
          </a:p>
        </p:txBody>
      </p:sp>
      <p:pic>
        <p:nvPicPr>
          <p:cNvPr id="30727" name="Рисунок 3" descr="C:\Users\notebook5\Desktop\DSC06491.JPG"/>
          <p:cNvPicPr>
            <a:picLocks noChangeAspect="1" noChangeArrowheads="1"/>
          </p:cNvPicPr>
          <p:nvPr/>
        </p:nvPicPr>
        <p:blipFill>
          <a:blip r:embed="rId2" cstate="print"/>
          <a:srcRect l="26462" r="17717" b="7326"/>
          <a:stretch>
            <a:fillRect/>
          </a:stretch>
        </p:blipFill>
        <p:spPr bwMode="auto">
          <a:xfrm>
            <a:off x="395288" y="2060575"/>
            <a:ext cx="36004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" descr="C:\Users\notebook5\Desktop\DSC06498.JPG"/>
          <p:cNvPicPr>
            <a:picLocks noChangeAspect="1" noChangeArrowheads="1"/>
          </p:cNvPicPr>
          <p:nvPr/>
        </p:nvPicPr>
        <p:blipFill>
          <a:blip r:embed="rId3" cstate="print"/>
          <a:srcRect l="16228" r="11893"/>
          <a:stretch>
            <a:fillRect/>
          </a:stretch>
        </p:blipFill>
        <p:spPr bwMode="auto">
          <a:xfrm>
            <a:off x="4067175" y="3933825"/>
            <a:ext cx="309721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2" descr="C:\Users\notebook5\Desktop\DSC06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916113"/>
            <a:ext cx="17907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1116013" y="981075"/>
            <a:ext cx="6911975" cy="503238"/>
          </a:xfrm>
        </p:spPr>
        <p:txBody>
          <a:bodyPr/>
          <a:lstStyle/>
          <a:p>
            <a:pPr algn="ctr" eaLnBrk="1" hangingPunct="1"/>
            <a:r>
              <a:rPr lang="ru-RU" sz="2800" i="1" cap="none" smtClean="0">
                <a:solidFill>
                  <a:srgbClr val="990033"/>
                </a:solidFill>
                <a:latin typeface="Vivaldi" pitchFamily="66" charset="0"/>
              </a:rPr>
              <a:t>Приветствие  «Минута славы»</a:t>
            </a:r>
          </a:p>
        </p:txBody>
      </p:sp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3305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      </a:t>
            </a:r>
            <a:r>
              <a:rPr lang="ru-RU" sz="1800" b="1" smtClean="0">
                <a:solidFill>
                  <a:schemeClr val="tx1"/>
                </a:solidFill>
                <a:latin typeface="Arial" charset="0"/>
              </a:rPr>
              <a:t>Цель: снятие психоэмоционального напряжения, развитие творческого потенциала педагогов.</a:t>
            </a:r>
          </a:p>
          <a:p>
            <a:r>
              <a:rPr lang="ru-RU" sz="1800" smtClean="0">
                <a:solidFill>
                  <a:srgbClr val="898989"/>
                </a:solidFill>
                <a:latin typeface="Arial" charset="0"/>
              </a:rPr>
              <a:t>      </a:t>
            </a:r>
            <a:r>
              <a:rPr lang="ru-RU" sz="1800" b="1" smtClean="0">
                <a:solidFill>
                  <a:schemeClr val="tx1"/>
                </a:solidFill>
                <a:latin typeface="Arial" charset="0"/>
              </a:rPr>
              <a:t>Сегодня во время приветствия  каждому педагогу предоставляется «Минута славы». Это минута театральной славы, т.е. вы имеете возможность показать свои творческие, театральные способности.</a:t>
            </a:r>
          </a:p>
          <a:p>
            <a:r>
              <a:rPr lang="ru-RU" sz="1800" b="1" smtClean="0">
                <a:solidFill>
                  <a:schemeClr val="tx1"/>
                </a:solidFill>
                <a:latin typeface="Arial" charset="0"/>
              </a:rPr>
              <a:t>     Каждый педагог получает задание – словосочетание (на лепестке), необходимо представить то, что написано и передать, т.е. изобразить с помощью движений, жестов, мимики, характерных звуков то, что написано на лепестке.  А наши зрители будут угадывать что или кого вы изобразили.</a:t>
            </a:r>
          </a:p>
          <a:p>
            <a:endParaRPr lang="ru-RU" sz="1800" b="1" smtClean="0">
              <a:solidFill>
                <a:schemeClr val="tx1"/>
              </a:solidFill>
              <a:latin typeface="Arial" charset="0"/>
            </a:endParaRPr>
          </a:p>
          <a:p>
            <a:endParaRPr lang="ru-RU" sz="18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95288" y="359410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31747" name="Заголовок 1"/>
          <p:cNvSpPr>
            <a:spLocks/>
          </p:cNvSpPr>
          <p:nvPr/>
        </p:nvSpPr>
        <p:spPr bwMode="auto">
          <a:xfrm>
            <a:off x="971550" y="836613"/>
            <a:ext cx="7345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>
                <a:solidFill>
                  <a:srgbClr val="990033"/>
                </a:solidFill>
                <a:latin typeface="Vivaldi" pitchFamily="66" charset="0"/>
              </a:rPr>
              <a:t>Социальное партнерство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684213" y="369570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971550" y="1624013"/>
            <a:ext cx="77263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     На современном этапе </a:t>
            </a:r>
            <a:r>
              <a:rPr lang="ru-RU" b="1"/>
              <a:t>ДОУ должно стать открытой </a:t>
            </a:r>
          </a:p>
          <a:p>
            <a:r>
              <a:rPr lang="ru-RU" b="1"/>
              <a:t>социальной системой. На протяжении многих лет</a:t>
            </a:r>
          </a:p>
          <a:p>
            <a:r>
              <a:rPr lang="ru-RU" b="1"/>
              <a:t> социальными партнерами МБДОУ «Детский сад № 19 «Рябинка» </a:t>
            </a:r>
          </a:p>
          <a:p>
            <a:r>
              <a:rPr lang="ru-RU" b="1"/>
              <a:t>является кукольный театр им. А.К.Брахмана.</a:t>
            </a:r>
          </a:p>
          <a:p>
            <a:endParaRPr lang="ru-RU" b="1"/>
          </a:p>
          <a:p>
            <a:r>
              <a:rPr lang="ru-RU" b="1" i="1">
                <a:solidFill>
                  <a:srgbClr val="990033"/>
                </a:solidFill>
                <a:latin typeface="Vivaldi" pitchFamily="66" charset="0"/>
              </a:rPr>
              <a:t>ПЛАНШЕТНЫЙ ТЕАТР</a:t>
            </a:r>
          </a:p>
        </p:txBody>
      </p:sp>
      <p:pic>
        <p:nvPicPr>
          <p:cNvPr id="31750" name="Picture 7" descr="i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900" y="2924175"/>
            <a:ext cx="32829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95288" y="359410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32771" name="Заголовок 1"/>
          <p:cNvSpPr>
            <a:spLocks/>
          </p:cNvSpPr>
          <p:nvPr/>
        </p:nvSpPr>
        <p:spPr bwMode="auto">
          <a:xfrm>
            <a:off x="971550" y="836613"/>
            <a:ext cx="7345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>
                <a:solidFill>
                  <a:srgbClr val="990033"/>
                </a:solidFill>
                <a:latin typeface="Vivaldi" pitchFamily="66" charset="0"/>
              </a:rPr>
              <a:t>Рефлексия.</a:t>
            </a:r>
            <a:r>
              <a:rPr lang="ru-RU" sz="3200" b="1" i="1">
                <a:solidFill>
                  <a:srgbClr val="990033"/>
                </a:solidFill>
              </a:rPr>
              <a:t> </a:t>
            </a:r>
            <a:r>
              <a:rPr lang="ru-RU" sz="3200" b="1" i="1">
                <a:solidFill>
                  <a:srgbClr val="990033"/>
                </a:solidFill>
                <a:latin typeface="Vivaldi" pitchFamily="66" charset="0"/>
              </a:rPr>
              <a:t>Итоги.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84213" y="369570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55650" y="1525588"/>
            <a:ext cx="74168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Уважаемые педагоги! В ходе нашего семинара-практикума мы еще раз убедились в огромном потенциале театрализованных игр для развития творческой личности. Театрализованная деятельность интегративна, в ней восприятие, мышление, воображение, речь выступают в тесной взаимосвязи друг с другом, проявляются в разных видах детской активности: речевой, двигательной, музыкальной, художественной.  Через различные виды детской театральной деятельности проходит самореализация ребенка, он  переносится в сказочный, увлекательный мир познает, что такое дружба, доброта, честность, правдивость; учится перевоплощаться в роль, используя разные средства выразительности: мимику, пантомимику, интонацию. </a:t>
            </a:r>
          </a:p>
          <a:p>
            <a:pPr algn="ctr"/>
            <a:r>
              <a:rPr lang="ru-RU" b="1"/>
              <a:t>Закончить нашу встречу хочется  замечательными словами Б.М.Теплова: «Театр – это волшебный мир. Он дает уроки красоты, морали и нравственности. А чем они богаче, тем успешнее идет развитие духовного  мира детей…”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Подзаголовок 20"/>
          <p:cNvSpPr txBox="1">
            <a:spLocks/>
          </p:cNvSpPr>
          <p:nvPr/>
        </p:nvSpPr>
        <p:spPr bwMode="auto">
          <a:xfrm>
            <a:off x="250825" y="5105400"/>
            <a:ext cx="568801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b="1" i="1">
                <a:solidFill>
                  <a:srgbClr val="800000"/>
                </a:solidFill>
                <a:latin typeface="Constantia" pitchFamily="18" charset="0"/>
                <a:ea typeface="Aharoni"/>
                <a:cs typeface="Aharoni"/>
              </a:rPr>
              <a:t>    </a:t>
            </a:r>
            <a:endParaRPr lang="ru-RU" b="1" i="1">
              <a:solidFill>
                <a:srgbClr val="800000"/>
              </a:solidFill>
              <a:latin typeface="Cambria" pitchFamily="18" charset="0"/>
              <a:ea typeface="Aharoni"/>
              <a:cs typeface="Aharoni"/>
            </a:endParaRPr>
          </a:p>
        </p:txBody>
      </p:sp>
      <p:sp>
        <p:nvSpPr>
          <p:cNvPr id="34829" name="Заголовок 1"/>
          <p:cNvSpPr>
            <a:spLocks/>
          </p:cNvSpPr>
          <p:nvPr/>
        </p:nvSpPr>
        <p:spPr bwMode="auto">
          <a:xfrm>
            <a:off x="1042988" y="2997200"/>
            <a:ext cx="7345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>
                <a:solidFill>
                  <a:srgbClr val="990033"/>
                </a:solidFill>
                <a:latin typeface="Vivaldi" pitchFamily="66" charset="0"/>
              </a:rPr>
              <a:t>СПАСИБО ЗА ВНИМАНИЕ!</a:t>
            </a:r>
          </a:p>
        </p:txBody>
      </p:sp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3995738" y="3716338"/>
          <a:ext cx="1281112" cy="1873250"/>
        </p:xfrm>
        <a:graphic>
          <a:graphicData uri="http://schemas.openxmlformats.org/presentationml/2006/ole">
            <p:oleObj spid="_x0000_s34827" name="Точечный рисунок" r:id="rId3" imgW="739399" imgH="108151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981075"/>
            <a:ext cx="7772400" cy="1362075"/>
          </a:xfrm>
        </p:spPr>
        <p:txBody>
          <a:bodyPr anchor="t"/>
          <a:lstStyle/>
          <a:p>
            <a:pPr eaLnBrk="1" hangingPunct="1"/>
            <a:r>
              <a:rPr lang="ru-RU" sz="3600" b="1" i="1" smtClean="0">
                <a:solidFill>
                  <a:srgbClr val="990033"/>
                </a:solidFill>
                <a:latin typeface="Vivaldi" pitchFamily="66" charset="0"/>
              </a:rPr>
              <a:t>Актуальность</a:t>
            </a:r>
          </a:p>
        </p:txBody>
      </p:sp>
      <p:sp>
        <p:nvSpPr>
          <p:cNvPr id="14338" name="Текст 2"/>
          <p:cNvSpPr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3330575"/>
          </a:xfrm>
        </p:spPr>
        <p:txBody>
          <a:bodyPr anchor="b"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smtClean="0"/>
              <a:t>            </a:t>
            </a:r>
            <a:r>
              <a:rPr lang="ru-RU" sz="1800" b="1" smtClean="0">
                <a:solidFill>
                  <a:srgbClr val="990033"/>
                </a:solidFill>
                <a:latin typeface="Arial" charset="0"/>
              </a:rPr>
              <a:t>Современные</a:t>
            </a:r>
            <a:r>
              <a:rPr lang="ru-RU" sz="1800" b="1" smtClean="0">
                <a:latin typeface="Arial" charset="0"/>
              </a:rPr>
              <a:t> дошкольные учреждения постоянно ищут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 новые гуманистические, личностно-ориентированные подходы к образованию. Сегодня многие педагоги озабочены поиском нетрадиционных путей в творческом взаимодействии с детьми</a:t>
            </a:r>
            <a:r>
              <a:rPr lang="ru-RU" sz="1800" smtClean="0">
                <a:latin typeface="Arial" charset="0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solidFill>
                  <a:srgbClr val="990033"/>
                </a:solidFill>
                <a:latin typeface="Arial" charset="0"/>
              </a:rPr>
              <a:t>          Как сделать</a:t>
            </a:r>
            <a:r>
              <a:rPr lang="ru-RU" sz="1800" b="1" smtClean="0">
                <a:latin typeface="Arial" charset="0"/>
              </a:rPr>
              <a:t> каждое занятие с ребенком интересным и увлекательным, просто и ненавязчиво рассказать ему о самом главном – о красоте и многообразии этого мира, как  интересно можно жить в нем?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Как научить ребенка всему, что ему пригодится в этой сложной современной жизни? Как воспитать и развить основные его способности: слышать, видеть, чувствовать, понимать, фантазировать и придумывать?</a:t>
            </a:r>
          </a:p>
          <a:p>
            <a:pPr marL="0" indent="0">
              <a:buFont typeface="Arial" charset="0"/>
              <a:buNone/>
            </a:pPr>
            <a:endParaRPr lang="ru-RU" sz="1800" b="1" smtClean="0"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ru-RU" sz="18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1331913" y="3089275"/>
            <a:ext cx="6335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03225" y="1703388"/>
            <a:ext cx="83375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Самым популярным и увлекательным направлением </a:t>
            </a:r>
          </a:p>
          <a:p>
            <a:pPr algn="ctr"/>
            <a:r>
              <a:rPr lang="ru-RU" b="1"/>
              <a:t>в дошкольном воспитании является театрализованная </a:t>
            </a:r>
          </a:p>
          <a:p>
            <a:pPr algn="ctr"/>
            <a:r>
              <a:rPr lang="ru-RU" b="1"/>
              <a:t>деятельность. С точки зрения педагогической привлекательности </a:t>
            </a:r>
          </a:p>
          <a:p>
            <a:pPr algn="ctr"/>
            <a:r>
              <a:rPr lang="ru-RU" b="1"/>
              <a:t>можно говорить об универсальности, игровой природе </a:t>
            </a:r>
          </a:p>
          <a:p>
            <a:pPr algn="ctr"/>
            <a:r>
              <a:rPr lang="ru-RU" b="1"/>
              <a:t>и социальной направленности, </a:t>
            </a:r>
          </a:p>
          <a:p>
            <a:pPr algn="ctr"/>
            <a:r>
              <a:rPr lang="ru-RU" b="1"/>
              <a:t>а также о коррекционных возможностях театра.</a:t>
            </a:r>
          </a:p>
          <a:p>
            <a:pPr algn="ctr"/>
            <a:r>
              <a:rPr lang="ru-RU" b="1"/>
              <a:t>Именно театрализованная деятельность позволяет решать многие </a:t>
            </a:r>
          </a:p>
          <a:p>
            <a:pPr algn="ctr"/>
            <a:r>
              <a:rPr lang="ru-RU" b="1"/>
              <a:t>педагогические задачи, касающиеся формирования выразительности </a:t>
            </a:r>
          </a:p>
          <a:p>
            <a:pPr algn="ctr"/>
            <a:r>
              <a:rPr lang="ru-RU" b="1"/>
              <a:t>речи ребенка, интеллектуального и художественно-эстетического</a:t>
            </a:r>
          </a:p>
          <a:p>
            <a:pPr algn="ctr"/>
            <a:r>
              <a:rPr lang="ru-RU" b="1"/>
              <a:t> воспитания. Участвуя в театрализованных играх, дети становятся </a:t>
            </a:r>
          </a:p>
          <a:p>
            <a:pPr algn="ctr"/>
            <a:r>
              <a:rPr lang="ru-RU" b="1"/>
              <a:t>участниками разных событий из жизни людей, животных, растений, </a:t>
            </a:r>
          </a:p>
          <a:p>
            <a:pPr algn="ctr"/>
            <a:r>
              <a:rPr lang="ru-RU" b="1"/>
              <a:t>что дает им возможность глубже познать окружающий мир.</a:t>
            </a:r>
          </a:p>
          <a:p>
            <a:pPr algn="ctr"/>
            <a:r>
              <a:rPr lang="ru-RU" b="1"/>
              <a:t> Одновременно театрализованная игра прививает ребенку </a:t>
            </a:r>
          </a:p>
          <a:p>
            <a:pPr algn="ctr"/>
            <a:r>
              <a:rPr lang="ru-RU" b="1"/>
              <a:t>устойчивый интерес к родной культуре, литературе, театру.</a:t>
            </a:r>
          </a:p>
        </p:txBody>
      </p:sp>
      <p:sp>
        <p:nvSpPr>
          <p:cNvPr id="15363" name="Заголовок 1"/>
          <p:cNvSpPr>
            <a:spLocks/>
          </p:cNvSpPr>
          <p:nvPr/>
        </p:nvSpPr>
        <p:spPr bwMode="auto">
          <a:xfrm>
            <a:off x="971550" y="549275"/>
            <a:ext cx="73453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>
                <a:solidFill>
                  <a:srgbClr val="990033"/>
                </a:solidFill>
                <a:latin typeface="Vivaldi" pitchFamily="66" charset="0"/>
              </a:rPr>
              <a:t>Значение </a:t>
            </a:r>
            <a:br>
              <a:rPr lang="ru-RU" sz="3200" b="1" i="1">
                <a:solidFill>
                  <a:srgbClr val="990033"/>
                </a:solidFill>
                <a:latin typeface="Vivaldi" pitchFamily="66" charset="0"/>
              </a:rPr>
            </a:br>
            <a:r>
              <a:rPr lang="ru-RU" sz="3200" b="1" i="1">
                <a:solidFill>
                  <a:srgbClr val="990033"/>
                </a:solidFill>
                <a:latin typeface="Vivaldi" pitchFamily="66" charset="0"/>
              </a:rPr>
              <a:t>театрализованных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95288" y="1397000"/>
            <a:ext cx="835342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Огромно и воспитательное значение театрализованных игр. </a:t>
            </a:r>
          </a:p>
          <a:p>
            <a:pPr algn="ctr"/>
            <a:r>
              <a:rPr lang="ru-RU" b="1"/>
              <a:t>У детей формируется уважительное отношение друг к другу. </a:t>
            </a:r>
          </a:p>
          <a:p>
            <a:pPr algn="ctr"/>
            <a:r>
              <a:rPr lang="ru-RU" b="1"/>
              <a:t>Они познают радость, связанную с преодолением трудностей общения, неуверенности в себе. </a:t>
            </a:r>
          </a:p>
          <a:p>
            <a:pPr algn="ctr"/>
            <a:r>
              <a:rPr lang="ru-RU" b="1"/>
              <a:t>Увлеченность детей театрализованной игрой, </a:t>
            </a:r>
          </a:p>
          <a:p>
            <a:pPr algn="ctr"/>
            <a:r>
              <a:rPr lang="ru-RU" b="1"/>
              <a:t>их внутренний комфорт, раскованность, легкое, </a:t>
            </a:r>
          </a:p>
          <a:p>
            <a:pPr algn="ctr"/>
            <a:r>
              <a:rPr lang="ru-RU" b="1"/>
              <a:t>неавторитарное общение взрослого и ребенка, </a:t>
            </a:r>
          </a:p>
          <a:p>
            <a:pPr algn="ctr"/>
            <a:r>
              <a:rPr lang="ru-RU" b="1"/>
              <a:t>почти сразу пропадающий комплекс «я не умею» - </a:t>
            </a:r>
          </a:p>
          <a:p>
            <a:pPr algn="ctr"/>
            <a:r>
              <a:rPr lang="ru-RU" b="1"/>
              <a:t>все это удивляет и привлекает.</a:t>
            </a:r>
          </a:p>
          <a:p>
            <a:pPr algn="ctr"/>
            <a:r>
              <a:rPr lang="ru-RU" b="1"/>
              <a:t>Очевидно, что театрализованная деятельность учит детей быть </a:t>
            </a:r>
          </a:p>
          <a:p>
            <a:pPr algn="ctr"/>
            <a:r>
              <a:rPr lang="ru-RU" b="1"/>
              <a:t>творческими личностями, способными к восприятию новизны,</a:t>
            </a:r>
          </a:p>
          <a:p>
            <a:pPr algn="ctr"/>
            <a:r>
              <a:rPr lang="ru-RU" b="1"/>
              <a:t>умению импровизировать. Нашему обществу необходим человек такого качества, который бы смело, </a:t>
            </a:r>
          </a:p>
          <a:p>
            <a:pPr algn="ctr"/>
            <a:r>
              <a:rPr lang="ru-RU" b="1"/>
              <a:t>мог входить в современную ситуацию, умел владеть проблемой творчески, без предварительной подготовки,</a:t>
            </a:r>
          </a:p>
          <a:p>
            <a:pPr algn="ctr"/>
            <a:r>
              <a:rPr lang="ru-RU" b="1"/>
              <a:t> имел мужество пробовать и ошибаться, </a:t>
            </a:r>
          </a:p>
          <a:p>
            <a:pPr algn="ctr"/>
            <a:r>
              <a:rPr lang="ru-RU" b="1"/>
              <a:t>пока не будет найдено верное решение.</a:t>
            </a:r>
          </a:p>
        </p:txBody>
      </p:sp>
      <p:sp>
        <p:nvSpPr>
          <p:cNvPr id="16387" name="Заголовок 1"/>
          <p:cNvSpPr>
            <a:spLocks/>
          </p:cNvSpPr>
          <p:nvPr/>
        </p:nvSpPr>
        <p:spPr bwMode="auto">
          <a:xfrm>
            <a:off x="971550" y="333375"/>
            <a:ext cx="73453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>
                <a:solidFill>
                  <a:srgbClr val="990033"/>
                </a:solidFill>
                <a:latin typeface="Vivaldi" pitchFamily="66" charset="0"/>
              </a:rPr>
              <a:t>Значение </a:t>
            </a:r>
            <a:br>
              <a:rPr lang="ru-RU" sz="3200" b="1" i="1">
                <a:solidFill>
                  <a:srgbClr val="990033"/>
                </a:solidFill>
                <a:latin typeface="Vivaldi" pitchFamily="66" charset="0"/>
              </a:rPr>
            </a:br>
            <a:r>
              <a:rPr lang="ru-RU" sz="3200" b="1" i="1">
                <a:solidFill>
                  <a:srgbClr val="990033"/>
                </a:solidFill>
                <a:latin typeface="Vivaldi" pitchFamily="66" charset="0"/>
              </a:rPr>
              <a:t>театрализованных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827088" y="1268413"/>
            <a:ext cx="74168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rgbClr val="990033"/>
                </a:solidFill>
                <a:latin typeface="Vivaldi" pitchFamily="66" charset="0"/>
              </a:rPr>
              <a:t>Цель:</a:t>
            </a:r>
            <a:r>
              <a:rPr lang="ru-RU" sz="2400" b="1" i="1">
                <a:latin typeface="Vivaldi" pitchFamily="66" charset="0"/>
              </a:rPr>
              <a:t> </a:t>
            </a:r>
          </a:p>
          <a:p>
            <a:r>
              <a:rPr lang="ru-RU" sz="2000" b="1"/>
              <a:t>повышение профессиональной компетентности педагогов, расширение знаний о театрализованной деятельности и совершенствование практических навыков, необходимых в работе с детьми по данному направлению.</a:t>
            </a:r>
          </a:p>
          <a:p>
            <a:r>
              <a:rPr lang="ru-RU" sz="2400" b="1" i="1">
                <a:solidFill>
                  <a:srgbClr val="990033"/>
                </a:solidFill>
                <a:latin typeface="Vivaldi" pitchFamily="66" charset="0"/>
              </a:rPr>
              <a:t>Задачи:</a:t>
            </a:r>
          </a:p>
          <a:p>
            <a:r>
              <a:rPr lang="ru-RU" sz="2000" b="1"/>
              <a:t>1. Расширить представления воспитателей о разновидностях театров для детей.</a:t>
            </a:r>
          </a:p>
          <a:p>
            <a:r>
              <a:rPr lang="ru-RU" sz="2000" b="1"/>
              <a:t>2. Распространение педагогического опыта и закрепление знаний о способах организации и педагогическом руководстве театрализованной деятельностью.</a:t>
            </a:r>
          </a:p>
          <a:p>
            <a:r>
              <a:rPr lang="ru-RU" sz="2000" b="1"/>
              <a:t>3. Развивать творчество и фантазию воспитателей в процессе изготовления пальчиковых кукол.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/>
          </p:cNvSpPr>
          <p:nvPr/>
        </p:nvSpPr>
        <p:spPr bwMode="auto">
          <a:xfrm>
            <a:off x="971550" y="836613"/>
            <a:ext cx="73453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i="1">
                <a:solidFill>
                  <a:srgbClr val="990033"/>
                </a:solidFill>
                <a:latin typeface="Vivaldi" pitchFamily="66" charset="0"/>
              </a:rPr>
              <a:t>Интеграция областей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95288" y="359410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042988" y="2079625"/>
            <a:ext cx="734536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ПОЗНАВАТЕЛЬНОЕ РАЗВИТИЕ</a:t>
            </a:r>
          </a:p>
          <a:p>
            <a:endParaRPr lang="ru-RU" b="1"/>
          </a:p>
          <a:p>
            <a:r>
              <a:rPr lang="ru-RU" b="1"/>
              <a:t>- развитие разносторонних представлений о действительности (разные виды театра, профессии людей, создающих спектакль);</a:t>
            </a:r>
            <a:br>
              <a:rPr lang="ru-RU" b="1"/>
            </a:br>
            <a:r>
              <a:rPr lang="ru-RU" b="1"/>
              <a:t>- наблюдение за явлениями природы, поведением животных (для передачи символическими средствами в игре–драматизации);</a:t>
            </a:r>
            <a:br>
              <a:rPr lang="ru-RU" b="1"/>
            </a:br>
            <a:r>
              <a:rPr lang="ru-RU" b="1"/>
              <a:t>- обеспечение взаимосвязи конструирования с театрализованной игрой для развития динамических пространственных представлений;</a:t>
            </a:r>
            <a:br>
              <a:rPr lang="ru-RU" b="1"/>
            </a:br>
            <a:r>
              <a:rPr lang="ru-RU" b="1"/>
              <a:t>- развитие памяти, обучение умению планировать свои действия для достижения результата.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/>
          </p:cNvSpPr>
          <p:nvPr/>
        </p:nvSpPr>
        <p:spPr bwMode="auto">
          <a:xfrm>
            <a:off x="971550" y="476250"/>
            <a:ext cx="73453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95288" y="359410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19459" name="Заголовок 1"/>
          <p:cNvSpPr>
            <a:spLocks/>
          </p:cNvSpPr>
          <p:nvPr/>
        </p:nvSpPr>
        <p:spPr bwMode="auto">
          <a:xfrm>
            <a:off x="1042988" y="620713"/>
            <a:ext cx="73453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i="1">
                <a:solidFill>
                  <a:srgbClr val="990033"/>
                </a:solidFill>
                <a:latin typeface="Vivaldi" pitchFamily="66" charset="0"/>
              </a:rPr>
              <a:t>Интеграция областей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971550" y="2028825"/>
            <a:ext cx="7416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СОЦИАЛЬНО-КОММУНИКАТИВНОЕ РАЗВИТИЕ</a:t>
            </a:r>
          </a:p>
          <a:p>
            <a:endParaRPr lang="ru-RU" b="1"/>
          </a:p>
          <a:p>
            <a:pPr>
              <a:buFontTx/>
              <a:buChar char="-"/>
            </a:pPr>
            <a:r>
              <a:rPr lang="ru-RU" b="1"/>
              <a:t>формирование положительных взаимоотношений между детьми в процессе совместной деятельности;</a:t>
            </a:r>
            <a:br>
              <a:rPr lang="ru-RU" b="1"/>
            </a:br>
            <a:r>
              <a:rPr lang="ru-RU" b="1"/>
              <a:t>- воспитание культуры взамоотношений взрослых и детей (эмоциональные состояния, личностные качества, оценка </a:t>
            </a:r>
          </a:p>
          <a:p>
            <a:r>
              <a:rPr lang="ru-RU" b="1"/>
              <a:t>поступков и пр.);</a:t>
            </a:r>
            <a:br>
              <a:rPr lang="ru-RU" b="1"/>
            </a:br>
            <a:r>
              <a:rPr lang="ru-RU" b="1"/>
              <a:t>- воспитание у ребенка уважения к себе, сознательного отношения </a:t>
            </a:r>
          </a:p>
          <a:p>
            <a:r>
              <a:rPr lang="ru-RU" b="1"/>
              <a:t>к своей деятельности;</a:t>
            </a:r>
            <a:br>
              <a:rPr lang="ru-RU" b="1"/>
            </a:br>
            <a:r>
              <a:rPr lang="ru-RU" b="1"/>
              <a:t>- развитие эмоций;</a:t>
            </a:r>
            <a:br>
              <a:rPr lang="ru-RU" b="1"/>
            </a:br>
            <a:r>
              <a:rPr lang="ru-RU" b="1"/>
              <a:t>- воспитание этически ценных способов общения в соответствии с нормами и правилами жизни в обществе.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/>
          </p:cNvSpPr>
          <p:nvPr/>
        </p:nvSpPr>
        <p:spPr bwMode="auto">
          <a:xfrm>
            <a:off x="971550" y="981075"/>
            <a:ext cx="7345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000" b="1">
              <a:latin typeface="Calibri" pitchFamily="34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95288" y="359410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900113" y="620713"/>
            <a:ext cx="73453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i="1">
                <a:solidFill>
                  <a:srgbClr val="990033"/>
                </a:solidFill>
                <a:latin typeface="Vivaldi" pitchFamily="66" charset="0"/>
              </a:rPr>
              <a:t>Интеграция областей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971550" y="1751013"/>
            <a:ext cx="7488238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РЕЧЕВОЕ РАЗВИТИЕ</a:t>
            </a:r>
          </a:p>
          <a:p>
            <a:pPr>
              <a:buFontTx/>
              <a:buChar char="-"/>
            </a:pPr>
            <a:r>
              <a:rPr lang="ru-RU"/>
              <a:t>содействие развитию монологической и диалогической речи;</a:t>
            </a:r>
            <a:br>
              <a:rPr lang="ru-RU"/>
            </a:br>
            <a:r>
              <a:rPr lang="ru-RU"/>
              <a:t>- обогащение словаря: образных выражений, сравнений, эпитетов, синонимов, антонимов и пр.;</a:t>
            </a:r>
            <a:br>
              <a:rPr lang="ru-RU"/>
            </a:br>
            <a:r>
              <a:rPr lang="ru-RU"/>
              <a:t>- овладение выразительными средствами общения: словесными (регулированием темпа, громкости, произнесения, интонации и др.) и невербальными (мимикой, пантомимикой, позами, жестами). </a:t>
            </a:r>
          </a:p>
          <a:p>
            <a:pPr>
              <a:buFontTx/>
              <a:buChar char="-"/>
            </a:pPr>
            <a:endParaRPr lang="ru-RU"/>
          </a:p>
          <a:p>
            <a:r>
              <a:rPr lang="ru-RU" b="1"/>
              <a:t>ФИЗИЧЕСКОЕ  РАЗВИТИЕ</a:t>
            </a:r>
          </a:p>
          <a:p>
            <a:r>
              <a:rPr lang="ru-RU"/>
              <a:t>согласование действий и сопровождающей</a:t>
            </a:r>
            <a:br>
              <a:rPr lang="ru-RU"/>
            </a:br>
            <a:r>
              <a:rPr lang="ru-RU"/>
              <a:t>их речи;</a:t>
            </a:r>
            <a:br>
              <a:rPr lang="ru-RU"/>
            </a:br>
            <a:r>
              <a:rPr lang="ru-RU"/>
              <a:t>- умение воплощать в творческом движении настроение, характер и процесс развития образа;</a:t>
            </a:r>
            <a:br>
              <a:rPr lang="ru-RU"/>
            </a:br>
            <a:r>
              <a:rPr lang="ru-RU"/>
              <a:t>- выразительность исполнения основных видов движений.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873</Words>
  <Application>Microsoft Office PowerPoint</Application>
  <PresentationFormat>Экран (4:3)</PresentationFormat>
  <Paragraphs>106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Точечный рисунок</vt:lpstr>
      <vt:lpstr>Слайд 1</vt:lpstr>
      <vt:lpstr>Приветствие  «Минута славы»</vt:lpstr>
      <vt:lpstr>Актуальность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Мельпомена</dc:title>
  <dc:creator>Татьяна Ивановна</dc:creator>
  <cp:lastModifiedBy>User</cp:lastModifiedBy>
  <cp:revision>50</cp:revision>
  <dcterms:created xsi:type="dcterms:W3CDTF">2015-05-23T04:10:10Z</dcterms:created>
  <dcterms:modified xsi:type="dcterms:W3CDTF">2022-05-04T07:31:09Z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276165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